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8" r:id="rId3"/>
    <p:sldId id="261" r:id="rId4"/>
    <p:sldId id="341" r:id="rId5"/>
    <p:sldId id="378" r:id="rId6"/>
    <p:sldId id="379" r:id="rId7"/>
    <p:sldId id="380" r:id="rId8"/>
    <p:sldId id="381" r:id="rId9"/>
    <p:sldId id="338" r:id="rId10"/>
    <p:sldId id="279" r:id="rId11"/>
    <p:sldId id="280" r:id="rId12"/>
  </p:sldIdLst>
  <p:sldSz cx="9144000" cy="6858000" type="screen4x3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53C"/>
    <a:srgbClr val="C1592F"/>
    <a:srgbClr val="12BE6C"/>
    <a:srgbClr val="F40CC2"/>
    <a:srgbClr val="FF3300"/>
    <a:srgbClr val="795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154" autoAdjust="0"/>
  </p:normalViewPr>
  <p:slideViewPr>
    <p:cSldViewPr>
      <p:cViewPr varScale="1">
        <p:scale>
          <a:sx n="83" d="100"/>
          <a:sy n="83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8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31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165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920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15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94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77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  <p:sldLayoutId id="2147483659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593775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>
                <a:solidFill>
                  <a:srgbClr val="002060"/>
                </a:solidFill>
              </a:rPr>
              <a:t>C# Control Structures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r>
              <a:rPr lang="en" sz="2400" dirty="0">
                <a:solidFill>
                  <a:srgbClr val="FFFFFF"/>
                </a:solidFill>
              </a:rPr>
              <a:t>anish_ratilal2002@yahoo.com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905000"/>
            <a:ext cx="64626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buFont typeface="Wingdings" pitchFamily="2" charset="2"/>
              <a:buChar char="q"/>
            </a:pPr>
            <a:r>
              <a:rPr lang="en" sz="2400" u="sng" dirty="0">
                <a:hlinkClick r:id="rId3"/>
              </a:rPr>
              <a:t> </a:t>
            </a:r>
            <a:r>
              <a:rPr lang="en-IN" sz="2400" u="sng" dirty="0">
                <a:hlinkClick r:id="rId3"/>
              </a:rPr>
              <a:t>https://www.javatpoint.com/</a:t>
            </a:r>
            <a:endParaRPr lang="en" sz="2400" u="sng" dirty="0">
              <a:hlinkClick r:id="rId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hlinkClick r:id="rId3"/>
              </a:rPr>
              <a:t>manish_ratilal2002@yahoo.com</a:t>
            </a:r>
            <a:endParaRPr sz="2800" dirty="0"/>
          </a:p>
          <a:p>
            <a:pPr lvl="0">
              <a:spcBef>
                <a:spcPts val="0"/>
              </a:spcBef>
              <a:buNone/>
            </a:pPr>
            <a:r>
              <a:rPr lang="en" sz="2800" dirty="0"/>
              <a:t>SBMP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Use conditional statements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Use different types of loops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2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b="1" dirty="0">
                <a:solidFill>
                  <a:schemeClr val="bg1"/>
                </a:solidFill>
              </a:rPr>
              <a:t>C# Conditional Statement</a:t>
            </a:r>
          </a:p>
        </p:txBody>
      </p:sp>
    </p:spTree>
    <p:extLst>
      <p:ext uri="{BB962C8B-B14F-4D97-AF65-F5344CB8AC3E}">
        <p14:creationId xmlns:p14="http://schemas.microsoft.com/office/powerpoint/2010/main" val="208173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800" b="1" dirty="0">
                <a:solidFill>
                  <a:srgbClr val="002060"/>
                </a:solidFill>
              </a:rPr>
              <a:t>Conditional Statements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809685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In C# programming, the </a:t>
            </a:r>
            <a:r>
              <a:rPr lang="en-US" sz="2000" i="1" dirty="0">
                <a:solidFill>
                  <a:srgbClr val="00B050"/>
                </a:solidFill>
              </a:rPr>
              <a:t>if statement</a:t>
            </a:r>
            <a:r>
              <a:rPr lang="en-US" sz="2000" dirty="0">
                <a:solidFill>
                  <a:srgbClr val="00B050"/>
                </a:solidFill>
              </a:rPr>
              <a:t> is used to test the condition. There are various types of if statements in C#: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1592F"/>
                </a:solidFill>
              </a:rPr>
              <a:t>if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1592F"/>
                </a:solidFill>
              </a:rPr>
              <a:t>if-else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1592F"/>
                </a:solidFill>
              </a:rPr>
              <a:t>nested if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1592F"/>
                </a:solidFill>
              </a:rPr>
              <a:t>if-else-if ladder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1592F"/>
                </a:solidFill>
              </a:rPr>
              <a:t>switch...case statement</a:t>
            </a:r>
          </a:p>
          <a:p>
            <a:pPr algn="just"/>
            <a:endParaRPr lang="en-US" sz="2000" b="1" dirty="0">
              <a:solidFill>
                <a:srgbClr val="0070C0"/>
              </a:solidFill>
              <a:latin typeface="inter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43434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rgbClr val="7030A0"/>
                </a:solidFill>
              </a:rPr>
              <a:t>Note:</a:t>
            </a:r>
            <a:r>
              <a:rPr lang="en-IN" sz="2000" b="1" dirty="0">
                <a:solidFill>
                  <a:srgbClr val="7030A0"/>
                </a:solidFill>
              </a:rPr>
              <a:t> The syntax of if and switch statements is same as Java</a:t>
            </a:r>
          </a:p>
        </p:txBody>
      </p:sp>
    </p:spTree>
    <p:extLst>
      <p:ext uri="{BB962C8B-B14F-4D97-AF65-F5344CB8AC3E}">
        <p14:creationId xmlns:p14="http://schemas.microsoft.com/office/powerpoint/2010/main" val="193195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800" b="1" dirty="0">
                <a:solidFill>
                  <a:srgbClr val="002060"/>
                </a:solidFill>
              </a:rPr>
              <a:t>Iterative Statements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809685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83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In C# programming, the available </a:t>
            </a:r>
            <a:r>
              <a:rPr lang="en-US" sz="2000" i="1" dirty="0">
                <a:solidFill>
                  <a:srgbClr val="00B050"/>
                </a:solidFill>
              </a:rPr>
              <a:t>iterative statements(loops) are enlisted below:</a:t>
            </a:r>
            <a:endParaRPr lang="en-US" sz="2000" dirty="0">
              <a:solidFill>
                <a:srgbClr val="00B050"/>
              </a:solidFill>
            </a:endParaRP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1592F"/>
                </a:solidFill>
              </a:rPr>
              <a:t>for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1592F"/>
                </a:solidFill>
              </a:rPr>
              <a:t>While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1592F"/>
                </a:solidFill>
              </a:rPr>
              <a:t>Do…while loop</a:t>
            </a:r>
          </a:p>
          <a:p>
            <a:endParaRPr lang="en-US" sz="2000" dirty="0">
              <a:solidFill>
                <a:srgbClr val="C1592F"/>
              </a:solidFill>
            </a:endParaRPr>
          </a:p>
          <a:p>
            <a:pPr algn="just"/>
            <a:endParaRPr lang="en-US" sz="2000" b="1" dirty="0">
              <a:solidFill>
                <a:srgbClr val="0070C0"/>
              </a:solidFill>
              <a:latin typeface="inter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9624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7030A0"/>
                </a:solidFill>
              </a:rPr>
              <a:t>The syntax of all loops is same as C++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0070C0"/>
                </a:solidFill>
              </a:rPr>
              <a:t>break, continue and </a:t>
            </a:r>
            <a:r>
              <a:rPr lang="en-IN" sz="2000" b="1" dirty="0" err="1">
                <a:solidFill>
                  <a:srgbClr val="0070C0"/>
                </a:solidFill>
              </a:rPr>
              <a:t>goto</a:t>
            </a:r>
            <a:r>
              <a:rPr lang="en-IN" sz="2000" b="1" dirty="0">
                <a:solidFill>
                  <a:srgbClr val="0070C0"/>
                </a:solidFill>
              </a:rPr>
              <a:t> </a:t>
            </a:r>
            <a:r>
              <a:rPr lang="en-IN" sz="2000" b="1" dirty="0">
                <a:solidFill>
                  <a:srgbClr val="7030A0"/>
                </a:solidFill>
              </a:rPr>
              <a:t>statements are same as C++	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357366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rgbClr val="7030A0"/>
                </a:solidFill>
              </a:rPr>
              <a:t>Note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0596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800" b="1" dirty="0">
                <a:solidFill>
                  <a:srgbClr val="002060"/>
                </a:solidFill>
              </a:rPr>
              <a:t>Functions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809685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489413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&lt;access-specifier&gt;&lt;return-type&gt;</a:t>
            </a:r>
            <a:r>
              <a:rPr lang="en-US" sz="2000" dirty="0" err="1">
                <a:solidFill>
                  <a:srgbClr val="00B050"/>
                </a:solidFill>
              </a:rPr>
              <a:t>FunctionName</a:t>
            </a:r>
            <a:r>
              <a:rPr lang="en-US" sz="2000" dirty="0">
                <a:solidFill>
                  <a:srgbClr val="00B050"/>
                </a:solidFill>
              </a:rPr>
              <a:t>(&lt;parameters&gt;)  </a:t>
            </a:r>
          </a:p>
          <a:p>
            <a:r>
              <a:rPr lang="en-US" sz="2000" dirty="0">
                <a:solidFill>
                  <a:srgbClr val="00B050"/>
                </a:solidFill>
              </a:rPr>
              <a:t>{  </a:t>
            </a:r>
          </a:p>
          <a:p>
            <a:r>
              <a:rPr lang="en-US" sz="2000" dirty="0">
                <a:solidFill>
                  <a:srgbClr val="00B050"/>
                </a:solidFill>
              </a:rPr>
              <a:t>// function body  </a:t>
            </a:r>
          </a:p>
          <a:p>
            <a:r>
              <a:rPr lang="en-US" sz="2000" dirty="0">
                <a:solidFill>
                  <a:srgbClr val="00B050"/>
                </a:solidFill>
              </a:rPr>
              <a:t>// return statement  </a:t>
            </a:r>
          </a:p>
          <a:p>
            <a:r>
              <a:rPr lang="en-US" sz="2000" dirty="0">
                <a:solidFill>
                  <a:srgbClr val="00B050"/>
                </a:solidFill>
              </a:rPr>
              <a:t>} </a:t>
            </a:r>
            <a:endParaRPr lang="en-US" sz="2000" dirty="0">
              <a:solidFill>
                <a:srgbClr val="C1592F"/>
              </a:solidFill>
            </a:endParaRPr>
          </a:p>
          <a:p>
            <a:pPr algn="just"/>
            <a:endParaRPr lang="en-US" sz="2000" b="1" dirty="0">
              <a:solidFill>
                <a:srgbClr val="0070C0"/>
              </a:solidFill>
              <a:latin typeface="inter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57150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7030A0"/>
                </a:solidFill>
              </a:rPr>
              <a:t>The syntax of functions is same as C++/Java	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5280898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rgbClr val="7030A0"/>
                </a:solidFill>
              </a:rPr>
              <a:t>Note</a:t>
            </a: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304800" y="923955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7030A0"/>
                </a:solidFill>
              </a:rPr>
              <a:t>Syntax: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7263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sz="2800" b="1" dirty="0">
                <a:solidFill>
                  <a:srgbClr val="002060"/>
                </a:solidFill>
              </a:rPr>
              <a:t>Functions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809685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40005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7030A0"/>
                </a:solidFill>
              </a:rPr>
              <a:t>Example:</a:t>
            </a:r>
            <a:endParaRPr lang="en-IN" sz="2000" dirty="0"/>
          </a:p>
        </p:txBody>
      </p:sp>
      <p:sp>
        <p:nvSpPr>
          <p:cNvPr id="8" name="Rectangle 7"/>
          <p:cNvSpPr/>
          <p:nvPr/>
        </p:nvSpPr>
        <p:spPr>
          <a:xfrm>
            <a:off x="1676400" y="685800"/>
            <a:ext cx="641032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B0F0"/>
                </a:solidFill>
              </a:rPr>
              <a:t>using System;  </a:t>
            </a:r>
          </a:p>
          <a:p>
            <a:r>
              <a:rPr lang="en-IN" sz="1800" dirty="0">
                <a:solidFill>
                  <a:srgbClr val="00B0F0"/>
                </a:solidFill>
              </a:rPr>
              <a:t>namespace </a:t>
            </a:r>
            <a:r>
              <a:rPr lang="en-IN" sz="1800" dirty="0" err="1">
                <a:solidFill>
                  <a:srgbClr val="00B0F0"/>
                </a:solidFill>
              </a:rPr>
              <a:t>FunctionExample</a:t>
            </a:r>
            <a:r>
              <a:rPr lang="en-IN" sz="1800" dirty="0">
                <a:solidFill>
                  <a:srgbClr val="00B0F0"/>
                </a:solidFill>
              </a:rPr>
              <a:t>  </a:t>
            </a:r>
          </a:p>
          <a:p>
            <a:r>
              <a:rPr lang="en-IN" sz="1800" dirty="0">
                <a:solidFill>
                  <a:srgbClr val="00B0F0"/>
                </a:solidFill>
              </a:rPr>
              <a:t>{  </a:t>
            </a:r>
          </a:p>
          <a:p>
            <a:r>
              <a:rPr lang="en-IN" sz="1800" dirty="0">
                <a:solidFill>
                  <a:srgbClr val="00B0F0"/>
                </a:solidFill>
              </a:rPr>
              <a:t>    class Program  </a:t>
            </a:r>
          </a:p>
          <a:p>
            <a:r>
              <a:rPr lang="en-IN" sz="1800" dirty="0">
                <a:solidFill>
                  <a:srgbClr val="00B0F0"/>
                </a:solidFill>
              </a:rPr>
              <a:t>    {  </a:t>
            </a:r>
          </a:p>
          <a:p>
            <a:r>
              <a:rPr lang="en-IN" sz="1800" dirty="0">
                <a:solidFill>
                  <a:srgbClr val="00B0F0"/>
                </a:solidFill>
              </a:rPr>
              <a:t>        // User defined function  </a:t>
            </a:r>
          </a:p>
          <a:p>
            <a:r>
              <a:rPr lang="en-IN" sz="1800" dirty="0">
                <a:solidFill>
                  <a:srgbClr val="00B050"/>
                </a:solidFill>
              </a:rPr>
              <a:t>        public </a:t>
            </a:r>
            <a:r>
              <a:rPr lang="en-IN" sz="1800" dirty="0" err="1">
                <a:solidFill>
                  <a:srgbClr val="00B050"/>
                </a:solidFill>
              </a:rPr>
              <a:t>int</a:t>
            </a:r>
            <a:r>
              <a:rPr lang="en-IN" sz="1800" dirty="0">
                <a:solidFill>
                  <a:srgbClr val="00B050"/>
                </a:solidFill>
              </a:rPr>
              <a:t> add(</a:t>
            </a:r>
            <a:r>
              <a:rPr lang="en-IN" sz="1800" dirty="0" err="1">
                <a:solidFill>
                  <a:srgbClr val="00B050"/>
                </a:solidFill>
              </a:rPr>
              <a:t>int</a:t>
            </a:r>
            <a:r>
              <a:rPr lang="en-IN" sz="1800" dirty="0">
                <a:solidFill>
                  <a:srgbClr val="00B050"/>
                </a:solidFill>
              </a:rPr>
              <a:t> a, </a:t>
            </a:r>
            <a:r>
              <a:rPr lang="en-IN" sz="1800" dirty="0" err="1">
                <a:solidFill>
                  <a:srgbClr val="00B050"/>
                </a:solidFill>
              </a:rPr>
              <a:t>int</a:t>
            </a:r>
            <a:r>
              <a:rPr lang="en-IN" sz="1800" dirty="0">
                <a:solidFill>
                  <a:srgbClr val="00B050"/>
                </a:solidFill>
              </a:rPr>
              <a:t> b)  </a:t>
            </a:r>
          </a:p>
          <a:p>
            <a:r>
              <a:rPr lang="en-IN" sz="1800" dirty="0">
                <a:solidFill>
                  <a:srgbClr val="00B050"/>
                </a:solidFill>
              </a:rPr>
              <a:t>        {  </a:t>
            </a:r>
          </a:p>
          <a:p>
            <a:r>
              <a:rPr lang="en-IN" sz="1800" dirty="0">
                <a:solidFill>
                  <a:srgbClr val="00B050"/>
                </a:solidFill>
              </a:rPr>
              <a:t>         return </a:t>
            </a:r>
            <a:r>
              <a:rPr lang="en-IN" sz="1800" dirty="0" err="1">
                <a:solidFill>
                  <a:srgbClr val="00B050"/>
                </a:solidFill>
              </a:rPr>
              <a:t>a+b</a:t>
            </a:r>
            <a:r>
              <a:rPr lang="en-IN" sz="1800" dirty="0">
                <a:solidFill>
                  <a:srgbClr val="00B050"/>
                </a:solidFill>
              </a:rPr>
              <a:t>;</a:t>
            </a:r>
          </a:p>
          <a:p>
            <a:r>
              <a:rPr lang="en-IN" sz="1800" dirty="0">
                <a:solidFill>
                  <a:srgbClr val="00B050"/>
                </a:solidFill>
              </a:rPr>
              <a:t>        }  </a:t>
            </a:r>
          </a:p>
          <a:p>
            <a:r>
              <a:rPr lang="en-IN" sz="1800" dirty="0">
                <a:solidFill>
                  <a:srgbClr val="00B0F0"/>
                </a:solidFill>
              </a:rPr>
              <a:t>        // Main function, execution entry point of the program  </a:t>
            </a:r>
          </a:p>
          <a:p>
            <a:r>
              <a:rPr lang="en-IN" sz="1800" dirty="0">
                <a:solidFill>
                  <a:srgbClr val="00B0F0"/>
                </a:solidFill>
              </a:rPr>
              <a:t>        static void Main(string[] </a:t>
            </a:r>
            <a:r>
              <a:rPr lang="en-IN" sz="1800" dirty="0" err="1">
                <a:solidFill>
                  <a:srgbClr val="00B0F0"/>
                </a:solidFill>
              </a:rPr>
              <a:t>args</a:t>
            </a:r>
            <a:r>
              <a:rPr lang="en-IN" sz="1800" dirty="0">
                <a:solidFill>
                  <a:srgbClr val="00B0F0"/>
                </a:solidFill>
              </a:rPr>
              <a:t>)  </a:t>
            </a:r>
          </a:p>
          <a:p>
            <a:r>
              <a:rPr lang="en-IN" sz="1800" dirty="0">
                <a:solidFill>
                  <a:srgbClr val="00B0F0"/>
                </a:solidFill>
              </a:rPr>
              <a:t>        {  </a:t>
            </a:r>
          </a:p>
          <a:p>
            <a:r>
              <a:rPr lang="en-IN" sz="1800" dirty="0">
                <a:solidFill>
                  <a:srgbClr val="00B0F0"/>
                </a:solidFill>
              </a:rPr>
              <a:t>            Program </a:t>
            </a:r>
            <a:r>
              <a:rPr lang="en-IN" sz="1800" dirty="0" err="1">
                <a:solidFill>
                  <a:srgbClr val="00B0F0"/>
                </a:solidFill>
              </a:rPr>
              <a:t>program</a:t>
            </a:r>
            <a:r>
              <a:rPr lang="en-IN" sz="1800" dirty="0">
                <a:solidFill>
                  <a:srgbClr val="00B0F0"/>
                </a:solidFill>
              </a:rPr>
              <a:t> = new Program();  </a:t>
            </a:r>
          </a:p>
          <a:p>
            <a:r>
              <a:rPr lang="en-IN" sz="1800" dirty="0">
                <a:solidFill>
                  <a:srgbClr val="00B0F0"/>
                </a:solidFill>
              </a:rPr>
              <a:t>            </a:t>
            </a:r>
            <a:r>
              <a:rPr lang="en-IN" sz="1800" dirty="0" err="1">
                <a:solidFill>
                  <a:srgbClr val="C5053C"/>
                </a:solidFill>
              </a:rPr>
              <a:t>int</a:t>
            </a:r>
            <a:r>
              <a:rPr lang="en-IN" sz="1800" dirty="0">
                <a:solidFill>
                  <a:srgbClr val="C5053C"/>
                </a:solidFill>
              </a:rPr>
              <a:t> sum = </a:t>
            </a:r>
            <a:r>
              <a:rPr lang="en-IN" sz="1800" dirty="0" err="1">
                <a:solidFill>
                  <a:srgbClr val="C5053C"/>
                </a:solidFill>
              </a:rPr>
              <a:t>program.add</a:t>
            </a:r>
            <a:r>
              <a:rPr lang="en-IN" sz="1800" dirty="0">
                <a:solidFill>
                  <a:srgbClr val="C5053C"/>
                </a:solidFill>
              </a:rPr>
              <a:t>(5,7);  </a:t>
            </a:r>
          </a:p>
          <a:p>
            <a:r>
              <a:rPr lang="en-IN" sz="1800" dirty="0">
                <a:solidFill>
                  <a:srgbClr val="00B0F0"/>
                </a:solidFill>
              </a:rPr>
              <a:t>            </a:t>
            </a:r>
            <a:r>
              <a:rPr lang="en-IN" sz="1800" dirty="0" err="1">
                <a:solidFill>
                  <a:srgbClr val="00B0F0"/>
                </a:solidFill>
              </a:rPr>
              <a:t>Console.WriteLine</a:t>
            </a:r>
            <a:r>
              <a:rPr lang="en-IN" sz="1800" dirty="0">
                <a:solidFill>
                  <a:srgbClr val="00B0F0"/>
                </a:solidFill>
              </a:rPr>
              <a:t>(“Sum= "+sum);  </a:t>
            </a:r>
          </a:p>
          <a:p>
            <a:r>
              <a:rPr lang="en-IN" sz="1800" dirty="0">
                <a:solidFill>
                  <a:srgbClr val="00B0F0"/>
                </a:solidFill>
              </a:rPr>
              <a:t>        }  </a:t>
            </a:r>
          </a:p>
          <a:p>
            <a:r>
              <a:rPr lang="en-IN" sz="1800" dirty="0">
                <a:solidFill>
                  <a:srgbClr val="00B0F0"/>
                </a:solidFill>
              </a:rPr>
              <a:t>    }  </a:t>
            </a:r>
          </a:p>
          <a:p>
            <a:r>
              <a:rPr lang="en-IN" sz="1800" dirty="0">
                <a:solidFill>
                  <a:srgbClr val="00B0F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9189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Lato" charset="0"/>
              <a:buChar char="#"/>
            </a:pPr>
            <a:r>
              <a:rPr lang="en-US" sz="2800" b="1" dirty="0">
                <a:solidFill>
                  <a:srgbClr val="F40CC2"/>
                </a:solidFill>
              </a:rPr>
              <a:t> </a:t>
            </a:r>
            <a:r>
              <a:rPr lang="en-US" sz="2400" dirty="0">
                <a:solidFill>
                  <a:srgbClr val="F40CC2"/>
                </a:solidFill>
              </a:rPr>
              <a:t>In C#, single line comment is </a:t>
            </a:r>
            <a:r>
              <a:rPr lang="en-US" sz="2400" dirty="0">
                <a:solidFill>
                  <a:srgbClr val="0070C0"/>
                </a:solidFill>
              </a:rPr>
              <a:t>// </a:t>
            </a:r>
          </a:p>
          <a:p>
            <a:pPr algn="just">
              <a:buFont typeface="Lato" charset="0"/>
              <a:buChar char="#"/>
            </a:pPr>
            <a:r>
              <a:rPr lang="en-US" sz="2400" dirty="0">
                <a:solidFill>
                  <a:srgbClr val="F40CC2"/>
                </a:solidFill>
              </a:rPr>
              <a:t> Multiple line comment is </a:t>
            </a:r>
            <a:r>
              <a:rPr lang="en-US" sz="2400" dirty="0">
                <a:solidFill>
                  <a:srgbClr val="0070C0"/>
                </a:solidFill>
              </a:rPr>
              <a:t>/*…….*/</a:t>
            </a:r>
          </a:p>
          <a:p>
            <a:pPr algn="just">
              <a:buFont typeface="Lato" charset="0"/>
              <a:buChar char="#"/>
            </a:pPr>
            <a:endParaRPr lang="en-US" sz="2400" b="1" dirty="0">
              <a:solidFill>
                <a:srgbClr val="F40CC2"/>
              </a:solidFill>
            </a:endParaRPr>
          </a:p>
          <a:p>
            <a:pPr algn="just">
              <a:buNone/>
            </a:pPr>
            <a:endParaRPr lang="en-US" sz="2400" b="1" dirty="0">
              <a:solidFill>
                <a:srgbClr val="F40C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275345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C045DA62A0A049A8BFDA5FCE30EBE3" ma:contentTypeVersion="3" ma:contentTypeDescription="Create a new document." ma:contentTypeScope="" ma:versionID="a0993e1dd3c3da582198a594952ad243">
  <xsd:schema xmlns:xsd="http://www.w3.org/2001/XMLSchema" xmlns:xs="http://www.w3.org/2001/XMLSchema" xmlns:p="http://schemas.microsoft.com/office/2006/metadata/properties" xmlns:ns2="f1652a23-85d7-4a45-9381-cc7046ebb906" targetNamespace="http://schemas.microsoft.com/office/2006/metadata/properties" ma:root="true" ma:fieldsID="349609977d8cffbba602329b64a2f907" ns2:_="">
    <xsd:import namespace="f1652a23-85d7-4a45-9381-cc7046ebb9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652a23-85d7-4a45-9381-cc7046ebb9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F234F4-8C87-4A0F-A75F-1B716269818F}"/>
</file>

<file path=customXml/itemProps2.xml><?xml version="1.0" encoding="utf-8"?>
<ds:datastoreItem xmlns:ds="http://schemas.openxmlformats.org/officeDocument/2006/customXml" ds:itemID="{BDF341ED-6AC0-4883-8B71-70E1B742EBA2}"/>
</file>

<file path=customXml/itemProps3.xml><?xml version="1.0" encoding="utf-8"?>
<ds:datastoreItem xmlns:ds="http://schemas.openxmlformats.org/officeDocument/2006/customXml" ds:itemID="{0952D471-18B8-4008-8D94-01EB966F230F}"/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318</Words>
  <Application>Microsoft Office PowerPoint</Application>
  <PresentationFormat>On-screen Show (4:3)</PresentationFormat>
  <Paragraphs>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Lato</vt:lpstr>
      <vt:lpstr>Wingdings</vt:lpstr>
      <vt:lpstr>inter-regular</vt:lpstr>
      <vt:lpstr>Raleway</vt:lpstr>
      <vt:lpstr>Arial</vt:lpstr>
      <vt:lpstr>Antonio template</vt:lpstr>
      <vt:lpstr>C# Control Structures</vt:lpstr>
      <vt:lpstr>PowerPoint Presentation</vt:lpstr>
      <vt:lpstr>Learning Outcomes</vt:lpstr>
      <vt:lpstr>C# Conditional Statement</vt:lpstr>
      <vt:lpstr>Conditional Statements</vt:lpstr>
      <vt:lpstr>Iterative Statements</vt:lpstr>
      <vt:lpstr>Functions</vt:lpstr>
      <vt:lpstr>Functions</vt:lpstr>
      <vt:lpstr>PowerPoint Presentation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Manish Solanki</cp:lastModifiedBy>
  <cp:revision>113</cp:revision>
  <dcterms:modified xsi:type="dcterms:W3CDTF">2023-01-29T12:54:11Z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0x01010030C045DA62A0A049A8BFDA5FCE30EBE3</vt:lpwstr>
  </property>
</Properties>
</file>