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1" r:id="rId4"/>
    <p:sldId id="341" r:id="rId5"/>
    <p:sldId id="402" r:id="rId6"/>
    <p:sldId id="404" r:id="rId7"/>
    <p:sldId id="405" r:id="rId8"/>
    <p:sldId id="406" r:id="rId9"/>
    <p:sldId id="409" r:id="rId10"/>
    <p:sldId id="410" r:id="rId11"/>
    <p:sldId id="411" r:id="rId12"/>
    <p:sldId id="407" r:id="rId13"/>
    <p:sldId id="408" r:id="rId14"/>
    <p:sldId id="279" r:id="rId15"/>
    <p:sldId id="280" r:id="rId16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92F"/>
    <a:srgbClr val="C5053C"/>
    <a:srgbClr val="12BE6C"/>
    <a:srgbClr val="FF3300"/>
    <a:srgbClr val="F40CC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154" autoAdjust="0"/>
  </p:normalViewPr>
  <p:slideViewPr>
    <p:cSldViewPr>
      <p:cViewPr varScale="1">
        <p:scale>
          <a:sx n="82" d="100"/>
          <a:sy n="82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14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73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6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65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32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6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5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5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55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2060"/>
                </a:solidFill>
              </a:rPr>
              <a:t>String Handling in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9552D-5367-D234-DBD5-2CB3D129F797}"/>
              </a:ext>
            </a:extLst>
          </p:cNvPr>
          <p:cNvSpPr txBox="1"/>
          <p:nvPr/>
        </p:nvSpPr>
        <p:spPr>
          <a:xfrm>
            <a:off x="228600" y="1015263"/>
            <a:ext cx="883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comparison (equality check)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Boolean result1 = str1.Equals(str2);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"string str1 and str2 are equal: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result1);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comparison (dictionary position)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"string str1 and str2 are equal: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str1.CompareTo(str2));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Programming"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interpolation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$"Welcome to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presence of a character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name.IndexOf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'#'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index of #="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+id);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joining with separator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,str1,str2)+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370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D3BA8-C3F9-6194-E7C0-1E112EE8886A}"/>
              </a:ext>
            </a:extLst>
          </p:cNvPr>
          <p:cNvSpPr txBox="1"/>
          <p:nvPr/>
        </p:nvSpPr>
        <p:spPr>
          <a:xfrm>
            <a:off x="431800" y="1524000"/>
            <a:ext cx="8001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String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 Programming World"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String[]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spearator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Int32 count = 3;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maximum substring to return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split method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String[]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str.Split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count,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(String s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(s+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836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Other String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25F918-134F-856B-6960-48F73F81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62032"/>
              </p:ext>
            </p:extLst>
          </p:nvPr>
        </p:nvGraphicFramePr>
        <p:xfrm>
          <a:off x="533400" y="762000"/>
          <a:ext cx="8305800" cy="5298958"/>
        </p:xfrm>
        <a:graphic>
          <a:graphicData uri="http://schemas.openxmlformats.org/drawingml/2006/table">
            <a:tbl>
              <a:tblPr>
                <a:tableStyleId>{641B6FF1-C885-4967-8E5E-6EABFE361E7F}</a:tableStyleId>
              </a:tblPr>
              <a:tblGrid>
                <a:gridCol w="1612777">
                  <a:extLst>
                    <a:ext uri="{9D8B030D-6E8A-4147-A177-3AD203B41FA5}">
                      <a16:colId xmlns:a16="http://schemas.microsoft.com/office/drawing/2014/main" val="2147517507"/>
                    </a:ext>
                  </a:extLst>
                </a:gridCol>
                <a:gridCol w="6693023">
                  <a:extLst>
                    <a:ext uri="{9D8B030D-6E8A-4147-A177-3AD203B41FA5}">
                      <a16:colId xmlns:a16="http://schemas.microsoft.com/office/drawing/2014/main" val="1946865815"/>
                    </a:ext>
                  </a:extLst>
                </a:gridCol>
              </a:tblGrid>
              <a:tr h="17196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Methods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139067409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Format() 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returns a formatted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2556745796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Split()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splits the string into substring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3211508373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Substring()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returns substring of a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2031739165"/>
                  </a:ext>
                </a:extLst>
              </a:tr>
              <a:tr h="35714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Replace()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replaces the specified old character with the specified new character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853658868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Contains()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checks whether the string contains a substring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632877947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Join()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joins the given strings using the specified separator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415109323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Trim()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removes any leading and trailing whitespaces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039504389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EndsWith()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checks if the string ends with the given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4194939677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IndexOf()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returns the position of the specified character in the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930921086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Remove() 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returns characters from a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288798897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ToUpper() 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converts the string to uppercase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2274903649"/>
                  </a:ext>
                </a:extLst>
              </a:tr>
              <a:tr h="17196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ToLower() 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converts the string to lowercase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2182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8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Other String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25F918-134F-856B-6960-48F73F81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47688"/>
              </p:ext>
            </p:extLst>
          </p:nvPr>
        </p:nvGraphicFramePr>
        <p:xfrm>
          <a:off x="533400" y="1193800"/>
          <a:ext cx="8305800" cy="3219396"/>
        </p:xfrm>
        <a:graphic>
          <a:graphicData uri="http://schemas.openxmlformats.org/drawingml/2006/table">
            <a:tbl>
              <a:tblPr>
                <a:tableStyleId>{641B6FF1-C885-4967-8E5E-6EABFE361E7F}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147517507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946865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Methods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139067409"/>
                  </a:ext>
                </a:extLst>
              </a:tr>
              <a:tr h="35714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PadLeft()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returns string padded with spaces or with a specified Unicode character on the left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2674761943"/>
                  </a:ext>
                </a:extLst>
              </a:tr>
              <a:tr h="35714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PadRight() </a:t>
                      </a:r>
                      <a:br>
                        <a:rPr lang="en-IN" sz="2000">
                          <a:effectLst/>
                        </a:rPr>
                      </a:br>
                      <a:endParaRPr lang="en-IN" sz="2000">
                        <a:effectLst/>
                      </a:endParaRP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returns string padded with spaces or with a specified Unicode character on the right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3102293505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StartsWith()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checks if the string begins with the given string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3231308464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ToCharArray()</a:t>
                      </a: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converts the string to a char array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084511340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</a:rPr>
                        <a:t>LastIndexOf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79366" marR="79366" marT="39683" marB="39683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returns index of the last occurrence of a specified string </a:t>
                      </a:r>
                    </a:p>
                  </a:txBody>
                  <a:tcPr marL="79366" marR="79366" marT="39683" marB="39683" anchor="ctr"/>
                </a:tc>
                <a:extLst>
                  <a:ext uri="{0D108BD9-81ED-4DB2-BD59-A6C34878D82A}">
                    <a16:rowId xmlns:a16="http://schemas.microsoft.com/office/drawing/2014/main" val="115469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6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78693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IN" sz="2000" u="sng" dirty="0">
                <a:hlinkClick r:id="rId3"/>
              </a:rPr>
              <a:t>https://www.programiz.com/csharp-programming/string</a:t>
            </a:r>
          </a:p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IN" sz="2000" u="sng" dirty="0">
                <a:hlinkClick r:id="rId3"/>
              </a:rPr>
              <a:t>https://www.javatpoint.com/c-sharp-strings</a:t>
            </a:r>
          </a:p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IN" sz="2000" u="sng" dirty="0">
                <a:hlinkClick r:id="rId3"/>
              </a:rPr>
              <a:t>https://www.geeksforgeeks.org/string-split-method-in-c-sharp-with-examples/</a:t>
            </a:r>
            <a:r>
              <a:rPr lang="en" sz="2000" u="sng" dirty="0">
                <a:hlinkClick r:id="rId3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b="1" dirty="0">
                <a:solidFill>
                  <a:srgbClr val="0070C0"/>
                </a:solidFill>
              </a:rPr>
              <a:t>Declare strings and assign values to strings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b="1" dirty="0">
                <a:solidFill>
                  <a:srgbClr val="0070C0"/>
                </a:solidFill>
              </a:rPr>
              <a:t>Use String methods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0817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representation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EEAB2-42E1-2566-9C04-F890AE052982}"/>
              </a:ext>
            </a:extLst>
          </p:cNvPr>
          <p:cNvSpPr txBox="1"/>
          <p:nvPr/>
        </p:nvSpPr>
        <p:spPr>
          <a:xfrm>
            <a:off x="304800" y="762000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C#, string is an object of </a:t>
            </a:r>
            <a:r>
              <a:rPr lang="en-US" sz="2400" b="1" dirty="0" err="1">
                <a:solidFill>
                  <a:srgbClr val="00B050"/>
                </a:solidFill>
              </a:rPr>
              <a:t>System.String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class that represent sequence of characters.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29C6C-5FFB-7626-3C48-71110E63191E}"/>
              </a:ext>
            </a:extLst>
          </p:cNvPr>
          <p:cNvSpPr txBox="1"/>
          <p:nvPr/>
        </p:nvSpPr>
        <p:spPr>
          <a:xfrm>
            <a:off x="2438400" y="19050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s1 = </a:t>
            </a:r>
            <a:r>
              <a:rPr lang="en-IN" sz="2400" b="1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75CD5-6D27-3C96-BC89-BD6C35C40BA6}"/>
              </a:ext>
            </a:extLst>
          </p:cNvPr>
          <p:cNvSpPr txBox="1"/>
          <p:nvPr/>
        </p:nvSpPr>
        <p:spPr>
          <a:xfrm>
            <a:off x="304800" y="312420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In C#,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inter-regular"/>
              </a:rPr>
              <a:t>string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  keyword is an alias for </a:t>
            </a:r>
            <a:r>
              <a:rPr lang="en-US" sz="2400" b="1" i="1" dirty="0" err="1">
                <a:solidFill>
                  <a:srgbClr val="333333"/>
                </a:solidFill>
                <a:effectLst/>
                <a:latin typeface="inter-regular"/>
              </a:rPr>
              <a:t>System.String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 class. Therefore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string and String are equivalent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DDE5-7241-7E4F-9242-A5F09CA7DBA9}"/>
              </a:ext>
            </a:extLst>
          </p:cNvPr>
          <p:cNvSpPr txBox="1"/>
          <p:nvPr/>
        </p:nvSpPr>
        <p:spPr>
          <a:xfrm>
            <a:off x="2667000" y="47611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String s2 = </a:t>
            </a:r>
            <a:r>
              <a:rPr lang="en-IN" sz="2400" b="1" i="0" dirty="0">
                <a:solidFill>
                  <a:srgbClr val="0000FF"/>
                </a:solidFill>
                <a:effectLst/>
                <a:latin typeface="inter-regular"/>
              </a:rPr>
              <a:t>"welcome"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0457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43840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String Methods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are immutable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97CCB-4619-524C-A641-69673ED19260}"/>
              </a:ext>
            </a:extLst>
          </p:cNvPr>
          <p:cNvSpPr txBox="1"/>
          <p:nvPr/>
        </p:nvSpPr>
        <p:spPr>
          <a:xfrm>
            <a:off x="685800" y="997565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// create string</a:t>
            </a:r>
          </a:p>
          <a:p>
            <a:r>
              <a:rPr lang="en-IN" sz="2000" dirty="0">
                <a:solidFill>
                  <a:srgbClr val="C00000"/>
                </a:solidFill>
              </a:rPr>
              <a:t>string str = "Hello ";</a:t>
            </a:r>
          </a:p>
          <a:p>
            <a:endParaRPr lang="en-US" sz="2000" dirty="0"/>
          </a:p>
          <a:p>
            <a:r>
              <a:rPr lang="en-US" sz="2000" dirty="0"/>
              <a:t>Now suppose we want to change the string str.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// add another string "World"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// to the previous string example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str = </a:t>
            </a:r>
            <a:r>
              <a:rPr lang="en-US" sz="2000" b="1" dirty="0" err="1">
                <a:solidFill>
                  <a:srgbClr val="00B050"/>
                </a:solidFill>
              </a:rPr>
              <a:t>string.Concat</a:t>
            </a:r>
            <a:r>
              <a:rPr lang="en-US" sz="2000" b="1" dirty="0">
                <a:solidFill>
                  <a:srgbClr val="00B050"/>
                </a:solidFill>
              </a:rPr>
              <a:t>(str, "World");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071EF02-28C4-C1AC-9360-B628FB50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45" y="4176117"/>
            <a:ext cx="8003310" cy="212365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Let's see what has happened here,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C# takes the value of the string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2.Creates a new string object, gives it a value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 World"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 stores it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3.The original string,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that was assigned 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released for garbage collection because no other variable holds a reference to 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6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interpolation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97CCB-4619-524C-A641-69673ED19260}"/>
              </a:ext>
            </a:extLst>
          </p:cNvPr>
          <p:cNvSpPr txBox="1"/>
          <p:nvPr/>
        </p:nvSpPr>
        <p:spPr>
          <a:xfrm>
            <a:off x="228600" y="838200"/>
            <a:ext cx="8610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In C#, we can use string interpolation to insert variables inside a string.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B05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For string interpolation, the string literal must begin with the </a:t>
            </a:r>
            <a:r>
              <a:rPr lang="en-US" sz="2000" b="1" dirty="0">
                <a:solidFill>
                  <a:srgbClr val="0070C0"/>
                </a:solidFill>
              </a:rPr>
              <a:t>$ </a:t>
            </a:r>
            <a:r>
              <a:rPr lang="en-US" sz="2000" b="1" dirty="0">
                <a:solidFill>
                  <a:srgbClr val="C00000"/>
                </a:solidFill>
              </a:rPr>
              <a:t>character. 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AF702-767E-6158-294D-E2BA0135D399}"/>
              </a:ext>
            </a:extLst>
          </p:cNvPr>
          <p:cNvSpPr txBox="1"/>
          <p:nvPr/>
        </p:nvSpPr>
        <p:spPr>
          <a:xfrm>
            <a:off x="914400" y="3372922"/>
            <a:ext cx="792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// string interpolation</a:t>
            </a:r>
            <a:endParaRPr lang="en-IN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$"Welcome to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1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String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58C6D-694D-F769-6BDB-C6D5DE5CC8E3}"/>
              </a:ext>
            </a:extLst>
          </p:cNvPr>
          <p:cNvSpPr txBox="1"/>
          <p:nvPr/>
        </p:nvSpPr>
        <p:spPr>
          <a:xfrm>
            <a:off x="228601" y="889843"/>
            <a:ext cx="8763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StringExample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's'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'r'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'p'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constuctor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with array of characters as a parameter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length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str1.Length;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"Length: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length);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str2 =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"Programming"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 concatenation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joinedString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.Concat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(str1, str2);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"Joined string: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joinedString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"Joined string: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str1+str2);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618813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4" ma:contentTypeDescription="Create a new document." ma:contentTypeScope="" ma:versionID="90934a6eb8bf0d9002f95a72bacf8fa6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e4f34b9108100ddea4b78d62201a299f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81C01-949E-4091-AC43-EC5A4F738775}"/>
</file>

<file path=customXml/itemProps2.xml><?xml version="1.0" encoding="utf-8"?>
<ds:datastoreItem xmlns:ds="http://schemas.openxmlformats.org/officeDocument/2006/customXml" ds:itemID="{EC1B84AB-75B8-4F04-9B82-4541BFF05009}"/>
</file>

<file path=customXml/itemProps3.xml><?xml version="1.0" encoding="utf-8"?>
<ds:datastoreItem xmlns:ds="http://schemas.openxmlformats.org/officeDocument/2006/customXml" ds:itemID="{22A7C966-81B7-44F7-A142-C41A37879AFA}"/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853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inter-regular</vt:lpstr>
      <vt:lpstr>Droid Sans Mono</vt:lpstr>
      <vt:lpstr>Lato</vt:lpstr>
      <vt:lpstr>euclid_circular_a</vt:lpstr>
      <vt:lpstr>Wingdings</vt:lpstr>
      <vt:lpstr>Raleway</vt:lpstr>
      <vt:lpstr>Cascadia Mono</vt:lpstr>
      <vt:lpstr>Arial</vt:lpstr>
      <vt:lpstr>Antonio template</vt:lpstr>
      <vt:lpstr>String Handling in C#</vt:lpstr>
      <vt:lpstr>PowerPoint Presentation</vt:lpstr>
      <vt:lpstr>Learning Outcomes</vt:lpstr>
      <vt:lpstr>String</vt:lpstr>
      <vt:lpstr>String representation</vt:lpstr>
      <vt:lpstr>String Methods </vt:lpstr>
      <vt:lpstr>String are immutable</vt:lpstr>
      <vt:lpstr>String interpolation</vt:lpstr>
      <vt:lpstr>String methods</vt:lpstr>
      <vt:lpstr>String methods</vt:lpstr>
      <vt:lpstr>String methods</vt:lpstr>
      <vt:lpstr>Other String Methods</vt:lpstr>
      <vt:lpstr>Other String Methods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150</cp:revision>
  <dcterms:modified xsi:type="dcterms:W3CDTF">2024-01-11T19:11:37Z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