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56" r:id="rId2"/>
    <p:sldId id="257" r:id="rId3"/>
    <p:sldId id="279" r:id="rId4"/>
    <p:sldId id="258" r:id="rId5"/>
    <p:sldId id="453" r:id="rId6"/>
    <p:sldId id="455" r:id="rId7"/>
    <p:sldId id="503" r:id="rId8"/>
    <p:sldId id="505" r:id="rId9"/>
    <p:sldId id="496" r:id="rId10"/>
    <p:sldId id="497" r:id="rId11"/>
    <p:sldId id="504" r:id="rId12"/>
    <p:sldId id="513" r:id="rId13"/>
    <p:sldId id="506" r:id="rId14"/>
    <p:sldId id="498" r:id="rId15"/>
    <p:sldId id="508" r:id="rId16"/>
    <p:sldId id="499" r:id="rId17"/>
    <p:sldId id="494" r:id="rId18"/>
    <p:sldId id="495" r:id="rId19"/>
    <p:sldId id="510" r:id="rId20"/>
    <p:sldId id="500" r:id="rId21"/>
    <p:sldId id="501" r:id="rId22"/>
    <p:sldId id="502" r:id="rId23"/>
    <p:sldId id="507" r:id="rId24"/>
    <p:sldId id="509" r:id="rId25"/>
    <p:sldId id="511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7C2CD4"/>
    <a:srgbClr val="FF0066"/>
    <a:srgbClr val="CCECFF"/>
    <a:srgbClr val="98DB1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CA9E5-A4F1-4F84-B7F7-7226083B0EB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DE2FB-8C82-41B0-A201-B0D6A2084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089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1A29-7A48-4EAC-9175-18229E617CEC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5D93-DC46-46E9-A865-BF427CE070E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63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1A29-7A48-4EAC-9175-18229E617CEC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5D93-DC46-46E9-A865-BF427CE07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97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1A29-7A48-4EAC-9175-18229E617CEC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5D93-DC46-46E9-A865-BF427CE07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001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9808489" y="6755101"/>
            <a:ext cx="11915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2" name="Shape 32"/>
          <p:cNvSpPr/>
          <p:nvPr/>
        </p:nvSpPr>
        <p:spPr>
          <a:xfrm>
            <a:off x="11000415" y="6755101"/>
            <a:ext cx="11915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3" name="Shape 33"/>
          <p:cNvSpPr/>
          <p:nvPr/>
        </p:nvSpPr>
        <p:spPr>
          <a:xfrm>
            <a:off x="1" y="6755101"/>
            <a:ext cx="11915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4" name="Shape 34"/>
          <p:cNvSpPr/>
          <p:nvPr/>
        </p:nvSpPr>
        <p:spPr>
          <a:xfrm>
            <a:off x="1191612" y="6755101"/>
            <a:ext cx="8616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70226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1A29-7A48-4EAC-9175-18229E617CEC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5D93-DC46-46E9-A865-BF427CE07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48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1A29-7A48-4EAC-9175-18229E617CEC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5D93-DC46-46E9-A865-BF427CE070E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85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1A29-7A48-4EAC-9175-18229E617CEC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5D93-DC46-46E9-A865-BF427CE07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98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1A29-7A48-4EAC-9175-18229E617CEC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5D93-DC46-46E9-A865-BF427CE07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76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1A29-7A48-4EAC-9175-18229E617CEC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5D93-DC46-46E9-A865-BF427CE07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78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1A29-7A48-4EAC-9175-18229E617CEC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5D93-DC46-46E9-A865-BF427CE07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46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C71A29-7A48-4EAC-9175-18229E617CEC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6F5D93-DC46-46E9-A865-BF427CE07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92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1A29-7A48-4EAC-9175-18229E617CEC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5D93-DC46-46E9-A865-BF427CE07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33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C71A29-7A48-4EAC-9175-18229E617CEC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6F5D93-DC46-46E9-A865-BF427CE070E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54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7" Type="http://schemas.openxmlformats.org/officeDocument/2006/relationships/hyperlink" Target="https://www.studytonight.com/post/csharp-file-handl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geeksforgeeks.org/basics-of-file-handling-in-c-sharp/" TargetMode="External"/><Relationship Id="rId5" Type="http://schemas.openxmlformats.org/officeDocument/2006/relationships/hyperlink" Target="https://www.knowledgehut.com/tutorials/csharp/csharp-file-handling" TargetMode="External"/><Relationship Id="rId4" Type="http://schemas.openxmlformats.org/officeDocument/2006/relationships/hyperlink" Target="https://www.programiz.com/python-programming/datetim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7EFC388-D1CD-8BC2-F7F7-F8404CABE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978" y="2434553"/>
            <a:ext cx="10058400" cy="1143000"/>
          </a:xfrm>
        </p:spPr>
        <p:txBody>
          <a:bodyPr/>
          <a:lstStyle/>
          <a:p>
            <a:pPr algn="ctr"/>
            <a:r>
              <a:rPr lang="en-IN" b="1" dirty="0">
                <a:latin typeface="Arial Narrow" panose="020B0606020202030204" pitchFamily="34" charset="0"/>
              </a:rPr>
              <a:t>INFORMATION TECHNOLOGY DEPARTMENT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3DAF4D-3F48-9C6B-5BFA-2F2DBBD2626F}"/>
              </a:ext>
            </a:extLst>
          </p:cNvPr>
          <p:cNvSpPr txBox="1"/>
          <p:nvPr/>
        </p:nvSpPr>
        <p:spPr>
          <a:xfrm>
            <a:off x="286327" y="159065"/>
            <a:ext cx="106873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                                                    SHRI VILEPARLE KELAVANI MANDAL’S				</a:t>
            </a:r>
          </a:p>
          <a:p>
            <a:r>
              <a:rPr lang="en-IN" sz="2400" dirty="0"/>
              <a:t>                                               SHRI BHAGUBHAI MAFATLAL POLYTECHNIC						</a:t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471790-7C55-18ED-6264-1B1B0AB00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18" y="134679"/>
            <a:ext cx="560881" cy="719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9316C9-EE69-6A40-1759-552530C9F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642" y="159065"/>
            <a:ext cx="609653" cy="6706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2CBA7B-1A55-C2F2-99C0-4A2615DEFCD6}"/>
              </a:ext>
            </a:extLst>
          </p:cNvPr>
          <p:cNvSpPr txBox="1"/>
          <p:nvPr/>
        </p:nvSpPr>
        <p:spPr>
          <a:xfrm>
            <a:off x="1252911" y="4424972"/>
            <a:ext cx="10243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COURSE: ADVANCED WEB TECHNOLOGY							CODE: AWT190918</a:t>
            </a:r>
          </a:p>
          <a:p>
            <a:r>
              <a:rPr lang="en-IN" b="1" dirty="0"/>
              <a:t>SEMESTER: VI</a:t>
            </a:r>
          </a:p>
          <a:p>
            <a:r>
              <a:rPr lang="en-IN" b="1" dirty="0"/>
              <a:t>ACADEMIC TERM: 24 JAN 2023 TO 12 MAY 2023</a:t>
            </a:r>
          </a:p>
        </p:txBody>
      </p:sp>
    </p:spTree>
    <p:extLst>
      <p:ext uri="{BB962C8B-B14F-4D97-AF65-F5344CB8AC3E}">
        <p14:creationId xmlns:p14="http://schemas.microsoft.com/office/powerpoint/2010/main" val="407070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FB9CE3-0498-4D51-A5E8-8198AEF04EDA}"/>
              </a:ext>
            </a:extLst>
          </p:cNvPr>
          <p:cNvSpPr txBox="1"/>
          <p:nvPr/>
        </p:nvSpPr>
        <p:spPr>
          <a:xfrm>
            <a:off x="1002145" y="1225444"/>
            <a:ext cx="1042323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"e:\\file3.txt"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FileMode.OpenOrCreate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StreamWriter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StreamWriter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"Enter the string. null for termination"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IN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>
              <a:tabLst>
                <a:tab pos="360363" algn="l"/>
                <a:tab pos="803275" algn="l"/>
                <a:tab pos="1347788" algn="l"/>
              </a:tabLst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tabLst>
                <a:tab pos="360363" algn="l"/>
                <a:tab pos="803275" algn="l"/>
                <a:tab pos="1347788" algn="l"/>
              </a:tabLst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String str=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>
              <a:tabLst>
                <a:tab pos="360363" algn="l"/>
                <a:tab pos="803275" algn="l"/>
                <a:tab pos="1347788" algn="l"/>
              </a:tabLst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.IsNullOrEmpty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(str))</a:t>
            </a:r>
          </a:p>
          <a:p>
            <a:pPr>
              <a:tabLst>
                <a:tab pos="360363" algn="l"/>
                <a:tab pos="803275" algn="l"/>
                <a:tab pos="1347788" algn="l"/>
              </a:tabLst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tabLst>
                <a:tab pos="360363" algn="l"/>
                <a:tab pos="803275" algn="l"/>
                <a:tab pos="1347788" algn="l"/>
              </a:tabLst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sw.WriteLine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(str);</a:t>
            </a:r>
          </a:p>
          <a:p>
            <a:pPr>
              <a:tabLst>
                <a:tab pos="360363" algn="l"/>
                <a:tab pos="803275" algn="l"/>
                <a:tab pos="1347788" algn="l"/>
              </a:tabLst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tabLst>
                <a:tab pos="360363" algn="l"/>
                <a:tab pos="803275" algn="l"/>
                <a:tab pos="1347788" algn="l"/>
              </a:tabLst>
            </a:pP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Flush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>
              <a:tabLst>
                <a:tab pos="360363" algn="l"/>
                <a:tab pos="803275" algn="l"/>
                <a:tab pos="1347788" algn="l"/>
              </a:tabLst>
            </a:pP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fo.Close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2" name="Google Shape;84;p16">
            <a:extLst>
              <a:ext uri="{FF2B5EF4-FFF2-40B4-BE49-F238E27FC236}">
                <a16:creationId xmlns:a16="http://schemas.microsoft.com/office/drawing/2014/main" id="{F950C333-866A-9A22-24F1-0A3DE6354875}"/>
              </a:ext>
            </a:extLst>
          </p:cNvPr>
          <p:cNvSpPr txBox="1">
            <a:spLocks/>
          </p:cNvSpPr>
          <p:nvPr/>
        </p:nvSpPr>
        <p:spPr>
          <a:xfrm>
            <a:off x="1236161" y="163098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dk1"/>
              </a:buClr>
              <a:buSzPts val="4800"/>
            </a:pPr>
            <a:r>
              <a:rPr lang="en-IN" sz="2800" b="1" dirty="0">
                <a:solidFill>
                  <a:srgbClr val="002060"/>
                </a:solidFill>
                <a:latin typeface="+mj-lt"/>
                <a:sym typeface="Montserrat"/>
              </a:rPr>
              <a:t>Writing to and read text data from a File</a:t>
            </a:r>
          </a:p>
        </p:txBody>
      </p:sp>
    </p:spTree>
    <p:extLst>
      <p:ext uri="{BB962C8B-B14F-4D97-AF65-F5344CB8AC3E}">
        <p14:creationId xmlns:p14="http://schemas.microsoft.com/office/powerpoint/2010/main" val="280341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FB9CE3-0498-4D51-A5E8-8198AEF04EDA}"/>
              </a:ext>
            </a:extLst>
          </p:cNvPr>
          <p:cNvSpPr txBox="1"/>
          <p:nvPr/>
        </p:nvSpPr>
        <p:spPr>
          <a:xfrm>
            <a:off x="591127" y="1179262"/>
            <a:ext cx="1018770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4988" indent="-358775"/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fi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"e:\\file3.txt"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FileMode.OpenOrCreate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534988" indent="-358775"/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StreamReader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StreamReader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(fi);</a:t>
            </a:r>
          </a:p>
          <a:p>
            <a:pPr marL="534988" indent="-358775"/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str1;</a:t>
            </a:r>
          </a:p>
          <a:p>
            <a:pPr marL="534988" indent="-358775"/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"The contents of the file are:"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534988" indent="-358775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((str1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sr.ReadLine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 !=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534988" indent="-358775"/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534988" indent="-358775"/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(str1);</a:t>
            </a:r>
          </a:p>
          <a:p>
            <a:pPr marL="534988" indent="-358775"/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pPr marL="534988" indent="-358775"/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sr.Close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534988" indent="-358775"/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fi.Close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534988" indent="-358775"/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Console.ReadKey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B3A07-4467-5B40-E487-CB43BF197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773" b="57899"/>
          <a:stretch/>
        </p:blipFill>
        <p:spPr>
          <a:xfrm>
            <a:off x="6520872" y="3074261"/>
            <a:ext cx="5347855" cy="3139321"/>
          </a:xfrm>
          <a:prstGeom prst="rect">
            <a:avLst/>
          </a:prstGeom>
        </p:spPr>
      </p:pic>
      <p:sp>
        <p:nvSpPr>
          <p:cNvPr id="2" name="Google Shape;84;p16">
            <a:extLst>
              <a:ext uri="{FF2B5EF4-FFF2-40B4-BE49-F238E27FC236}">
                <a16:creationId xmlns:a16="http://schemas.microsoft.com/office/drawing/2014/main" id="{DEDFD3D1-31E5-FA65-6E99-7EE620B81D08}"/>
              </a:ext>
            </a:extLst>
          </p:cNvPr>
          <p:cNvSpPr txBox="1">
            <a:spLocks/>
          </p:cNvSpPr>
          <p:nvPr/>
        </p:nvSpPr>
        <p:spPr>
          <a:xfrm>
            <a:off x="1236161" y="163098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dk1"/>
              </a:buClr>
              <a:buSzPts val="4800"/>
            </a:pPr>
            <a:r>
              <a:rPr lang="en-IN" sz="2800" b="1" dirty="0">
                <a:solidFill>
                  <a:srgbClr val="002060"/>
                </a:solidFill>
                <a:latin typeface="+mj-lt"/>
                <a:sym typeface="Montserrat"/>
              </a:rPr>
              <a:t>Writing to and read text data from a File</a:t>
            </a:r>
          </a:p>
        </p:txBody>
      </p:sp>
    </p:spTree>
    <p:extLst>
      <p:ext uri="{BB962C8B-B14F-4D97-AF65-F5344CB8AC3E}">
        <p14:creationId xmlns:p14="http://schemas.microsoft.com/office/powerpoint/2010/main" val="891895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158F0-C0A0-904D-8570-9CF710A36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F94FB0-A9FC-C67F-A07D-A007D9761FBB}"/>
              </a:ext>
            </a:extLst>
          </p:cNvPr>
          <p:cNvSpPr txBox="1"/>
          <p:nvPr/>
        </p:nvSpPr>
        <p:spPr>
          <a:xfrm>
            <a:off x="1002145" y="1197453"/>
            <a:ext cx="1042323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StreamWriter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File.AppendText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("f:\\file3.txt")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"Enter the string. null for termination"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IN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>
              <a:tabLst>
                <a:tab pos="360363" algn="l"/>
                <a:tab pos="803275" algn="l"/>
                <a:tab pos="1347788" algn="l"/>
              </a:tabLst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tabLst>
                <a:tab pos="360363" algn="l"/>
                <a:tab pos="803275" algn="l"/>
                <a:tab pos="1347788" algn="l"/>
              </a:tabLst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String str=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>
              <a:tabLst>
                <a:tab pos="360363" algn="l"/>
                <a:tab pos="803275" algn="l"/>
                <a:tab pos="1347788" algn="l"/>
              </a:tabLst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.IsNullOrEmpty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(str))</a:t>
            </a:r>
          </a:p>
          <a:p>
            <a:pPr>
              <a:tabLst>
                <a:tab pos="360363" algn="l"/>
                <a:tab pos="803275" algn="l"/>
                <a:tab pos="1347788" algn="l"/>
              </a:tabLst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tabLst>
                <a:tab pos="360363" algn="l"/>
                <a:tab pos="803275" algn="l"/>
                <a:tab pos="1347788" algn="l"/>
              </a:tabLst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sw.WriteLine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(str);</a:t>
            </a:r>
          </a:p>
          <a:p>
            <a:pPr>
              <a:tabLst>
                <a:tab pos="360363" algn="l"/>
                <a:tab pos="803275" algn="l"/>
                <a:tab pos="1347788" algn="l"/>
              </a:tabLst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tabLst>
                <a:tab pos="360363" algn="l"/>
                <a:tab pos="803275" algn="l"/>
                <a:tab pos="1347788" algn="l"/>
              </a:tabLst>
            </a:pP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Flush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>
              <a:tabLst>
                <a:tab pos="360363" algn="l"/>
                <a:tab pos="803275" algn="l"/>
                <a:tab pos="1347788" algn="l"/>
              </a:tabLst>
            </a:pP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fo.Close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2" name="Google Shape;84;p16">
            <a:extLst>
              <a:ext uri="{FF2B5EF4-FFF2-40B4-BE49-F238E27FC236}">
                <a16:creationId xmlns:a16="http://schemas.microsoft.com/office/drawing/2014/main" id="{B5F8B71E-AF65-0DF5-68DF-C169CF5384D3}"/>
              </a:ext>
            </a:extLst>
          </p:cNvPr>
          <p:cNvSpPr txBox="1">
            <a:spLocks/>
          </p:cNvSpPr>
          <p:nvPr/>
        </p:nvSpPr>
        <p:spPr>
          <a:xfrm>
            <a:off x="1236161" y="163098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dk1"/>
              </a:buClr>
              <a:buSzPts val="4800"/>
            </a:pPr>
            <a:r>
              <a:rPr lang="en-IN" sz="2800" b="1" dirty="0">
                <a:solidFill>
                  <a:srgbClr val="002060"/>
                </a:solidFill>
                <a:latin typeface="+mj-lt"/>
                <a:sym typeface="Montserrat"/>
              </a:rPr>
              <a:t>Appending the content to the file</a:t>
            </a:r>
          </a:p>
        </p:txBody>
      </p:sp>
    </p:spTree>
    <p:extLst>
      <p:ext uri="{BB962C8B-B14F-4D97-AF65-F5344CB8AC3E}">
        <p14:creationId xmlns:p14="http://schemas.microsoft.com/office/powerpoint/2010/main" val="453724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83713-292E-44C6-BDA6-F01FDB2EE3F6}"/>
              </a:ext>
            </a:extLst>
          </p:cNvPr>
          <p:cNvSpPr txBox="1"/>
          <p:nvPr/>
        </p:nvSpPr>
        <p:spPr>
          <a:xfrm>
            <a:off x="2068943" y="1815145"/>
            <a:ext cx="829425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solidFill>
                  <a:srgbClr val="0070C0"/>
                </a:solidFill>
              </a:rPr>
              <a:t>FileMode</a:t>
            </a:r>
            <a:r>
              <a:rPr lang="en-US" sz="2400" dirty="0">
                <a:solidFill>
                  <a:srgbClr val="0070C0"/>
                </a:solidFill>
              </a:rPr>
              <a:t> parameters control whether a file is overwritten, created, opened, or some combination thereof. </a:t>
            </a:r>
          </a:p>
          <a:p>
            <a:pPr algn="just"/>
            <a:endParaRPr lang="en-US" sz="2400" dirty="0">
              <a:solidFill>
                <a:srgbClr val="0070C0"/>
              </a:solidFill>
            </a:endParaRPr>
          </a:p>
          <a:p>
            <a:pPr algn="just"/>
            <a:endParaRPr lang="en-US" sz="2400" dirty="0">
              <a:solidFill>
                <a:srgbClr val="0070C0"/>
              </a:solidFill>
            </a:endParaRPr>
          </a:p>
          <a:p>
            <a:pPr algn="just"/>
            <a:r>
              <a:rPr lang="en-US" sz="2400" dirty="0">
                <a:solidFill>
                  <a:srgbClr val="00B050"/>
                </a:solidFill>
              </a:rPr>
              <a:t>Use Open to open an existing file. To append to a file, use Append. To truncate a file or create a file if it doesn't exist, use Create.</a:t>
            </a:r>
            <a:endParaRPr lang="en-IN" sz="2400" dirty="0">
              <a:solidFill>
                <a:srgbClr val="00B050"/>
              </a:solidFill>
            </a:endParaRPr>
          </a:p>
        </p:txBody>
      </p:sp>
      <p:pic>
        <p:nvPicPr>
          <p:cNvPr id="4" name="Picture 3" descr="Notes - Apps on Google Play">
            <a:extLst>
              <a:ext uri="{FF2B5EF4-FFF2-40B4-BE49-F238E27FC236}">
                <a16:creationId xmlns:a16="http://schemas.microsoft.com/office/drawing/2014/main" id="{860379AB-60D7-BA9B-DA2C-FF53DC1FD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55" y="187069"/>
            <a:ext cx="2050616" cy="125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84;p16">
            <a:extLst>
              <a:ext uri="{FF2B5EF4-FFF2-40B4-BE49-F238E27FC236}">
                <a16:creationId xmlns:a16="http://schemas.microsoft.com/office/drawing/2014/main" id="{C9750FC6-C55F-032B-A7A4-94D9DE707A9D}"/>
              </a:ext>
            </a:extLst>
          </p:cNvPr>
          <p:cNvSpPr txBox="1">
            <a:spLocks/>
          </p:cNvSpPr>
          <p:nvPr/>
        </p:nvSpPr>
        <p:spPr>
          <a:xfrm>
            <a:off x="1236161" y="163098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dk1"/>
              </a:buClr>
              <a:buSzPts val="4800"/>
            </a:pPr>
            <a:r>
              <a:rPr lang="en-IN" sz="2800" b="1" dirty="0">
                <a:solidFill>
                  <a:srgbClr val="002060"/>
                </a:solidFill>
                <a:latin typeface="+mj-lt"/>
                <a:sym typeface="Montserrat"/>
              </a:rPr>
              <a:t>File Operation Modes</a:t>
            </a:r>
          </a:p>
        </p:txBody>
      </p:sp>
    </p:spTree>
    <p:extLst>
      <p:ext uri="{BB962C8B-B14F-4D97-AF65-F5344CB8AC3E}">
        <p14:creationId xmlns:p14="http://schemas.microsoft.com/office/powerpoint/2010/main" val="3614011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E732E2-AA23-6E24-E6DA-CABB9F53EAB8}"/>
              </a:ext>
            </a:extLst>
          </p:cNvPr>
          <p:cNvSpPr txBox="1"/>
          <p:nvPr/>
        </p:nvSpPr>
        <p:spPr>
          <a:xfrm>
            <a:off x="4211782" y="683491"/>
            <a:ext cx="5634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2060"/>
                </a:solidFill>
              </a:rPr>
              <a:t>Practice Exercises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DB3DB-6234-3F4F-B543-E0E560B2D0BE}"/>
              </a:ext>
            </a:extLst>
          </p:cNvPr>
          <p:cNvSpPr txBox="1"/>
          <p:nvPr/>
        </p:nvSpPr>
        <p:spPr>
          <a:xfrm>
            <a:off x="1145309" y="1745672"/>
            <a:ext cx="96704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Q1: Create a file graphically (using Windows interface), write some content. Open this file in a C# program in append mode and save some text into it. </a:t>
            </a:r>
          </a:p>
          <a:p>
            <a:endParaRPr lang="en-IN" sz="2400" dirty="0"/>
          </a:p>
          <a:p>
            <a:r>
              <a:rPr lang="en-IN" sz="2400" dirty="0"/>
              <a:t>Q2: Write a  C# program to copy the content of one file to another file.</a:t>
            </a:r>
          </a:p>
          <a:p>
            <a:endParaRPr lang="en-IN" sz="2400" dirty="0"/>
          </a:p>
          <a:p>
            <a:pPr marL="803275"/>
            <a:r>
              <a:rPr lang="en-IN" sz="2400" dirty="0"/>
              <a:t>NOTE: </a:t>
            </a:r>
            <a:r>
              <a:rPr lang="en-IN" sz="2400" dirty="0">
                <a:solidFill>
                  <a:srgbClr val="C00000"/>
                </a:solidFill>
              </a:rPr>
              <a:t>Implement program for both text and binary files </a:t>
            </a:r>
          </a:p>
          <a:p>
            <a:pPr marL="803275"/>
            <a:r>
              <a:rPr lang="en-IN" sz="2400" dirty="0" err="1">
                <a:solidFill>
                  <a:srgbClr val="00B050"/>
                </a:solidFill>
              </a:rPr>
              <a:t>FileStream</a:t>
            </a:r>
            <a:r>
              <a:rPr lang="en-IN" sz="2400" dirty="0">
                <a:solidFill>
                  <a:srgbClr val="00B050"/>
                </a:solidFill>
              </a:rPr>
              <a:t> has </a:t>
            </a:r>
            <a:r>
              <a:rPr lang="en-IN" sz="2400" dirty="0" err="1">
                <a:solidFill>
                  <a:srgbClr val="00B050"/>
                </a:solidFill>
              </a:rPr>
              <a:t>WriteByte</a:t>
            </a:r>
            <a:r>
              <a:rPr lang="en-IN" sz="2400" dirty="0">
                <a:solidFill>
                  <a:srgbClr val="00B050"/>
                </a:solidFill>
              </a:rPr>
              <a:t>() and </a:t>
            </a:r>
            <a:r>
              <a:rPr lang="en-IN" sz="2400" dirty="0" err="1">
                <a:solidFill>
                  <a:srgbClr val="00B050"/>
                </a:solidFill>
              </a:rPr>
              <a:t>ReadByte</a:t>
            </a:r>
            <a:r>
              <a:rPr lang="en-IN" sz="2400" dirty="0">
                <a:solidFill>
                  <a:srgbClr val="00B050"/>
                </a:solidFill>
              </a:rPr>
              <a:t>() methods</a:t>
            </a:r>
          </a:p>
        </p:txBody>
      </p:sp>
    </p:spTree>
    <p:extLst>
      <p:ext uri="{BB962C8B-B14F-4D97-AF65-F5344CB8AC3E}">
        <p14:creationId xmlns:p14="http://schemas.microsoft.com/office/powerpoint/2010/main" val="212560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D01544-0C00-4E86-2878-5BCA8142BC8D}"/>
              </a:ext>
            </a:extLst>
          </p:cNvPr>
          <p:cNvSpPr txBox="1"/>
          <p:nvPr/>
        </p:nvSpPr>
        <p:spPr>
          <a:xfrm>
            <a:off x="891310" y="1261470"/>
            <a:ext cx="1053869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fi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"e:\\bird.jpg"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FileMode.OpenOrCreate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92075" indent="-92075"/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"e:\\MyDir1\\bird.jpg"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FileMode.OpenOrCreate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989013" indent="-989013" defTabSz="449263">
              <a:tabLst>
                <a:tab pos="268288" algn="l"/>
              </a:tabLst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i;</a:t>
            </a:r>
          </a:p>
          <a:p>
            <a:pPr marL="989013" indent="-989013" defTabSz="449263">
              <a:tabLst>
                <a:tab pos="268288" algn="l"/>
              </a:tabLst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fi.ReadByte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 != -1)</a:t>
            </a:r>
          </a:p>
          <a:p>
            <a:pPr marL="989013" indent="-989013" defTabSz="449263">
              <a:tabLst>
                <a:tab pos="268288" algn="l"/>
              </a:tabLst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989013" indent="-989013" defTabSz="449263">
              <a:tabLst>
                <a:tab pos="268288" algn="l"/>
              </a:tabLst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fo.WriteByte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)i);</a:t>
            </a:r>
          </a:p>
          <a:p>
            <a:pPr marL="989013" indent="-989013" defTabSz="449263">
              <a:tabLst>
                <a:tab pos="268288" algn="l"/>
              </a:tabLst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pPr marL="989013" indent="-989013" defTabSz="449263">
              <a:tabLst>
                <a:tab pos="268288" algn="l"/>
              </a:tabLst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fi.Close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989013" indent="-989013" defTabSz="449263">
              <a:tabLst>
                <a:tab pos="268288" algn="l"/>
              </a:tabLst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fo.Close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989013" indent="-989013" defTabSz="449263">
              <a:tabLst>
                <a:tab pos="268288" algn="l"/>
              </a:tabLst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Console.ReadKey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A05EA-C438-CFC5-87EC-969BA90F1FCE}"/>
              </a:ext>
            </a:extLst>
          </p:cNvPr>
          <p:cNvSpPr txBox="1"/>
          <p:nvPr/>
        </p:nvSpPr>
        <p:spPr>
          <a:xfrm>
            <a:off x="4498110" y="372446"/>
            <a:ext cx="166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945435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3BE5CA-7440-840F-8753-4B8459F0F6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249"/>
          <a:stretch/>
        </p:blipFill>
        <p:spPr>
          <a:xfrm>
            <a:off x="0" y="387927"/>
            <a:ext cx="12192000" cy="560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37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C30088-05BA-C1E2-F7FA-64F0A26CB543}"/>
              </a:ext>
            </a:extLst>
          </p:cNvPr>
          <p:cNvSpPr txBox="1"/>
          <p:nvPr/>
        </p:nvSpPr>
        <p:spPr>
          <a:xfrm>
            <a:off x="157018" y="1462130"/>
            <a:ext cx="1253374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TextWriter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File.CreateText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"e:\\file.txt"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en-IN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{</a:t>
            </a:r>
          </a:p>
          <a:p>
            <a:r>
              <a:rPr lang="en-IN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IN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tw.WriteLine</a:t>
            </a:r>
            <a:r>
              <a:rPr lang="en-IN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"C# File Handling"</a:t>
            </a:r>
            <a:r>
              <a:rPr lang="en-IN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tw.WriteLine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TextReader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Class and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TextWriter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Class"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TextReader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tr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File.OpenText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"e:\\file.txt"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en-IN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IN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tr.ReadToEnd</a:t>
            </a:r>
            <a:r>
              <a:rPr lang="en-IN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IN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IN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Console.ReadKey</a:t>
            </a:r>
            <a:r>
              <a:rPr lang="en-IN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357C1-0D7D-0B26-7D0F-BF71DA55A353}"/>
              </a:ext>
            </a:extLst>
          </p:cNvPr>
          <p:cNvSpPr txBox="1"/>
          <p:nvPr/>
        </p:nvSpPr>
        <p:spPr>
          <a:xfrm>
            <a:off x="1921164" y="301695"/>
            <a:ext cx="970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>
                <a:solidFill>
                  <a:srgbClr val="002060"/>
                </a:solidFill>
              </a:rPr>
              <a:t>TextWriter</a:t>
            </a:r>
            <a:r>
              <a:rPr lang="en-IN" sz="2800" b="1" dirty="0">
                <a:solidFill>
                  <a:srgbClr val="002060"/>
                </a:solidFill>
              </a:rPr>
              <a:t> &amp; </a:t>
            </a:r>
            <a:r>
              <a:rPr lang="en-IN" sz="2800" b="1" dirty="0" err="1">
                <a:solidFill>
                  <a:srgbClr val="002060"/>
                </a:solidFill>
              </a:rPr>
              <a:t>TextReader</a:t>
            </a:r>
            <a:r>
              <a:rPr lang="en-IN" sz="2800" b="1" dirty="0">
                <a:solidFill>
                  <a:srgbClr val="002060"/>
                </a:solidFill>
              </a:rPr>
              <a:t> classes are used to handle text data</a:t>
            </a:r>
          </a:p>
        </p:txBody>
      </p:sp>
    </p:spTree>
    <p:extLst>
      <p:ext uri="{BB962C8B-B14F-4D97-AF65-F5344CB8AC3E}">
        <p14:creationId xmlns:p14="http://schemas.microsoft.com/office/powerpoint/2010/main" val="546747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09FB52-0314-11B3-3F72-E721B79B3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454" y="1570902"/>
            <a:ext cx="8183418" cy="298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59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4;p16">
            <a:extLst>
              <a:ext uri="{FF2B5EF4-FFF2-40B4-BE49-F238E27FC236}">
                <a16:creationId xmlns:a16="http://schemas.microsoft.com/office/drawing/2014/main" id="{67700476-B1D7-6987-C617-C93C5D0ADF68}"/>
              </a:ext>
            </a:extLst>
          </p:cNvPr>
          <p:cNvSpPr txBox="1">
            <a:spLocks/>
          </p:cNvSpPr>
          <p:nvPr/>
        </p:nvSpPr>
        <p:spPr>
          <a:xfrm>
            <a:off x="1697979" y="2573792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dk1"/>
              </a:buClr>
              <a:buSzPts val="4800"/>
            </a:pPr>
            <a:r>
              <a:rPr lang="en-IN" sz="3600" b="1" dirty="0">
                <a:solidFill>
                  <a:srgbClr val="002060"/>
                </a:solidFill>
                <a:latin typeface="+mj-lt"/>
                <a:sym typeface="Montserrat"/>
              </a:rPr>
              <a:t>Creating a GUI application using Forms</a:t>
            </a:r>
          </a:p>
        </p:txBody>
      </p:sp>
    </p:spTree>
    <p:extLst>
      <p:ext uri="{BB962C8B-B14F-4D97-AF65-F5344CB8AC3E}">
        <p14:creationId xmlns:p14="http://schemas.microsoft.com/office/powerpoint/2010/main" val="248344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726589-8395-EE72-199C-6FE9E95967A7}"/>
              </a:ext>
            </a:extLst>
          </p:cNvPr>
          <p:cNvSpPr txBox="1"/>
          <p:nvPr/>
        </p:nvSpPr>
        <p:spPr>
          <a:xfrm>
            <a:off x="4849092" y="424811"/>
            <a:ext cx="6964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COURSE OUTCOMES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D9CAD-8DC6-1D1C-8675-56FEFA9B96B2}"/>
              </a:ext>
            </a:extLst>
          </p:cNvPr>
          <p:cNvSpPr txBox="1"/>
          <p:nvPr/>
        </p:nvSpPr>
        <p:spPr>
          <a:xfrm>
            <a:off x="1186872" y="1406881"/>
            <a:ext cx="98182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/>
            <a:r>
              <a:rPr lang="en-US" sz="2400" dirty="0"/>
              <a:t>CO1. Use various tools used in dynamic web page designing &amp; hosting of Web sites					</a:t>
            </a:r>
          </a:p>
          <a:p>
            <a:pPr marL="628650" indent="-628650"/>
            <a:r>
              <a:rPr lang="en-US" sz="2400" dirty="0"/>
              <a:t>CO2. Use GUI tools of </a:t>
            </a:r>
            <a:r>
              <a:rPr lang="en-US" sz="2400" dirty="0" err="1"/>
              <a:t>.net</a:t>
            </a:r>
            <a:r>
              <a:rPr lang="en-US" sz="2400" dirty="0"/>
              <a:t> framework		</a:t>
            </a:r>
          </a:p>
          <a:p>
            <a:r>
              <a:rPr lang="en-US" sz="2400" dirty="0"/>
              <a:t>CO3. Use basic and advance </a:t>
            </a:r>
            <a:r>
              <a:rPr lang="en-US" sz="2400" dirty="0" err="1"/>
              <a:t>.net</a:t>
            </a:r>
            <a:r>
              <a:rPr lang="en-US" sz="2400" dirty="0"/>
              <a:t> controls								</a:t>
            </a:r>
          </a:p>
          <a:p>
            <a:pPr marL="628650" indent="-628650"/>
            <a:r>
              <a:rPr lang="en-US" sz="2400" dirty="0"/>
              <a:t>CO4. Build applications integrated with </a:t>
            </a:r>
            <a:r>
              <a:rPr lang="en-US" sz="2400" dirty="0" err="1"/>
              <a:t>.net</a:t>
            </a:r>
            <a:r>
              <a:rPr lang="en-US" sz="2400" dirty="0"/>
              <a:t> Framework</a:t>
            </a:r>
          </a:p>
          <a:p>
            <a:r>
              <a:rPr lang="en-US" sz="2400" dirty="0"/>
              <a:t>CO5. Apply Database Controls to establish database connectivity											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95F6E6-9B37-1350-157B-020185F4B309}"/>
              </a:ext>
            </a:extLst>
          </p:cNvPr>
          <p:cNvSpPr txBox="1"/>
          <p:nvPr/>
        </p:nvSpPr>
        <p:spPr>
          <a:xfrm>
            <a:off x="3048000" y="3246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920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41F09F-A5FB-BD54-1EEA-BDBF81015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83" y="147782"/>
            <a:ext cx="10303251" cy="610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8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8D6F35-3496-D24D-1636-D77ED9362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74" y="314036"/>
            <a:ext cx="10303251" cy="594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84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83F5AA-BF7B-3A78-6FEC-C35E64C65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73556E-C494-394A-8073-BC7D049E34E0}"/>
              </a:ext>
            </a:extLst>
          </p:cNvPr>
          <p:cNvSpPr txBox="1"/>
          <p:nvPr/>
        </p:nvSpPr>
        <p:spPr>
          <a:xfrm>
            <a:off x="2225964" y="4470400"/>
            <a:ext cx="6918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Select the “Label” control from the “Toolbox” toolkit</a:t>
            </a:r>
          </a:p>
        </p:txBody>
      </p:sp>
    </p:spTree>
    <p:extLst>
      <p:ext uri="{BB962C8B-B14F-4D97-AF65-F5344CB8AC3E}">
        <p14:creationId xmlns:p14="http://schemas.microsoft.com/office/powerpoint/2010/main" val="4195354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33E60E-A742-4000-22FE-3352F6C9B8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09"/>
          <a:stretch/>
        </p:blipFill>
        <p:spPr>
          <a:xfrm>
            <a:off x="0" y="0"/>
            <a:ext cx="12192000" cy="63361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43BD9E-D8B9-5A0F-DACC-87F750F611AC}"/>
              </a:ext>
            </a:extLst>
          </p:cNvPr>
          <p:cNvSpPr txBox="1"/>
          <p:nvPr/>
        </p:nvSpPr>
        <p:spPr>
          <a:xfrm>
            <a:off x="6234545" y="4027055"/>
            <a:ext cx="312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Addition of 2 numbers</a:t>
            </a:r>
          </a:p>
        </p:txBody>
      </p:sp>
    </p:spTree>
    <p:extLst>
      <p:ext uri="{BB962C8B-B14F-4D97-AF65-F5344CB8AC3E}">
        <p14:creationId xmlns:p14="http://schemas.microsoft.com/office/powerpoint/2010/main" val="2220088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69CD6C-BD31-2C3F-E094-9C48FC3A149F}"/>
              </a:ext>
            </a:extLst>
          </p:cNvPr>
          <p:cNvSpPr txBox="1"/>
          <p:nvPr/>
        </p:nvSpPr>
        <p:spPr>
          <a:xfrm>
            <a:off x="1260763" y="1551708"/>
            <a:ext cx="9670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Q3. Design a form based GUI having a textbox, write some lines in it and as user presses “</a:t>
            </a:r>
            <a:r>
              <a:rPr lang="en-IN" sz="2400" dirty="0" err="1">
                <a:solidFill>
                  <a:srgbClr val="002060"/>
                </a:solidFill>
              </a:rPr>
              <a:t>AddToFile</a:t>
            </a:r>
            <a:r>
              <a:rPr lang="en-IN" sz="2400" dirty="0">
                <a:solidFill>
                  <a:srgbClr val="002060"/>
                </a:solidFill>
              </a:rPr>
              <a:t>” button, the content should be appended to the File.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8E737-E839-0FC9-3DEA-50761205397F}"/>
              </a:ext>
            </a:extLst>
          </p:cNvPr>
          <p:cNvSpPr txBox="1"/>
          <p:nvPr/>
        </p:nvSpPr>
        <p:spPr>
          <a:xfrm>
            <a:off x="4211782" y="683491"/>
            <a:ext cx="5634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2060"/>
                </a:solidFill>
              </a:rPr>
              <a:t>Practice Exercise</a:t>
            </a:r>
          </a:p>
        </p:txBody>
      </p:sp>
    </p:spTree>
    <p:extLst>
      <p:ext uri="{BB962C8B-B14F-4D97-AF65-F5344CB8AC3E}">
        <p14:creationId xmlns:p14="http://schemas.microsoft.com/office/powerpoint/2010/main" val="3923364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808ECC-0C43-D548-3D23-49C9CBEB1A66}"/>
              </a:ext>
            </a:extLst>
          </p:cNvPr>
          <p:cNvSpPr txBox="1"/>
          <p:nvPr/>
        </p:nvSpPr>
        <p:spPr>
          <a:xfrm>
            <a:off x="3602182" y="471054"/>
            <a:ext cx="5634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0CB5A-EF0A-EAB2-0411-36EBF960B612}"/>
              </a:ext>
            </a:extLst>
          </p:cNvPr>
          <p:cNvSpPr txBox="1"/>
          <p:nvPr/>
        </p:nvSpPr>
        <p:spPr>
          <a:xfrm>
            <a:off x="951345" y="1511840"/>
            <a:ext cx="9818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arenR"/>
            </a:pPr>
            <a:r>
              <a:rPr lang="en-US" sz="2400" dirty="0"/>
              <a:t>Can you execute different  I/O operations of files in C#.net?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dirty="0"/>
              <a:t>Can you Design and develop a GUI form to perform arithmetic operations?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dirty="0"/>
              <a:t>Are you able to implement a program to modify the content of a file using GUI controls?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6528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5334000" y="373626"/>
            <a:ext cx="6462600" cy="3810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" b="1" dirty="0">
                <a:solidFill>
                  <a:srgbClr val="C5053C"/>
                </a:solidFill>
              </a:rPr>
              <a:t>Credits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986116" y="762000"/>
            <a:ext cx="6462600" cy="19050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 indent="-381000">
              <a:lnSpc>
                <a:spcPct val="115000"/>
              </a:lnSpc>
              <a:buFont typeface="Wingdings" pitchFamily="2" charset="2"/>
              <a:buChar char="q"/>
            </a:pPr>
            <a:endParaRPr lang="en" sz="2400" u="sng" dirty="0">
              <a:hlinkClick r:id="rId3"/>
            </a:endParaRPr>
          </a:p>
          <a:p>
            <a:pPr marL="457200" indent="-381000">
              <a:lnSpc>
                <a:spcPct val="115000"/>
              </a:lnSpc>
              <a:buFont typeface="Wingdings" pitchFamily="2" charset="2"/>
              <a:buChar char="q"/>
            </a:pPr>
            <a:endParaRPr lang="en" sz="2400" u="sng" dirty="0">
              <a:hlinkClick r:id="rId3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EEB61-71B5-43C1-BA5D-4F874D2D511A}"/>
              </a:ext>
            </a:extLst>
          </p:cNvPr>
          <p:cNvSpPr txBox="1"/>
          <p:nvPr/>
        </p:nvSpPr>
        <p:spPr>
          <a:xfrm>
            <a:off x="1137837" y="1951496"/>
            <a:ext cx="105756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[1]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4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5"/>
              </a:rPr>
              <a:t>https://www.knowledgehut.com/tutorials/csharp/csharp-file-handling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[2]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6"/>
              </a:rPr>
              <a:t>https://www.geeksforgeeks.org/basics-of-file-handling-in-c-sharp/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[3]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7"/>
              </a:rPr>
              <a:t>https://www.studytonight.com/post/csharp-file-handling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Write a Job Interview Thank You Email (With Template) - Forage">
            <a:extLst>
              <a:ext uri="{FF2B5EF4-FFF2-40B4-BE49-F238E27FC236}">
                <a16:creationId xmlns:a16="http://schemas.microsoft.com/office/drawing/2014/main" id="{2EB62DB9-738F-14AF-57E7-60275464A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4" y="1468582"/>
            <a:ext cx="877887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24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2">
            <a:extLst>
              <a:ext uri="{FF2B5EF4-FFF2-40B4-BE49-F238E27FC236}">
                <a16:creationId xmlns:a16="http://schemas.microsoft.com/office/drawing/2014/main" id="{C64A316C-AC66-3452-1AC8-E137186AC664}"/>
              </a:ext>
            </a:extLst>
          </p:cNvPr>
          <p:cNvSpPr txBox="1">
            <a:spLocks/>
          </p:cNvSpPr>
          <p:nvPr/>
        </p:nvSpPr>
        <p:spPr>
          <a:xfrm>
            <a:off x="4756727" y="3869722"/>
            <a:ext cx="5561100" cy="1046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" sz="3200" b="1" dirty="0">
                <a:solidFill>
                  <a:srgbClr val="2185C5"/>
                </a:solidFill>
              </a:rPr>
              <a:t>Mr. M.R. Solanki</a:t>
            </a:r>
          </a:p>
        </p:txBody>
      </p:sp>
      <p:sp>
        <p:nvSpPr>
          <p:cNvPr id="3" name="Shape 93">
            <a:extLst>
              <a:ext uri="{FF2B5EF4-FFF2-40B4-BE49-F238E27FC236}">
                <a16:creationId xmlns:a16="http://schemas.microsoft.com/office/drawing/2014/main" id="{4B75F2B6-0217-363A-C5ED-65DBC8EDCE25}"/>
              </a:ext>
            </a:extLst>
          </p:cNvPr>
          <p:cNvSpPr txBox="1">
            <a:spLocks/>
          </p:cNvSpPr>
          <p:nvPr/>
        </p:nvSpPr>
        <p:spPr>
          <a:xfrm>
            <a:off x="4756727" y="4282242"/>
            <a:ext cx="8049501" cy="2660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fr-FR" sz="2800" dirty="0"/>
              <a:t>Sr. </a:t>
            </a:r>
            <a:r>
              <a:rPr lang="fr-FR" sz="2800" dirty="0" err="1"/>
              <a:t>Lecturer</a:t>
            </a:r>
            <a:r>
              <a:rPr lang="fr-FR" sz="2800" dirty="0"/>
              <a:t>, Information </a:t>
            </a:r>
            <a:r>
              <a:rPr lang="fr-FR" sz="2800" dirty="0" err="1"/>
              <a:t>Technology</a:t>
            </a:r>
            <a:r>
              <a:rPr lang="fr-FR" sz="2800" dirty="0"/>
              <a:t> </a:t>
            </a:r>
            <a:r>
              <a:rPr lang="fr-FR" sz="2800" dirty="0" err="1"/>
              <a:t>Department</a:t>
            </a:r>
            <a:endParaRPr lang="fr-FR" sz="2800" dirty="0"/>
          </a:p>
          <a:p>
            <a:pPr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fr-FR" sz="2800" dirty="0"/>
              <a:t>manish.solanki@sbmp.ac.in</a:t>
            </a:r>
          </a:p>
          <a:p>
            <a:pPr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fr-FR" sz="2800" dirty="0"/>
              <a:t>SBMP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A38E7-AC3B-C306-F43A-045CA6D015B0}"/>
              </a:ext>
            </a:extLst>
          </p:cNvPr>
          <p:cNvSpPr txBox="1"/>
          <p:nvPr/>
        </p:nvSpPr>
        <p:spPr>
          <a:xfrm>
            <a:off x="2856760" y="1990983"/>
            <a:ext cx="6979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File Handling with C#</a:t>
            </a:r>
          </a:p>
        </p:txBody>
      </p:sp>
    </p:spTree>
    <p:extLst>
      <p:ext uri="{BB962C8B-B14F-4D97-AF65-F5344CB8AC3E}">
        <p14:creationId xmlns:p14="http://schemas.microsoft.com/office/powerpoint/2010/main" val="375128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726589-8395-EE72-199C-6FE9E95967A7}"/>
              </a:ext>
            </a:extLst>
          </p:cNvPr>
          <p:cNvSpPr txBox="1"/>
          <p:nvPr/>
        </p:nvSpPr>
        <p:spPr>
          <a:xfrm>
            <a:off x="3084946" y="311646"/>
            <a:ext cx="6964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COURSE OUTCOME COVERED BY THE SESSION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D9CAD-8DC6-1D1C-8675-56FEFA9B96B2}"/>
              </a:ext>
            </a:extLst>
          </p:cNvPr>
          <p:cNvSpPr txBox="1"/>
          <p:nvPr/>
        </p:nvSpPr>
        <p:spPr>
          <a:xfrm>
            <a:off x="1657927" y="830190"/>
            <a:ext cx="9818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CO2: Use GUI tools of </a:t>
            </a:r>
            <a:r>
              <a:rPr lang="en-US" sz="2400" dirty="0" err="1"/>
              <a:t>.net</a:t>
            </a:r>
            <a:r>
              <a:rPr lang="en-US" sz="2400" dirty="0"/>
              <a:t> framework</a:t>
            </a:r>
          </a:p>
          <a:p>
            <a:endParaRPr lang="en-US" sz="2400" dirty="0"/>
          </a:p>
          <a:p>
            <a:r>
              <a:rPr lang="en-US" sz="2400" dirty="0"/>
              <a:t>AIM: </a:t>
            </a:r>
            <a:r>
              <a:rPr lang="en-US" sz="2400" b="1" dirty="0">
                <a:solidFill>
                  <a:srgbClr val="0070C0"/>
                </a:solidFill>
              </a:rPr>
              <a:t>Implement a program to open a text file , write student records, save and edit using C# windows form</a:t>
            </a:r>
          </a:p>
          <a:p>
            <a:endParaRPr lang="en-US" sz="2400" dirty="0"/>
          </a:p>
          <a:p>
            <a:r>
              <a:rPr lang="en-US" sz="2400" dirty="0"/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19B85-EE0C-BEC0-4959-F70D63529676}"/>
              </a:ext>
            </a:extLst>
          </p:cNvPr>
          <p:cNvSpPr txBox="1"/>
          <p:nvPr/>
        </p:nvSpPr>
        <p:spPr>
          <a:xfrm>
            <a:off x="4511964" y="2676849"/>
            <a:ext cx="6964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LAB OUTCOMES: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A7048-1A3F-3F14-5D0F-33D5973CB12F}"/>
              </a:ext>
            </a:extLst>
          </p:cNvPr>
          <p:cNvSpPr txBox="1"/>
          <p:nvPr/>
        </p:nvSpPr>
        <p:spPr>
          <a:xfrm>
            <a:off x="1496290" y="3275986"/>
            <a:ext cx="98182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Students will be able to: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Execute different  I/O operations of files in C#.net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Design and Develop a GUI form to perform to perform arithmetic operation(s)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Implement  a program to modify the content of a file using GUI controls</a:t>
            </a:r>
          </a:p>
        </p:txBody>
      </p:sp>
    </p:spTree>
    <p:extLst>
      <p:ext uri="{BB962C8B-B14F-4D97-AF65-F5344CB8AC3E}">
        <p14:creationId xmlns:p14="http://schemas.microsoft.com/office/powerpoint/2010/main" val="371381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781" y="30666"/>
            <a:ext cx="1536171" cy="76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86315" y="-71835"/>
            <a:ext cx="9095447" cy="44946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467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</a:t>
            </a:r>
            <a:endParaRPr lang="en-IN" sz="3467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1FA67-0530-4FB7-9E88-C7BFE61D71B4}"/>
              </a:ext>
            </a:extLst>
          </p:cNvPr>
          <p:cNvSpPr txBox="1"/>
          <p:nvPr/>
        </p:nvSpPr>
        <p:spPr>
          <a:xfrm>
            <a:off x="234669" y="1029905"/>
            <a:ext cx="117226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file is a collection of data or information stored in disk with a specific name and directory path. </a:t>
            </a:r>
          </a:p>
          <a:p>
            <a:pPr marL="380990" indent="-38099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created file has properties like the date (when it got created), size, path (where it saved), etc. When you read or write the data to a file, then it becomes a stream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80990" indent="-38099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stream means, a communication medium through which the sequence of byte passes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80990" indent="-38099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supports file handling through the classes in the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System.IO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namespace. </a:t>
            </a:r>
          </a:p>
          <a:p>
            <a:pPr marL="380990" indent="-38099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perform </a:t>
            </a:r>
            <a:r>
              <a:rPr lang="en-US" sz="2400" dirty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read, write, delete and append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 on files</a:t>
            </a:r>
            <a:endParaRPr lang="en-US" sz="2400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92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4;p16">
            <a:extLst>
              <a:ext uri="{FF2B5EF4-FFF2-40B4-BE49-F238E27FC236}">
                <a16:creationId xmlns:a16="http://schemas.microsoft.com/office/drawing/2014/main" id="{DD352C55-813A-F590-8C38-6CDBA7A8CE00}"/>
              </a:ext>
            </a:extLst>
          </p:cNvPr>
          <p:cNvSpPr txBox="1">
            <a:spLocks/>
          </p:cNvSpPr>
          <p:nvPr/>
        </p:nvSpPr>
        <p:spPr>
          <a:xfrm>
            <a:off x="1697979" y="2573792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dk1"/>
              </a:buClr>
              <a:buSzPts val="4800"/>
            </a:pPr>
            <a:r>
              <a:rPr lang="en-IN" sz="3600" b="1" dirty="0">
                <a:solidFill>
                  <a:srgbClr val="002060"/>
                </a:solidFill>
                <a:latin typeface="+mj-lt"/>
                <a:sym typeface="Montserrat"/>
              </a:rPr>
              <a:t>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418850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6AE0DC-1AC3-925F-326D-A452AE61A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72274"/>
              </p:ext>
            </p:extLst>
          </p:nvPr>
        </p:nvGraphicFramePr>
        <p:xfrm>
          <a:off x="817419" y="1393581"/>
          <a:ext cx="10557162" cy="27614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35632">
                  <a:extLst>
                    <a:ext uri="{9D8B030D-6E8A-4147-A177-3AD203B41FA5}">
                      <a16:colId xmlns:a16="http://schemas.microsoft.com/office/drawing/2014/main" val="961816973"/>
                    </a:ext>
                  </a:extLst>
                </a:gridCol>
                <a:gridCol w="7521530">
                  <a:extLst>
                    <a:ext uri="{9D8B030D-6E8A-4147-A177-3AD203B41FA5}">
                      <a16:colId xmlns:a16="http://schemas.microsoft.com/office/drawing/2014/main" val="2428329454"/>
                    </a:ext>
                  </a:extLst>
                </a:gridCol>
              </a:tblGrid>
              <a:tr h="231307">
                <a:tc>
                  <a:txBody>
                    <a:bodyPr/>
                    <a:lstStyle/>
                    <a:p>
                      <a:pPr algn="l"/>
                      <a:r>
                        <a:rPr lang="en-IN" sz="2400" b="1">
                          <a:effectLst/>
                        </a:rPr>
                        <a:t>Classes</a:t>
                      </a:r>
                      <a:endParaRPr lang="en-IN" sz="2400" b="1">
                        <a:effectLst/>
                        <a:latin typeface="unset"/>
                      </a:endParaRPr>
                    </a:p>
                  </a:txBody>
                  <a:tcPr marL="50284" marR="50284" marT="25142" marB="2514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b="1">
                          <a:effectLst/>
                        </a:rPr>
                        <a:t>Description</a:t>
                      </a:r>
                      <a:endParaRPr lang="en-IN" sz="2400" b="1">
                        <a:effectLst/>
                        <a:latin typeface="unset"/>
                      </a:endParaRPr>
                    </a:p>
                  </a:txBody>
                  <a:tcPr marL="50284" marR="50284" marT="25142" marB="25142" anchor="ctr"/>
                </a:tc>
                <a:extLst>
                  <a:ext uri="{0D108BD9-81ED-4DB2-BD59-A6C34878D82A}">
                    <a16:rowId xmlns:a16="http://schemas.microsoft.com/office/drawing/2014/main" val="4185302721"/>
                  </a:ext>
                </a:extLst>
              </a:tr>
              <a:tr h="593352">
                <a:tc>
                  <a:txBody>
                    <a:bodyPr/>
                    <a:lstStyle/>
                    <a:p>
                      <a:pPr fontAlgn="t"/>
                      <a:r>
                        <a:rPr lang="en-IN" sz="2400" b="0" dirty="0" err="1">
                          <a:effectLst/>
                        </a:rPr>
                        <a:t>FileStream</a:t>
                      </a:r>
                      <a:endParaRPr lang="en-IN" sz="2400" b="0" dirty="0">
                        <a:effectLst/>
                        <a:latin typeface="unset"/>
                      </a:endParaRPr>
                    </a:p>
                  </a:txBody>
                  <a:tcPr marL="50284" marR="50284" marT="25142" marB="25142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effectLst/>
                        </a:rPr>
                        <a:t>This class provides a Stream for a file, </a:t>
                      </a:r>
                      <a:r>
                        <a:rPr lang="en-US" sz="2400" b="0" dirty="0">
                          <a:solidFill>
                            <a:srgbClr val="0070C0"/>
                          </a:solidFill>
                          <a:effectLst/>
                        </a:rPr>
                        <a:t>supporting both synchronous and asynchronous read and write operations.</a:t>
                      </a:r>
                      <a:endParaRPr lang="en-US" sz="2400" b="0" dirty="0">
                        <a:solidFill>
                          <a:srgbClr val="0070C0"/>
                        </a:solidFill>
                        <a:effectLst/>
                        <a:latin typeface="unset"/>
                      </a:endParaRPr>
                    </a:p>
                  </a:txBody>
                  <a:tcPr marL="50284" marR="50284" marT="25142" marB="25142" anchor="ctr"/>
                </a:tc>
                <a:extLst>
                  <a:ext uri="{0D108BD9-81ED-4DB2-BD59-A6C34878D82A}">
                    <a16:rowId xmlns:a16="http://schemas.microsoft.com/office/drawing/2014/main" val="2278254373"/>
                  </a:ext>
                </a:extLst>
              </a:tr>
              <a:tr h="593352">
                <a:tc>
                  <a:txBody>
                    <a:bodyPr/>
                    <a:lstStyle/>
                    <a:p>
                      <a:pPr fontAlgn="t"/>
                      <a:r>
                        <a:rPr lang="en-IN" sz="2400" b="0" dirty="0" err="1">
                          <a:effectLst/>
                        </a:rPr>
                        <a:t>StreamReader</a:t>
                      </a:r>
                      <a:endParaRPr lang="en-IN" sz="2400" b="0" dirty="0">
                        <a:effectLst/>
                        <a:latin typeface="unset"/>
                      </a:endParaRPr>
                    </a:p>
                  </a:txBody>
                  <a:tcPr marL="50284" marR="50284" marT="25142" marB="25142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effectLst/>
                        </a:rPr>
                        <a:t>This class implements a </a:t>
                      </a:r>
                      <a:r>
                        <a:rPr lang="en-US" sz="2400" b="0" dirty="0" err="1">
                          <a:solidFill>
                            <a:srgbClr val="C00000"/>
                          </a:solidFill>
                          <a:effectLst/>
                        </a:rPr>
                        <a:t>TextReader</a:t>
                      </a:r>
                      <a:r>
                        <a:rPr lang="en-US" sz="2400" b="0" dirty="0">
                          <a:solidFill>
                            <a:srgbClr val="C00000"/>
                          </a:solidFill>
                          <a:effectLst/>
                        </a:rPr>
                        <a:t> that reads characters from a byte stream</a:t>
                      </a:r>
                      <a:endParaRPr lang="en-US" sz="2400" b="0" dirty="0">
                        <a:effectLst/>
                        <a:latin typeface="unset"/>
                      </a:endParaRPr>
                    </a:p>
                  </a:txBody>
                  <a:tcPr marL="50284" marR="50284" marT="25142" marB="25142" anchor="ctr"/>
                </a:tc>
                <a:extLst>
                  <a:ext uri="{0D108BD9-81ED-4DB2-BD59-A6C34878D82A}">
                    <a16:rowId xmlns:a16="http://schemas.microsoft.com/office/drawing/2014/main" val="2225539664"/>
                  </a:ext>
                </a:extLst>
              </a:tr>
              <a:tr h="593352">
                <a:tc>
                  <a:txBody>
                    <a:bodyPr/>
                    <a:lstStyle/>
                    <a:p>
                      <a:pPr fontAlgn="t"/>
                      <a:r>
                        <a:rPr lang="en-IN" sz="2400" b="0" dirty="0" err="1">
                          <a:effectLst/>
                        </a:rPr>
                        <a:t>StreamWriter</a:t>
                      </a:r>
                      <a:endParaRPr lang="en-IN" sz="2400" b="0" dirty="0">
                        <a:effectLst/>
                        <a:latin typeface="unset"/>
                      </a:endParaRPr>
                    </a:p>
                  </a:txBody>
                  <a:tcPr marL="50284" marR="50284" marT="25142" marB="25142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effectLst/>
                        </a:rPr>
                        <a:t>This class implements a </a:t>
                      </a:r>
                      <a:r>
                        <a:rPr lang="en-US" sz="2400" b="0" dirty="0" err="1">
                          <a:solidFill>
                            <a:schemeClr val="accent1"/>
                          </a:solidFill>
                          <a:effectLst/>
                        </a:rPr>
                        <a:t>TextWriter</a:t>
                      </a:r>
                      <a:r>
                        <a:rPr lang="en-US" sz="2400" b="0" dirty="0">
                          <a:solidFill>
                            <a:schemeClr val="accent1"/>
                          </a:solidFill>
                          <a:effectLst/>
                        </a:rPr>
                        <a:t> for writing characters to a stream</a:t>
                      </a:r>
                      <a:endParaRPr lang="en-US" sz="2400" b="0" dirty="0">
                        <a:solidFill>
                          <a:schemeClr val="accent1"/>
                        </a:solidFill>
                        <a:effectLst/>
                        <a:latin typeface="unset"/>
                      </a:endParaRPr>
                    </a:p>
                  </a:txBody>
                  <a:tcPr marL="50284" marR="50284" marT="25142" marB="25142" anchor="ctr"/>
                </a:tc>
                <a:extLst>
                  <a:ext uri="{0D108BD9-81ED-4DB2-BD59-A6C34878D82A}">
                    <a16:rowId xmlns:a16="http://schemas.microsoft.com/office/drawing/2014/main" val="3670696172"/>
                  </a:ext>
                </a:extLst>
              </a:tr>
            </a:tbl>
          </a:graphicData>
        </a:graphic>
      </p:graphicFrame>
      <p:sp>
        <p:nvSpPr>
          <p:cNvPr id="3" name="Google Shape;84;p16">
            <a:extLst>
              <a:ext uri="{FF2B5EF4-FFF2-40B4-BE49-F238E27FC236}">
                <a16:creationId xmlns:a16="http://schemas.microsoft.com/office/drawing/2014/main" id="{A72F12AB-6C44-AA8B-7AB6-D1819584FA91}"/>
              </a:ext>
            </a:extLst>
          </p:cNvPr>
          <p:cNvSpPr txBox="1">
            <a:spLocks/>
          </p:cNvSpPr>
          <p:nvPr/>
        </p:nvSpPr>
        <p:spPr>
          <a:xfrm>
            <a:off x="1697979" y="218516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dk1"/>
              </a:buClr>
              <a:buSzPts val="4800"/>
            </a:pPr>
            <a:r>
              <a:rPr lang="en-IN" sz="2800" b="1" dirty="0">
                <a:solidFill>
                  <a:srgbClr val="002060"/>
                </a:solidFill>
                <a:latin typeface="+mj-lt"/>
                <a:sym typeface="Montserrat"/>
              </a:rPr>
              <a:t>Stream Classes</a:t>
            </a:r>
          </a:p>
        </p:txBody>
      </p:sp>
    </p:spTree>
    <p:extLst>
      <p:ext uri="{BB962C8B-B14F-4D97-AF65-F5344CB8AC3E}">
        <p14:creationId xmlns:p14="http://schemas.microsoft.com/office/powerpoint/2010/main" val="188737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14C208-BAA3-DF2C-0B22-AB6CA0BC1FAF}"/>
              </a:ext>
            </a:extLst>
          </p:cNvPr>
          <p:cNvSpPr txBox="1"/>
          <p:nvPr/>
        </p:nvSpPr>
        <p:spPr>
          <a:xfrm>
            <a:off x="1828800" y="1708727"/>
            <a:ext cx="94395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StreamWriter</a:t>
            </a:r>
            <a:r>
              <a:rPr lang="en-IN" sz="2800" dirty="0"/>
              <a:t> class provides WriteLine() method to write data to the file in string form</a:t>
            </a:r>
          </a:p>
          <a:p>
            <a:endParaRPr lang="en-IN" sz="2800" dirty="0"/>
          </a:p>
          <a:p>
            <a:r>
              <a:rPr lang="en-IN" sz="2800" dirty="0" err="1"/>
              <a:t>StreamReader</a:t>
            </a:r>
            <a:r>
              <a:rPr lang="en-IN" sz="2800" dirty="0"/>
              <a:t> class provides </a:t>
            </a:r>
            <a:r>
              <a:rPr lang="en-IN" sz="2800" dirty="0" err="1"/>
              <a:t>ReadLine</a:t>
            </a:r>
            <a:r>
              <a:rPr lang="en-IN" sz="2800" dirty="0"/>
              <a:t>() method to read data from the file in string form. 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  <p:pic>
        <p:nvPicPr>
          <p:cNvPr id="3" name="Picture 2" descr="Notes - Apps on Google Play">
            <a:extLst>
              <a:ext uri="{FF2B5EF4-FFF2-40B4-BE49-F238E27FC236}">
                <a16:creationId xmlns:a16="http://schemas.microsoft.com/office/drawing/2014/main" id="{2D0AE4F2-A40B-C3FD-2EFA-99B93C2AD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55" y="187069"/>
            <a:ext cx="2050616" cy="125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365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6AE0DC-1AC3-925F-326D-A452AE61A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009973"/>
              </p:ext>
            </p:extLst>
          </p:nvPr>
        </p:nvGraphicFramePr>
        <p:xfrm>
          <a:off x="891309" y="1105869"/>
          <a:ext cx="10557162" cy="29890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35632">
                  <a:extLst>
                    <a:ext uri="{9D8B030D-6E8A-4147-A177-3AD203B41FA5}">
                      <a16:colId xmlns:a16="http://schemas.microsoft.com/office/drawing/2014/main" val="961816973"/>
                    </a:ext>
                  </a:extLst>
                </a:gridCol>
                <a:gridCol w="7521530">
                  <a:extLst>
                    <a:ext uri="{9D8B030D-6E8A-4147-A177-3AD203B41FA5}">
                      <a16:colId xmlns:a16="http://schemas.microsoft.com/office/drawing/2014/main" val="2428329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2400" b="1">
                          <a:effectLst/>
                        </a:rPr>
                        <a:t>Classes</a:t>
                      </a:r>
                      <a:endParaRPr lang="en-IN" sz="2400" b="1">
                        <a:effectLst/>
                        <a:latin typeface="unset"/>
                      </a:endParaRPr>
                    </a:p>
                  </a:txBody>
                  <a:tcPr marL="50284" marR="50284" marT="25142" marB="2514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b="1">
                          <a:effectLst/>
                        </a:rPr>
                        <a:t>Description</a:t>
                      </a:r>
                      <a:endParaRPr lang="en-IN" sz="2400" b="1">
                        <a:effectLst/>
                        <a:latin typeface="unset"/>
                      </a:endParaRPr>
                    </a:p>
                  </a:txBody>
                  <a:tcPr marL="50284" marR="50284" marT="25142" marB="25142" anchor="ctr"/>
                </a:tc>
                <a:extLst>
                  <a:ext uri="{0D108BD9-81ED-4DB2-BD59-A6C34878D82A}">
                    <a16:rowId xmlns:a16="http://schemas.microsoft.com/office/drawing/2014/main" val="4185302721"/>
                  </a:ext>
                </a:extLst>
              </a:tr>
              <a:tr h="412329">
                <a:tc>
                  <a:txBody>
                    <a:bodyPr/>
                    <a:lstStyle/>
                    <a:p>
                      <a:r>
                        <a:rPr lang="en-IN" sz="2400" b="0" dirty="0" err="1">
                          <a:effectLst/>
                        </a:rPr>
                        <a:t>TextReader</a:t>
                      </a:r>
                      <a:endParaRPr lang="en-IN" sz="2400" b="0" dirty="0">
                        <a:effectLst/>
                        <a:latin typeface="unset"/>
                      </a:endParaRPr>
                    </a:p>
                  </a:txBody>
                  <a:tcPr marL="50284" marR="50284" marT="25142" marB="25142" anchor="ctr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effectLst/>
                        </a:rPr>
                        <a:t>This class represents a reader that can read a sequential series of characters.</a:t>
                      </a:r>
                      <a:endParaRPr lang="en-US" sz="2400" b="0" dirty="0">
                        <a:effectLst/>
                        <a:latin typeface="unset"/>
                      </a:endParaRPr>
                    </a:p>
                  </a:txBody>
                  <a:tcPr marL="50284" marR="50284" marT="25142" marB="25142" anchor="ctr"/>
                </a:tc>
                <a:extLst>
                  <a:ext uri="{0D108BD9-81ED-4DB2-BD59-A6C34878D82A}">
                    <a16:rowId xmlns:a16="http://schemas.microsoft.com/office/drawing/2014/main" val="713662160"/>
                  </a:ext>
                </a:extLst>
              </a:tr>
              <a:tr h="593352">
                <a:tc>
                  <a:txBody>
                    <a:bodyPr/>
                    <a:lstStyle/>
                    <a:p>
                      <a:pPr fontAlgn="t"/>
                      <a:r>
                        <a:rPr lang="en-IN" sz="2400" b="0">
                          <a:effectLst/>
                        </a:rPr>
                        <a:t>TextWriter</a:t>
                      </a:r>
                      <a:endParaRPr lang="en-IN" sz="2400" b="0">
                        <a:effectLst/>
                        <a:latin typeface="unset"/>
                      </a:endParaRPr>
                    </a:p>
                  </a:txBody>
                  <a:tcPr marL="50284" marR="50284" marT="25142" marB="25142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effectLst/>
                        </a:rPr>
                        <a:t>This class represents a writer that can write a sequential series of characters. </a:t>
                      </a:r>
                      <a:endParaRPr lang="en-US" sz="2400" b="0" dirty="0">
                        <a:effectLst/>
                        <a:latin typeface="unset"/>
                      </a:endParaRPr>
                    </a:p>
                  </a:txBody>
                  <a:tcPr marL="50284" marR="50284" marT="25142" marB="25142" anchor="ctr"/>
                </a:tc>
                <a:extLst>
                  <a:ext uri="{0D108BD9-81ED-4DB2-BD59-A6C34878D82A}">
                    <a16:rowId xmlns:a16="http://schemas.microsoft.com/office/drawing/2014/main" val="1006097327"/>
                  </a:ext>
                </a:extLst>
              </a:tr>
              <a:tr h="412329">
                <a:tc>
                  <a:txBody>
                    <a:bodyPr/>
                    <a:lstStyle/>
                    <a:p>
                      <a:r>
                        <a:rPr lang="en-IN" sz="2400" b="0" dirty="0" err="1">
                          <a:effectLst/>
                        </a:rPr>
                        <a:t>BinaryReader</a:t>
                      </a:r>
                      <a:endParaRPr lang="en-IN" sz="2400" b="0" dirty="0">
                        <a:effectLst/>
                        <a:latin typeface="unset"/>
                      </a:endParaRPr>
                    </a:p>
                  </a:txBody>
                  <a:tcPr marL="50284" marR="50284" marT="25142" marB="25142" anchor="ctr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effectLst/>
                        </a:rPr>
                        <a:t>This class reads primitive data types as binary values</a:t>
                      </a:r>
                      <a:endParaRPr lang="en-US" sz="2400" b="0" dirty="0">
                        <a:effectLst/>
                        <a:latin typeface="unset"/>
                      </a:endParaRPr>
                    </a:p>
                  </a:txBody>
                  <a:tcPr marL="50284" marR="50284" marT="25142" marB="25142" anchor="ctr"/>
                </a:tc>
                <a:extLst>
                  <a:ext uri="{0D108BD9-81ED-4DB2-BD59-A6C34878D82A}">
                    <a16:rowId xmlns:a16="http://schemas.microsoft.com/office/drawing/2014/main" val="3083305020"/>
                  </a:ext>
                </a:extLst>
              </a:tr>
              <a:tr h="593352">
                <a:tc>
                  <a:txBody>
                    <a:bodyPr/>
                    <a:lstStyle/>
                    <a:p>
                      <a:pPr fontAlgn="t"/>
                      <a:r>
                        <a:rPr lang="en-IN" sz="2400" b="0">
                          <a:effectLst/>
                        </a:rPr>
                        <a:t>BinaryWriter</a:t>
                      </a:r>
                      <a:endParaRPr lang="en-IN" sz="2400" b="0">
                        <a:effectLst/>
                        <a:latin typeface="unset"/>
                      </a:endParaRPr>
                    </a:p>
                  </a:txBody>
                  <a:tcPr marL="50284" marR="50284" marT="25142" marB="25142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effectLst/>
                        </a:rPr>
                        <a:t>This class writes primitive types in binary to a stream</a:t>
                      </a:r>
                      <a:endParaRPr lang="en-US" sz="2400" b="0" dirty="0">
                        <a:effectLst/>
                        <a:latin typeface="unset"/>
                      </a:endParaRPr>
                    </a:p>
                  </a:txBody>
                  <a:tcPr marL="50284" marR="50284" marT="25142" marB="25142" anchor="ctr"/>
                </a:tc>
                <a:extLst>
                  <a:ext uri="{0D108BD9-81ED-4DB2-BD59-A6C34878D82A}">
                    <a16:rowId xmlns:a16="http://schemas.microsoft.com/office/drawing/2014/main" val="3241523594"/>
                  </a:ext>
                </a:extLst>
              </a:tr>
            </a:tbl>
          </a:graphicData>
        </a:graphic>
      </p:graphicFrame>
      <p:sp>
        <p:nvSpPr>
          <p:cNvPr id="3" name="Google Shape;84;p16">
            <a:extLst>
              <a:ext uri="{FF2B5EF4-FFF2-40B4-BE49-F238E27FC236}">
                <a16:creationId xmlns:a16="http://schemas.microsoft.com/office/drawing/2014/main" id="{E348452E-D11D-612D-687D-C3033FFCD725}"/>
              </a:ext>
            </a:extLst>
          </p:cNvPr>
          <p:cNvSpPr txBox="1">
            <a:spLocks/>
          </p:cNvSpPr>
          <p:nvPr/>
        </p:nvSpPr>
        <p:spPr>
          <a:xfrm>
            <a:off x="1697979" y="218516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dk1"/>
              </a:buClr>
              <a:buSzPts val="4800"/>
            </a:pPr>
            <a:r>
              <a:rPr lang="en-IN" sz="2800" b="1" dirty="0">
                <a:solidFill>
                  <a:srgbClr val="002060"/>
                </a:solidFill>
                <a:latin typeface="+mj-lt"/>
                <a:sym typeface="Montserrat"/>
              </a:rPr>
              <a:t>Stream Classes</a:t>
            </a:r>
          </a:p>
        </p:txBody>
      </p:sp>
    </p:spTree>
    <p:extLst>
      <p:ext uri="{BB962C8B-B14F-4D97-AF65-F5344CB8AC3E}">
        <p14:creationId xmlns:p14="http://schemas.microsoft.com/office/powerpoint/2010/main" val="22687239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C045DA62A0A049A8BFDA5FCE30EBE3" ma:contentTypeVersion="4" ma:contentTypeDescription="Create a new document." ma:contentTypeScope="" ma:versionID="90934a6eb8bf0d9002f95a72bacf8fa6">
  <xsd:schema xmlns:xsd="http://www.w3.org/2001/XMLSchema" xmlns:xs="http://www.w3.org/2001/XMLSchema" xmlns:p="http://schemas.microsoft.com/office/2006/metadata/properties" xmlns:ns2="f1652a23-85d7-4a45-9381-cc7046ebb906" targetNamespace="http://schemas.microsoft.com/office/2006/metadata/properties" ma:root="true" ma:fieldsID="e4f34b9108100ddea4b78d62201a299f" ns2:_="">
    <xsd:import namespace="f1652a23-85d7-4a45-9381-cc7046ebb9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652a23-85d7-4a45-9381-cc7046ebb9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2D95ED-29F6-4F8B-98F7-7D85AA1CCF2B}"/>
</file>

<file path=customXml/itemProps2.xml><?xml version="1.0" encoding="utf-8"?>
<ds:datastoreItem xmlns:ds="http://schemas.openxmlformats.org/officeDocument/2006/customXml" ds:itemID="{35DEA597-6352-4596-A5B9-7AE89AC3C658}"/>
</file>

<file path=customXml/itemProps3.xml><?xml version="1.0" encoding="utf-8"?>
<ds:datastoreItem xmlns:ds="http://schemas.openxmlformats.org/officeDocument/2006/customXml" ds:itemID="{9F93812F-FF2E-4B3C-97B3-C80D2EED6C0A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618</TotalTime>
  <Words>1172</Words>
  <Application>Microsoft Office PowerPoint</Application>
  <PresentationFormat>Widescreen</PresentationFormat>
  <Paragraphs>146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Narrow</vt:lpstr>
      <vt:lpstr>Calibri</vt:lpstr>
      <vt:lpstr>Calibri Light</vt:lpstr>
      <vt:lpstr>Cascadia Mono</vt:lpstr>
      <vt:lpstr>unset</vt:lpstr>
      <vt:lpstr>Verdana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Credits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Solanki</dc:creator>
  <cp:lastModifiedBy>Manish Solanki</cp:lastModifiedBy>
  <cp:revision>129</cp:revision>
  <dcterms:created xsi:type="dcterms:W3CDTF">2023-03-07T16:05:35Z</dcterms:created>
  <dcterms:modified xsi:type="dcterms:W3CDTF">2024-02-11T14:21:13Z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0x01010030C045DA62A0A049A8BFDA5FCE30EBE3</vt:lpwstr>
  </property>
</Properties>
</file>