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c4254f594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c4254f594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c4254f594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c4254f594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c4254f594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c4254f594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c4254f594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c4254f594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c4254f594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cc4254f594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c4254f594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cc4254f594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c4254f594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cc4254f594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c4254f594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c4254f594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c4254f594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c4254f594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cc4254f594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cc4254f594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c4c83e9d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c4c83e9d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c4254f594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cc4254f594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c4254f594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c4254f594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cc4254f594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cc4254f594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c4254f594_0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c4254f594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cc4254f594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cc4254f594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c4254f594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c4254f594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c4254f594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c4254f594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c4254f594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c4254f594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c4c83e9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c4c83e9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c4254f594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c4254f594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15175"/>
            <a:ext cx="8520600" cy="1489200"/>
          </a:xfrm>
          <a:prstGeom prst="rect">
            <a:avLst/>
          </a:prstGeom>
          <a:ln cap="flat" cmpd="sng" w="9525">
            <a:solidFill>
              <a:srgbClr val="FF00FF"/>
            </a:solidFill>
            <a:prstDash val="solid"/>
            <a:round/>
            <a:headEnd len="sm" w="sm" type="none"/>
            <a:tailEnd len="sm" w="sm" type="none"/>
          </a:ln>
        </p:spPr>
        <p:txBody>
          <a:bodyPr anchorCtr="0" anchor="b" bIns="91425" lIns="91425" spcFirstLastPara="1" rIns="91425" wrap="square" tIns="91425">
            <a:normAutofit/>
          </a:bodyPr>
          <a:lstStyle/>
          <a:p>
            <a:pPr indent="0" lvl="0" marL="0" rtl="0" algn="ctr">
              <a:spcBef>
                <a:spcPts val="0"/>
              </a:spcBef>
              <a:spcAft>
                <a:spcPts val="0"/>
              </a:spcAft>
              <a:buNone/>
            </a:pPr>
            <a:r>
              <a:rPr lang="en"/>
              <a:t>Feature </a:t>
            </a:r>
            <a:r>
              <a:rPr lang="en"/>
              <a:t>Engineering</a:t>
            </a:r>
            <a:endParaRPr/>
          </a:p>
        </p:txBody>
      </p:sp>
      <p:pic>
        <p:nvPicPr>
          <p:cNvPr id="55" name="Google Shape;55;p13"/>
          <p:cNvPicPr preferRelativeResize="0"/>
          <p:nvPr/>
        </p:nvPicPr>
        <p:blipFill>
          <a:blip r:embed="rId3">
            <a:alphaModFix/>
          </a:blip>
          <a:stretch>
            <a:fillRect/>
          </a:stretch>
        </p:blipFill>
        <p:spPr>
          <a:xfrm>
            <a:off x="1645925" y="2380700"/>
            <a:ext cx="5554975" cy="2615850"/>
          </a:xfrm>
          <a:prstGeom prst="rect">
            <a:avLst/>
          </a:prstGeom>
          <a:noFill/>
          <a:ln cap="flat" cmpd="sng" w="9525">
            <a:solidFill>
              <a:srgbClr val="FF0000"/>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a:ln cap="flat" cmpd="sng" w="9525">
            <a:solidFill>
              <a:srgbClr val="FF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ONE-HOT ENCODING</a:t>
            </a:r>
            <a:endParaRPr/>
          </a:p>
        </p:txBody>
      </p:sp>
      <p:sp>
        <p:nvSpPr>
          <p:cNvPr id="115" name="Google Shape;115;p22"/>
          <p:cNvSpPr txBox="1"/>
          <p:nvPr>
            <p:ph idx="1" type="body"/>
          </p:nvPr>
        </p:nvSpPr>
        <p:spPr>
          <a:xfrm>
            <a:off x="311700" y="1191700"/>
            <a:ext cx="8520600" cy="36285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1500">
                <a:solidFill>
                  <a:srgbClr val="0D0D0D"/>
                </a:solidFill>
                <a:highlight>
                  <a:srgbClr val="FFFFFF"/>
                </a:highlight>
                <a:latin typeface="Roboto"/>
                <a:ea typeface="Roboto"/>
                <a:cs typeface="Roboto"/>
                <a:sym typeface="Roboto"/>
              </a:rPr>
              <a:t>One-hot encoding is a method of converting categorical data into a numerical format by representing each category as a binary vector.</a:t>
            </a:r>
            <a:r>
              <a:rPr lang="en" sz="1300">
                <a:solidFill>
                  <a:schemeClr val="accent2"/>
                </a:solidFill>
                <a:highlight>
                  <a:srgbClr val="FFFFFF"/>
                </a:highlight>
                <a:latin typeface="Roboto"/>
                <a:ea typeface="Roboto"/>
                <a:cs typeface="Roboto"/>
                <a:sym typeface="Roboto"/>
              </a:rPr>
              <a:t>It is suitable for nominal categorical variables, where the categories have no inherent order or relationship.</a:t>
            </a:r>
            <a:endParaRPr sz="15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400">
              <a:solidFill>
                <a:srgbClr val="0D0D0D"/>
              </a:solidFill>
              <a:highlight>
                <a:srgbClr val="FFFFFF"/>
              </a:highlight>
              <a:latin typeface="Roboto"/>
              <a:ea typeface="Roboto"/>
              <a:cs typeface="Roboto"/>
              <a:sym typeface="Roboto"/>
            </a:endParaRPr>
          </a:p>
          <a:p>
            <a:pPr indent="-323850" lvl="0" marL="457200" rtl="0" algn="l">
              <a:spcBef>
                <a:spcPts val="1200"/>
              </a:spcBef>
              <a:spcAft>
                <a:spcPts val="0"/>
              </a:spcAft>
              <a:buClr>
                <a:srgbClr val="0D0D0D"/>
              </a:buClr>
              <a:buSzPts val="1500"/>
              <a:buFont typeface="Roboto"/>
              <a:buChar char="●"/>
            </a:pPr>
            <a:r>
              <a:rPr lang="en" sz="1400">
                <a:solidFill>
                  <a:srgbClr val="0D0D0D"/>
                </a:solidFill>
                <a:highlight>
                  <a:srgbClr val="FFFFFF"/>
                </a:highlight>
                <a:latin typeface="Roboto"/>
                <a:ea typeface="Roboto"/>
                <a:cs typeface="Roboto"/>
                <a:sym typeface="Roboto"/>
              </a:rPr>
              <a:t>In a one-hot encoded vector, each category is assigned a unique index, and the corresponding element in the vector is set to 1, while all other elements are set to 0. </a:t>
            </a:r>
            <a:endParaRPr sz="1400">
              <a:solidFill>
                <a:srgbClr val="0D0D0D"/>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300">
              <a:solidFill>
                <a:srgbClr val="0D0D0D"/>
              </a:solidFill>
              <a:highlight>
                <a:srgbClr val="FFFFFF"/>
              </a:highlight>
              <a:latin typeface="Roboto"/>
              <a:ea typeface="Roboto"/>
              <a:cs typeface="Roboto"/>
              <a:sym typeface="Roboto"/>
            </a:endParaRPr>
          </a:p>
        </p:txBody>
      </p:sp>
      <p:pic>
        <p:nvPicPr>
          <p:cNvPr id="116" name="Google Shape;116;p22"/>
          <p:cNvPicPr preferRelativeResize="0"/>
          <p:nvPr/>
        </p:nvPicPr>
        <p:blipFill>
          <a:blip r:embed="rId3">
            <a:alphaModFix/>
          </a:blip>
          <a:stretch>
            <a:fillRect/>
          </a:stretch>
        </p:blipFill>
        <p:spPr>
          <a:xfrm>
            <a:off x="1939825" y="3218350"/>
            <a:ext cx="4952476" cy="1601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a:ln cap="flat" cmpd="sng" w="9525">
            <a:solidFill>
              <a:srgbClr val="FF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SCALING</a:t>
            </a:r>
            <a:endParaRPr/>
          </a:p>
        </p:txBody>
      </p:sp>
      <p:sp>
        <p:nvSpPr>
          <p:cNvPr id="122" name="Google Shape;122;p23"/>
          <p:cNvSpPr txBox="1"/>
          <p:nvPr>
            <p:ph idx="1" type="body"/>
          </p:nvPr>
        </p:nvSpPr>
        <p:spPr>
          <a:xfrm>
            <a:off x="353050" y="1328825"/>
            <a:ext cx="8520600" cy="36678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300">
                <a:solidFill>
                  <a:srgbClr val="0D0D0D"/>
                </a:solidFill>
                <a:highlight>
                  <a:srgbClr val="FFFFFF"/>
                </a:highlight>
                <a:latin typeface="Roboto"/>
                <a:ea typeface="Roboto"/>
                <a:cs typeface="Roboto"/>
                <a:sym typeface="Roboto"/>
              </a:rPr>
              <a:t>Scaling is a data preprocessing technique used to standardize or normalize the numerical features of a dataset to a similar scale. </a:t>
            </a:r>
            <a:r>
              <a:rPr lang="en" sz="1300">
                <a:solidFill>
                  <a:schemeClr val="accent2"/>
                </a:solidFill>
                <a:highlight>
                  <a:srgbClr val="FFFFFF"/>
                </a:highlight>
                <a:latin typeface="Roboto"/>
                <a:ea typeface="Roboto"/>
                <a:cs typeface="Roboto"/>
                <a:sym typeface="Roboto"/>
              </a:rPr>
              <a:t>Feature scaling is the process of normalizing the range of features in a dataset.</a:t>
            </a:r>
            <a:endParaRPr sz="1300">
              <a:solidFill>
                <a:schemeClr val="accent2"/>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300">
              <a:solidFill>
                <a:schemeClr val="accent2"/>
              </a:solidFill>
              <a:highlight>
                <a:srgbClr val="FFFFFF"/>
              </a:highlight>
              <a:latin typeface="Roboto"/>
              <a:ea typeface="Roboto"/>
              <a:cs typeface="Roboto"/>
              <a:sym typeface="Roboto"/>
            </a:endParaRPr>
          </a:p>
          <a:p>
            <a:pPr indent="-304800" lvl="0" marL="457200" rtl="0" algn="l">
              <a:spcBef>
                <a:spcPts val="1200"/>
              </a:spcBef>
              <a:spcAft>
                <a:spcPts val="0"/>
              </a:spcAft>
              <a:buClr>
                <a:schemeClr val="accent2"/>
              </a:buClr>
              <a:buSzPts val="1200"/>
              <a:buFont typeface="Roboto"/>
              <a:buChar char="●"/>
            </a:pPr>
            <a:r>
              <a:rPr lang="en" sz="1300">
                <a:solidFill>
                  <a:schemeClr val="accent2"/>
                </a:solidFill>
                <a:highlight>
                  <a:srgbClr val="FFFFFF"/>
                </a:highlight>
                <a:latin typeface="Roboto"/>
                <a:ea typeface="Roboto"/>
                <a:cs typeface="Roboto"/>
                <a:sym typeface="Roboto"/>
              </a:rPr>
              <a:t>Real-world datasets often contain features that are varying in degrees of magnitude, range, and units. Therefore, in order for machine learning models to interpret these features on the same scale, we need to perform feature scaling</a:t>
            </a:r>
            <a:r>
              <a:rPr lang="en" sz="1200">
                <a:solidFill>
                  <a:schemeClr val="accent2"/>
                </a:solidFill>
                <a:highlight>
                  <a:srgbClr val="FFFFFF"/>
                </a:highlight>
                <a:latin typeface="Roboto"/>
                <a:ea typeface="Roboto"/>
                <a:cs typeface="Roboto"/>
                <a:sym typeface="Roboto"/>
              </a:rPr>
              <a:t>.</a:t>
            </a:r>
            <a:endParaRPr sz="12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457200" rtl="0" algn="l">
              <a:spcBef>
                <a:spcPts val="500"/>
              </a:spcBef>
              <a:spcAft>
                <a:spcPts val="1200"/>
              </a:spcAft>
              <a:buNone/>
            </a:pPr>
            <a:r>
              <a:t/>
            </a:r>
            <a:endParaRPr sz="1200">
              <a:solidFill>
                <a:srgbClr val="0D0D0D"/>
              </a:solidFill>
              <a:highlight>
                <a:srgbClr val="FFFFFF"/>
              </a:highlight>
              <a:latin typeface="Roboto"/>
              <a:ea typeface="Roboto"/>
              <a:cs typeface="Roboto"/>
              <a:sym typeface="Roboto"/>
            </a:endParaRPr>
          </a:p>
        </p:txBody>
      </p:sp>
      <p:pic>
        <p:nvPicPr>
          <p:cNvPr id="123" name="Google Shape;123;p23"/>
          <p:cNvPicPr preferRelativeResize="0"/>
          <p:nvPr/>
        </p:nvPicPr>
        <p:blipFill>
          <a:blip r:embed="rId3">
            <a:alphaModFix/>
          </a:blip>
          <a:stretch>
            <a:fillRect/>
          </a:stretch>
        </p:blipFill>
        <p:spPr>
          <a:xfrm>
            <a:off x="2909700" y="2968550"/>
            <a:ext cx="4467523" cy="18958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a:ln cap="flat" cmpd="sng" w="9525">
            <a:solidFill>
              <a:srgbClr val="FF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IMPORATANCE OF SCALING</a:t>
            </a:r>
            <a:endParaRPr/>
          </a:p>
        </p:txBody>
      </p:sp>
      <p:sp>
        <p:nvSpPr>
          <p:cNvPr id="129" name="Google Shape;129;p24"/>
          <p:cNvSpPr txBox="1"/>
          <p:nvPr>
            <p:ph idx="1" type="body"/>
          </p:nvPr>
        </p:nvSpPr>
        <p:spPr>
          <a:xfrm>
            <a:off x="311700" y="1205050"/>
            <a:ext cx="8520600" cy="37458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rgbClr val="1F1F1F"/>
                </a:solidFill>
                <a:highlight>
                  <a:srgbClr val="FFFFFF"/>
                </a:highlight>
              </a:rPr>
              <a:t>Scaling the data </a:t>
            </a:r>
            <a:r>
              <a:rPr lang="en">
                <a:solidFill>
                  <a:srgbClr val="040C28"/>
                </a:solidFill>
                <a:highlight>
                  <a:srgbClr val="FFFFFF"/>
                </a:highlight>
              </a:rPr>
              <a:t>can help to balance the impact of all variables on the distance calculation and can help to improve the performance of the algorithm</a:t>
            </a:r>
            <a:r>
              <a:rPr lang="en">
                <a:solidFill>
                  <a:srgbClr val="1F1F1F"/>
                </a:solidFill>
                <a:highlight>
                  <a:srgbClr val="FFFFFF"/>
                </a:highlight>
              </a:rPr>
              <a:t>.</a:t>
            </a:r>
            <a:r>
              <a:rPr lang="en" sz="1500">
                <a:solidFill>
                  <a:schemeClr val="accent2"/>
                </a:solidFill>
                <a:highlight>
                  <a:srgbClr val="FFFFFF"/>
                </a:highlight>
                <a:latin typeface="Roboto"/>
                <a:ea typeface="Roboto"/>
                <a:cs typeface="Roboto"/>
                <a:sym typeface="Roboto"/>
              </a:rPr>
              <a:t>Now it’s time to see why scaling is important before model building or how it can improve the model’s accuracy.</a:t>
            </a:r>
            <a:endParaRPr sz="1500">
              <a:solidFill>
                <a:schemeClr val="accent2"/>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500">
              <a:solidFill>
                <a:schemeClr val="accent2"/>
              </a:solidFill>
              <a:highlight>
                <a:srgbClr val="FFFFFF"/>
              </a:highlight>
              <a:latin typeface="Roboto"/>
              <a:ea typeface="Roboto"/>
              <a:cs typeface="Roboto"/>
              <a:sym typeface="Roboto"/>
            </a:endParaRPr>
          </a:p>
          <a:p>
            <a:pPr indent="-323850" lvl="0" marL="457200" rtl="0" algn="l">
              <a:spcBef>
                <a:spcPts val="1200"/>
              </a:spcBef>
              <a:spcAft>
                <a:spcPts val="0"/>
              </a:spcAft>
              <a:buClr>
                <a:schemeClr val="accent2"/>
              </a:buClr>
              <a:buSzPts val="1500"/>
              <a:buFont typeface="Roboto"/>
              <a:buChar char="●"/>
            </a:pPr>
            <a:r>
              <a:rPr lang="en" sz="1500">
                <a:solidFill>
                  <a:schemeClr val="accent2"/>
                </a:solidFill>
                <a:highlight>
                  <a:srgbClr val="FFFFFF"/>
                </a:highlight>
                <a:latin typeface="Roboto"/>
                <a:ea typeface="Roboto"/>
                <a:cs typeface="Roboto"/>
                <a:sym typeface="Roboto"/>
              </a:rPr>
              <a:t>Scaling the target value is a good idea in regression modelling; scaling of the data makes it easy for a model to learn and understand the problem.</a:t>
            </a:r>
            <a:endParaRPr sz="1500">
              <a:solidFill>
                <a:schemeClr val="accent2"/>
              </a:solidFill>
              <a:highlight>
                <a:srgbClr val="FFFFFF"/>
              </a:highlight>
              <a:latin typeface="Roboto"/>
              <a:ea typeface="Roboto"/>
              <a:cs typeface="Roboto"/>
              <a:sym typeface="Roboto"/>
            </a:endParaRPr>
          </a:p>
          <a:p>
            <a:pPr indent="0" lvl="0" marL="457200" rtl="0" algn="l">
              <a:spcBef>
                <a:spcPts val="500"/>
              </a:spcBef>
              <a:spcAft>
                <a:spcPts val="1200"/>
              </a:spcAft>
              <a:buNone/>
            </a:pPr>
            <a:r>
              <a:t/>
            </a:r>
            <a:endParaRPr sz="1500">
              <a:solidFill>
                <a:srgbClr val="1F1F1F"/>
              </a:solidFill>
              <a:highlight>
                <a:srgbClr val="FFFFFF"/>
              </a:highlight>
            </a:endParaRPr>
          </a:p>
        </p:txBody>
      </p:sp>
      <p:pic>
        <p:nvPicPr>
          <p:cNvPr id="130" name="Google Shape;130;p24"/>
          <p:cNvPicPr preferRelativeResize="0"/>
          <p:nvPr/>
        </p:nvPicPr>
        <p:blipFill>
          <a:blip r:embed="rId3">
            <a:alphaModFix/>
          </a:blip>
          <a:stretch>
            <a:fillRect/>
          </a:stretch>
        </p:blipFill>
        <p:spPr>
          <a:xfrm>
            <a:off x="3188975" y="3651725"/>
            <a:ext cx="3497575" cy="1299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a:ln cap="flat" cmpd="sng" w="9525">
            <a:solidFill>
              <a:srgbClr val="FF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STANDARDIZATION</a:t>
            </a:r>
            <a:endParaRPr/>
          </a:p>
        </p:txBody>
      </p:sp>
      <p:sp>
        <p:nvSpPr>
          <p:cNvPr id="136" name="Google Shape;136;p25"/>
          <p:cNvSpPr txBox="1"/>
          <p:nvPr>
            <p:ph idx="1" type="body"/>
          </p:nvPr>
        </p:nvSpPr>
        <p:spPr>
          <a:xfrm>
            <a:off x="311700" y="1137775"/>
            <a:ext cx="8520600" cy="34164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310832" lvl="0" marL="457200" rtl="0" algn="l">
              <a:spcBef>
                <a:spcPts val="600"/>
              </a:spcBef>
              <a:spcAft>
                <a:spcPts val="0"/>
              </a:spcAft>
              <a:buClr>
                <a:schemeClr val="accent2"/>
              </a:buClr>
              <a:buSzPct val="100000"/>
              <a:buFont typeface="Roboto"/>
              <a:buChar char="●"/>
            </a:pPr>
            <a:r>
              <a:rPr lang="en" sz="1400">
                <a:solidFill>
                  <a:schemeClr val="accent2"/>
                </a:solidFill>
                <a:highlight>
                  <a:srgbClr val="FFFFFF"/>
                </a:highlight>
                <a:latin typeface="Roboto"/>
                <a:ea typeface="Roboto"/>
                <a:cs typeface="Roboto"/>
                <a:sym typeface="Roboto"/>
              </a:rPr>
              <a:t>The basic concept behind the standardization function is to make data points centred about the mean of all the data points presented in a feature with a unit standard deviation.This means the mean of the data point will be zero and the standard deviation will be 1.</a:t>
            </a:r>
            <a:endParaRPr sz="14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t/>
            </a:r>
            <a:endParaRPr sz="1300">
              <a:solidFill>
                <a:schemeClr val="accent2"/>
              </a:solidFill>
              <a:highlight>
                <a:srgbClr val="FFFFFF"/>
              </a:highlight>
              <a:latin typeface="Roboto"/>
              <a:ea typeface="Roboto"/>
              <a:cs typeface="Roboto"/>
              <a:sym typeface="Roboto"/>
            </a:endParaRPr>
          </a:p>
          <a:p>
            <a:pPr indent="-310832" lvl="0" marL="457200" rtl="0" algn="l">
              <a:spcBef>
                <a:spcPts val="600"/>
              </a:spcBef>
              <a:spcAft>
                <a:spcPts val="0"/>
              </a:spcAft>
              <a:buClr>
                <a:schemeClr val="accent2"/>
              </a:buClr>
              <a:buSzPct val="100000"/>
              <a:buFont typeface="Roboto"/>
              <a:buChar char="●"/>
            </a:pPr>
            <a:r>
              <a:rPr lang="en" sz="1400">
                <a:solidFill>
                  <a:schemeClr val="accent2"/>
                </a:solidFill>
                <a:highlight>
                  <a:srgbClr val="FFFFFF"/>
                </a:highlight>
                <a:latin typeface="Roboto"/>
                <a:ea typeface="Roboto"/>
                <a:cs typeface="Roboto"/>
                <a:sym typeface="Roboto"/>
              </a:rPr>
              <a:t>This technique also tries to scale the data point between zero to one but in it, we don’t use max or minimum.In statistics, the mean is the average value of all the numbers presented in a set of numbers and the standard deviation is a measurement of the dispersion of the data points from the mean value of the data points.</a:t>
            </a:r>
            <a:endParaRPr sz="14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t/>
            </a:r>
            <a:endParaRPr sz="1400">
              <a:solidFill>
                <a:schemeClr val="accent2"/>
              </a:solidFill>
              <a:highlight>
                <a:srgbClr val="FFFFFF"/>
              </a:highlight>
              <a:latin typeface="Roboto"/>
              <a:ea typeface="Roboto"/>
              <a:cs typeface="Roboto"/>
              <a:sym typeface="Roboto"/>
            </a:endParaRPr>
          </a:p>
          <a:p>
            <a:pPr indent="-340201" lvl="0" marL="457200" rtl="0" algn="l">
              <a:spcBef>
                <a:spcPts val="500"/>
              </a:spcBef>
              <a:spcAft>
                <a:spcPts val="0"/>
              </a:spcAft>
              <a:buSzPct val="146153"/>
              <a:buChar char="●"/>
            </a:pPr>
            <a:r>
              <a:rPr lang="en" sz="1300">
                <a:solidFill>
                  <a:schemeClr val="accent2"/>
                </a:solidFill>
                <a:highlight>
                  <a:srgbClr val="FFFFFF"/>
                </a:highlight>
                <a:latin typeface="Roboto"/>
                <a:ea typeface="Roboto"/>
                <a:cs typeface="Roboto"/>
                <a:sym typeface="Roboto"/>
              </a:rPr>
              <a:t>So in standardization, the data points are rescaled by ensuring that after scaling they will be in a curve shape. Mathematically we can represent it as follow :</a:t>
            </a:r>
            <a:endParaRPr sz="1300">
              <a:solidFill>
                <a:schemeClr val="accent2"/>
              </a:solidFill>
              <a:highlight>
                <a:srgbClr val="FFFFFF"/>
              </a:highlight>
              <a:latin typeface="Roboto"/>
              <a:ea typeface="Roboto"/>
              <a:cs typeface="Roboto"/>
              <a:sym typeface="Roboto"/>
            </a:endParaRPr>
          </a:p>
          <a:p>
            <a:pPr indent="0" lvl="0" marL="0" rtl="0" algn="l">
              <a:spcBef>
                <a:spcPts val="1200"/>
              </a:spcBef>
              <a:spcAft>
                <a:spcPts val="0"/>
              </a:spcAft>
              <a:buNone/>
            </a:pPr>
            <a:r>
              <a:rPr lang="en" sz="1300">
                <a:solidFill>
                  <a:schemeClr val="accent2"/>
                </a:solidFill>
                <a:highlight>
                  <a:srgbClr val="FFFFFF"/>
                </a:highlight>
                <a:latin typeface="Roboto"/>
                <a:ea typeface="Roboto"/>
                <a:cs typeface="Roboto"/>
                <a:sym typeface="Roboto"/>
              </a:rPr>
              <a:t>                                </a:t>
            </a:r>
            <a:r>
              <a:rPr lang="en" sz="1600">
                <a:solidFill>
                  <a:schemeClr val="accent2"/>
                </a:solidFill>
                <a:highlight>
                  <a:srgbClr val="FFFFFF"/>
                </a:highlight>
                <a:latin typeface="Roboto"/>
                <a:ea typeface="Roboto"/>
                <a:cs typeface="Roboto"/>
                <a:sym typeface="Roboto"/>
              </a:rPr>
              <a:t>X(std) = X - mean(X) / std deviation(X).</a:t>
            </a:r>
            <a:endParaRPr sz="1600">
              <a:solidFill>
                <a:schemeClr val="accent2"/>
              </a:solidFill>
              <a:highlight>
                <a:srgbClr val="FFFFFF"/>
              </a:highlight>
              <a:latin typeface="Roboto"/>
              <a:ea typeface="Roboto"/>
              <a:cs typeface="Roboto"/>
              <a:sym typeface="Roboto"/>
            </a:endParaRPr>
          </a:p>
          <a:p>
            <a:pPr indent="0" lvl="0" marL="457200" rtl="0" algn="l">
              <a:spcBef>
                <a:spcPts val="1200"/>
              </a:spcBef>
              <a:spcAft>
                <a:spcPts val="1200"/>
              </a:spcAft>
              <a:buNone/>
            </a:pPr>
            <a:r>
              <a:t/>
            </a:r>
            <a:endParaRPr sz="1200">
              <a:solidFill>
                <a:schemeClr val="accent2"/>
              </a:solidFill>
              <a:highlight>
                <a:srgbClr val="FFFFFF"/>
              </a:highlight>
              <a:latin typeface="Roboto"/>
              <a:ea typeface="Roboto"/>
              <a:cs typeface="Roboto"/>
              <a:sym typeface="Roboto"/>
            </a:endParaRPr>
          </a:p>
        </p:txBody>
      </p:sp>
      <p:pic>
        <p:nvPicPr>
          <p:cNvPr id="137" name="Google Shape;137;p25"/>
          <p:cNvPicPr preferRelativeResize="0"/>
          <p:nvPr/>
        </p:nvPicPr>
        <p:blipFill>
          <a:blip r:embed="rId3">
            <a:alphaModFix/>
          </a:blip>
          <a:stretch>
            <a:fillRect/>
          </a:stretch>
        </p:blipFill>
        <p:spPr>
          <a:xfrm>
            <a:off x="4961975" y="3453500"/>
            <a:ext cx="3737901" cy="983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a:ln cap="flat" cmpd="sng" w="9525">
            <a:solidFill>
              <a:srgbClr val="FF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NORMALIZATION</a:t>
            </a:r>
            <a:endParaRPr/>
          </a:p>
        </p:txBody>
      </p:sp>
      <p:sp>
        <p:nvSpPr>
          <p:cNvPr id="143" name="Google Shape;143;p26"/>
          <p:cNvSpPr txBox="1"/>
          <p:nvPr>
            <p:ph idx="1" type="body"/>
          </p:nvPr>
        </p:nvSpPr>
        <p:spPr>
          <a:xfrm>
            <a:off x="285050" y="1271763"/>
            <a:ext cx="8520600" cy="34164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rmAutofit/>
          </a:bodyPr>
          <a:lstStyle/>
          <a:p>
            <a:pPr indent="-318620" lvl="0" marL="457200" rtl="0" algn="l">
              <a:spcBef>
                <a:spcPts val="600"/>
              </a:spcBef>
              <a:spcAft>
                <a:spcPts val="0"/>
              </a:spcAft>
              <a:buClr>
                <a:schemeClr val="accent2"/>
              </a:buClr>
              <a:buSzPts val="1418"/>
              <a:buFont typeface="Roboto"/>
              <a:buChar char="●"/>
            </a:pPr>
            <a:r>
              <a:rPr lang="en" sz="1417">
                <a:solidFill>
                  <a:schemeClr val="accent2"/>
                </a:solidFill>
                <a:highlight>
                  <a:srgbClr val="FFFFFF"/>
                </a:highlight>
                <a:latin typeface="Roboto"/>
                <a:ea typeface="Roboto"/>
                <a:cs typeface="Roboto"/>
                <a:sym typeface="Roboto"/>
              </a:rPr>
              <a:t>Normalization can have various meanings, in the simplest case normalization means adjusting all the values measured in the different scales, in a common scale.It is a very common approach to scaling the data.</a:t>
            </a:r>
            <a:endParaRPr sz="1200">
              <a:solidFill>
                <a:schemeClr val="accent2"/>
              </a:solidFill>
              <a:highlight>
                <a:srgbClr val="FFFFFF"/>
              </a:highlight>
              <a:latin typeface="Roboto"/>
              <a:ea typeface="Roboto"/>
              <a:cs typeface="Roboto"/>
              <a:sym typeface="Roboto"/>
            </a:endParaRPr>
          </a:p>
          <a:p>
            <a:pPr indent="-318620" lvl="0" marL="457200" rtl="0" algn="l">
              <a:spcBef>
                <a:spcPts val="0"/>
              </a:spcBef>
              <a:spcAft>
                <a:spcPts val="0"/>
              </a:spcAft>
              <a:buClr>
                <a:schemeClr val="accent2"/>
              </a:buClr>
              <a:buSzPts val="1418"/>
              <a:buFont typeface="Roboto"/>
              <a:buChar char="●"/>
            </a:pPr>
            <a:r>
              <a:rPr lang="en" sz="1417">
                <a:solidFill>
                  <a:schemeClr val="accent2"/>
                </a:solidFill>
                <a:highlight>
                  <a:srgbClr val="FFFFFF"/>
                </a:highlight>
                <a:latin typeface="Roboto"/>
                <a:ea typeface="Roboto"/>
                <a:cs typeface="Roboto"/>
                <a:sym typeface="Roboto"/>
              </a:rPr>
              <a:t>In this method of scaling the data, the minimum value of any feature gets converted into 0 and the maximum value of the feature gets converted into 1.</a:t>
            </a:r>
            <a:endParaRPr sz="1300">
              <a:solidFill>
                <a:schemeClr val="accent2"/>
              </a:solidFill>
              <a:highlight>
                <a:srgbClr val="FFFFFF"/>
              </a:highlight>
              <a:latin typeface="Roboto"/>
              <a:ea typeface="Roboto"/>
              <a:cs typeface="Roboto"/>
              <a:sym typeface="Roboto"/>
            </a:endParaRPr>
          </a:p>
          <a:p>
            <a:pPr indent="-312270" lvl="0" marL="457200" rtl="0" algn="l">
              <a:spcBef>
                <a:spcPts val="0"/>
              </a:spcBef>
              <a:spcAft>
                <a:spcPts val="0"/>
              </a:spcAft>
              <a:buClr>
                <a:schemeClr val="accent2"/>
              </a:buClr>
              <a:buSzPts val="1318"/>
              <a:buFont typeface="Roboto"/>
              <a:buChar char="●"/>
            </a:pPr>
            <a:r>
              <a:rPr lang="en" sz="1317">
                <a:solidFill>
                  <a:schemeClr val="accent2"/>
                </a:solidFill>
                <a:highlight>
                  <a:srgbClr val="FFFFFF"/>
                </a:highlight>
                <a:latin typeface="Roboto"/>
                <a:ea typeface="Roboto"/>
                <a:cs typeface="Roboto"/>
                <a:sym typeface="Roboto"/>
              </a:rPr>
              <a:t>We can represent the normalization as follows :</a:t>
            </a:r>
            <a:endParaRPr sz="1317">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rPr lang="en" sz="1317">
                <a:solidFill>
                  <a:schemeClr val="accent2"/>
                </a:solidFill>
                <a:highlight>
                  <a:srgbClr val="FFFFFF"/>
                </a:highlight>
                <a:latin typeface="Roboto"/>
                <a:ea typeface="Roboto"/>
                <a:cs typeface="Roboto"/>
                <a:sym typeface="Roboto"/>
              </a:rPr>
              <a:t>                  </a:t>
            </a:r>
            <a:r>
              <a:rPr lang="en" sz="1617">
                <a:solidFill>
                  <a:schemeClr val="accent2"/>
                </a:solidFill>
                <a:highlight>
                  <a:srgbClr val="FFFFFF"/>
                </a:highlight>
                <a:latin typeface="Roboto"/>
                <a:ea typeface="Roboto"/>
                <a:cs typeface="Roboto"/>
                <a:sym typeface="Roboto"/>
              </a:rPr>
              <a:t>X(norm) = X- min(x) / max(x) - min(x)</a:t>
            </a:r>
            <a:endParaRPr sz="1200">
              <a:solidFill>
                <a:schemeClr val="accent2"/>
              </a:solidFill>
              <a:highlight>
                <a:srgbClr val="FFFFFF"/>
              </a:highlight>
              <a:latin typeface="Roboto"/>
              <a:ea typeface="Roboto"/>
              <a:cs typeface="Roboto"/>
              <a:sym typeface="Roboto"/>
            </a:endParaRPr>
          </a:p>
          <a:p>
            <a:pPr indent="-312270" lvl="0" marL="457200" rtl="0" algn="l">
              <a:spcBef>
                <a:spcPts val="600"/>
              </a:spcBef>
              <a:spcAft>
                <a:spcPts val="0"/>
              </a:spcAft>
              <a:buClr>
                <a:schemeClr val="accent2"/>
              </a:buClr>
              <a:buSzPts val="1318"/>
              <a:buFont typeface="Roboto"/>
              <a:buChar char="●"/>
            </a:pPr>
            <a:r>
              <a:rPr lang="en" sz="1317">
                <a:solidFill>
                  <a:schemeClr val="accent2"/>
                </a:solidFill>
                <a:highlight>
                  <a:srgbClr val="FFFFFF"/>
                </a:highlight>
                <a:latin typeface="Roboto"/>
                <a:ea typeface="Roboto"/>
                <a:cs typeface="Roboto"/>
                <a:sym typeface="Roboto"/>
              </a:rPr>
              <a:t>Where x is any value from the feature x and min(X) is the minimum value from the feature and max(x) is the maximum value of the feature.</a:t>
            </a:r>
            <a:endParaRPr sz="1317">
              <a:solidFill>
                <a:schemeClr val="accent2"/>
              </a:solidFill>
              <a:highlight>
                <a:srgbClr val="FFFFFF"/>
              </a:highlight>
              <a:latin typeface="Roboto"/>
              <a:ea typeface="Roboto"/>
              <a:cs typeface="Roboto"/>
              <a:sym typeface="Roboto"/>
            </a:endParaRPr>
          </a:p>
          <a:p>
            <a:pPr indent="0" lvl="0" marL="457200" rtl="0" algn="l">
              <a:spcBef>
                <a:spcPts val="500"/>
              </a:spcBef>
              <a:spcAft>
                <a:spcPts val="1200"/>
              </a:spcAft>
              <a:buNone/>
            </a:pPr>
            <a:r>
              <a:t/>
            </a:r>
            <a:endParaRPr/>
          </a:p>
        </p:txBody>
      </p:sp>
      <p:pic>
        <p:nvPicPr>
          <p:cNvPr id="144" name="Google Shape;144;p26"/>
          <p:cNvPicPr preferRelativeResize="0"/>
          <p:nvPr/>
        </p:nvPicPr>
        <p:blipFill>
          <a:blip r:embed="rId3">
            <a:alphaModFix/>
          </a:blip>
          <a:stretch>
            <a:fillRect/>
          </a:stretch>
        </p:blipFill>
        <p:spPr>
          <a:xfrm>
            <a:off x="3661700" y="3703325"/>
            <a:ext cx="3230600" cy="1058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a:ln cap="flat" cmpd="sng" w="9525">
            <a:solidFill>
              <a:srgbClr val="FF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MIN_MAX SCALING</a:t>
            </a:r>
            <a:endParaRPr/>
          </a:p>
        </p:txBody>
      </p:sp>
      <p:sp>
        <p:nvSpPr>
          <p:cNvPr id="150" name="Google Shape;150;p27"/>
          <p:cNvSpPr txBox="1"/>
          <p:nvPr>
            <p:ph idx="1" type="body"/>
          </p:nvPr>
        </p:nvSpPr>
        <p:spPr>
          <a:xfrm>
            <a:off x="311700" y="1255325"/>
            <a:ext cx="8520600" cy="34164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300">
                <a:solidFill>
                  <a:srgbClr val="0D0D0D"/>
                </a:solidFill>
                <a:highlight>
                  <a:srgbClr val="FFFFFF"/>
                </a:highlight>
                <a:latin typeface="Roboto"/>
                <a:ea typeface="Roboto"/>
                <a:cs typeface="Roboto"/>
                <a:sym typeface="Roboto"/>
              </a:rPr>
              <a:t>In many scaling techniques, such as Min-Max Scaling or Standardization, the minimum value of a feature is a key factor in determining the transformation applied to the data.In Min-Max Scaling, the minimum value of the feature is subtracted from each data point before scaling.</a:t>
            </a:r>
            <a:endParaRPr sz="1300">
              <a:solidFill>
                <a:srgbClr val="0D0D0D"/>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300">
              <a:solidFill>
                <a:srgbClr val="0D0D0D"/>
              </a:solidFill>
              <a:highlight>
                <a:srgbClr val="FFFFFF"/>
              </a:highlight>
              <a:latin typeface="Roboto"/>
              <a:ea typeface="Roboto"/>
              <a:cs typeface="Roboto"/>
              <a:sym typeface="Roboto"/>
            </a:endParaRPr>
          </a:p>
          <a:p>
            <a:pPr indent="-317500" lvl="0" marL="457200" rtl="0" algn="l">
              <a:spcBef>
                <a:spcPts val="1200"/>
              </a:spcBef>
              <a:spcAft>
                <a:spcPts val="0"/>
              </a:spcAft>
              <a:buClr>
                <a:srgbClr val="0D0D0D"/>
              </a:buClr>
              <a:buSzPts val="1400"/>
              <a:buFont typeface="Roboto"/>
              <a:buChar char="●"/>
            </a:pPr>
            <a:r>
              <a:rPr lang="en" sz="1300">
                <a:solidFill>
                  <a:srgbClr val="0D0D0D"/>
                </a:solidFill>
                <a:highlight>
                  <a:srgbClr val="FFFFFF"/>
                </a:highlight>
                <a:latin typeface="Roboto"/>
                <a:ea typeface="Roboto"/>
                <a:cs typeface="Roboto"/>
                <a:sym typeface="Roboto"/>
              </a:rPr>
              <a:t>This ensures that the minimum value of the feature in the original dataset is mapped to 0 after scaling.</a:t>
            </a:r>
            <a:endParaRPr sz="1400">
              <a:solidFill>
                <a:srgbClr val="0D0D0D"/>
              </a:solidFill>
              <a:highlight>
                <a:srgbClr val="FFFFFF"/>
              </a:highlight>
              <a:latin typeface="Roboto"/>
              <a:ea typeface="Roboto"/>
              <a:cs typeface="Roboto"/>
              <a:sym typeface="Roboto"/>
            </a:endParaRPr>
          </a:p>
        </p:txBody>
      </p:sp>
      <p:pic>
        <p:nvPicPr>
          <p:cNvPr id="151" name="Google Shape;151;p27"/>
          <p:cNvPicPr preferRelativeResize="0"/>
          <p:nvPr/>
        </p:nvPicPr>
        <p:blipFill>
          <a:blip r:embed="rId3">
            <a:alphaModFix/>
          </a:blip>
          <a:stretch>
            <a:fillRect/>
          </a:stretch>
        </p:blipFill>
        <p:spPr>
          <a:xfrm>
            <a:off x="3014250" y="3007675"/>
            <a:ext cx="3321250" cy="18257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a:ln cap="flat" cmpd="sng" w="9525">
            <a:solidFill>
              <a:srgbClr val="FF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OUTLIERS</a:t>
            </a:r>
            <a:endParaRPr/>
          </a:p>
          <a:p>
            <a:pPr indent="0" lvl="0" marL="0" rtl="0" algn="l">
              <a:spcBef>
                <a:spcPts val="0"/>
              </a:spcBef>
              <a:spcAft>
                <a:spcPts val="0"/>
              </a:spcAft>
              <a:buNone/>
            </a:pPr>
            <a:r>
              <a:t/>
            </a:r>
            <a:endParaRPr/>
          </a:p>
        </p:txBody>
      </p:sp>
      <p:sp>
        <p:nvSpPr>
          <p:cNvPr id="157" name="Google Shape;157;p28"/>
          <p:cNvSpPr txBox="1"/>
          <p:nvPr>
            <p:ph idx="1" type="body"/>
          </p:nvPr>
        </p:nvSpPr>
        <p:spPr>
          <a:xfrm>
            <a:off x="311700" y="1251250"/>
            <a:ext cx="8520600" cy="34164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2000"/>
              <a:t>An outlier is an observation point that is distant from other observations.</a:t>
            </a:r>
            <a:endParaRPr sz="1200">
              <a:solidFill>
                <a:srgbClr val="0D0D0D"/>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200">
              <a:solidFill>
                <a:srgbClr val="0D0D0D"/>
              </a:solidFill>
              <a:highlight>
                <a:srgbClr val="FFFFFF"/>
              </a:highlight>
              <a:latin typeface="Roboto"/>
              <a:ea typeface="Roboto"/>
              <a:cs typeface="Roboto"/>
              <a:sym typeface="Roboto"/>
            </a:endParaRPr>
          </a:p>
          <a:p>
            <a:pPr indent="-355600" lvl="0" marL="457200" rtl="0" algn="l">
              <a:spcBef>
                <a:spcPts val="1200"/>
              </a:spcBef>
              <a:spcAft>
                <a:spcPts val="0"/>
              </a:spcAft>
              <a:buSzPts val="2000"/>
              <a:buChar char="●"/>
            </a:pPr>
            <a:r>
              <a:rPr lang="en" sz="2000"/>
              <a:t> An outlier may be due to variability in the measurement or it may indicate experimental error;the latter are sometimes excluded from the data set.</a:t>
            </a:r>
            <a:endParaRPr sz="2000"/>
          </a:p>
        </p:txBody>
      </p:sp>
      <p:pic>
        <p:nvPicPr>
          <p:cNvPr id="158" name="Google Shape;158;p28"/>
          <p:cNvPicPr preferRelativeResize="0"/>
          <p:nvPr/>
        </p:nvPicPr>
        <p:blipFill>
          <a:blip r:embed="rId3">
            <a:alphaModFix/>
          </a:blip>
          <a:stretch>
            <a:fillRect/>
          </a:stretch>
        </p:blipFill>
        <p:spPr>
          <a:xfrm>
            <a:off x="3362000" y="3291850"/>
            <a:ext cx="2589750" cy="1375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a:ln cap="flat" cmpd="sng" w="9525">
            <a:solidFill>
              <a:srgbClr val="FF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MISSING VALUES</a:t>
            </a:r>
            <a:endParaRPr/>
          </a:p>
        </p:txBody>
      </p:sp>
      <p:sp>
        <p:nvSpPr>
          <p:cNvPr id="164" name="Google Shape;164;p29"/>
          <p:cNvSpPr txBox="1"/>
          <p:nvPr>
            <p:ph idx="1" type="body"/>
          </p:nvPr>
        </p:nvSpPr>
        <p:spPr>
          <a:xfrm>
            <a:off x="311700" y="1225975"/>
            <a:ext cx="8520600" cy="34164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spcBef>
                <a:spcPts val="60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Missing values are data points that are absent for a specific variable in a dataset.They can be represented in various ways, such as blank cells, null values, or special symbols like “NA” or “unknown.”</a:t>
            </a:r>
            <a:endParaRPr sz="14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sz="1200">
              <a:solidFill>
                <a:schemeClr val="accent2"/>
              </a:solidFill>
              <a:highlight>
                <a:srgbClr val="FFFFFF"/>
              </a:highlight>
              <a:latin typeface="Roboto"/>
              <a:ea typeface="Roboto"/>
              <a:cs typeface="Roboto"/>
              <a:sym typeface="Roboto"/>
            </a:endParaRPr>
          </a:p>
          <a:p>
            <a:pPr indent="-311150" lvl="0" marL="457200" rtl="0" algn="l">
              <a:spcBef>
                <a:spcPts val="600"/>
              </a:spcBef>
              <a:spcAft>
                <a:spcPts val="0"/>
              </a:spcAft>
              <a:buClr>
                <a:schemeClr val="accent2"/>
              </a:buClr>
              <a:buSzPts val="1300"/>
              <a:buFont typeface="Roboto"/>
              <a:buChar char="●"/>
            </a:pPr>
            <a:r>
              <a:rPr lang="en" sz="1400">
                <a:solidFill>
                  <a:schemeClr val="accent2"/>
                </a:solidFill>
                <a:highlight>
                  <a:srgbClr val="FFFFFF"/>
                </a:highlight>
                <a:latin typeface="Roboto"/>
                <a:ea typeface="Roboto"/>
                <a:cs typeface="Roboto"/>
                <a:sym typeface="Roboto"/>
              </a:rPr>
              <a:t>These missing data points pose a significant challenge in data analysis and can lead to inaccurate or biased results.</a:t>
            </a:r>
            <a:r>
              <a:rPr lang="en" sz="1300">
                <a:solidFill>
                  <a:srgbClr val="0D0D0D"/>
                </a:solidFill>
                <a:highlight>
                  <a:srgbClr val="FFFFFF"/>
                </a:highlight>
                <a:latin typeface="Roboto"/>
                <a:ea typeface="Roboto"/>
                <a:cs typeface="Roboto"/>
                <a:sym typeface="Roboto"/>
              </a:rPr>
              <a:t>Handling missing values is a critical aspect of data preprocessing in data analysis and machine learning tasks, as they can introduce biases, affect statistical analyses, and lead to incorrect conclusions if not addressed properly.</a:t>
            </a:r>
            <a:endParaRPr sz="1400">
              <a:solidFill>
                <a:schemeClr val="accent2"/>
              </a:solidFill>
              <a:highlight>
                <a:srgbClr val="FFFFFF"/>
              </a:highlight>
              <a:latin typeface="Roboto"/>
              <a:ea typeface="Roboto"/>
              <a:cs typeface="Roboto"/>
              <a:sym typeface="Roboto"/>
            </a:endParaRPr>
          </a:p>
          <a:p>
            <a:pPr indent="0" lvl="0" marL="457200" rtl="0" algn="l">
              <a:spcBef>
                <a:spcPts val="500"/>
              </a:spcBef>
              <a:spcAft>
                <a:spcPts val="1200"/>
              </a:spcAft>
              <a:buNone/>
            </a:pPr>
            <a:r>
              <a:t/>
            </a:r>
            <a:endParaRPr/>
          </a:p>
        </p:txBody>
      </p:sp>
      <p:pic>
        <p:nvPicPr>
          <p:cNvPr id="165" name="Google Shape;165;p29"/>
          <p:cNvPicPr preferRelativeResize="0"/>
          <p:nvPr/>
        </p:nvPicPr>
        <p:blipFill>
          <a:blip r:embed="rId3">
            <a:alphaModFix/>
          </a:blip>
          <a:stretch>
            <a:fillRect/>
          </a:stretch>
        </p:blipFill>
        <p:spPr>
          <a:xfrm>
            <a:off x="4482200" y="3174275"/>
            <a:ext cx="3468175" cy="137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a:ln cap="flat" cmpd="sng" w="9525">
            <a:solidFill>
              <a:srgbClr val="FF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TRANSFORMERS</a:t>
            </a:r>
            <a:endParaRPr/>
          </a:p>
        </p:txBody>
      </p:sp>
      <p:sp>
        <p:nvSpPr>
          <p:cNvPr id="171" name="Google Shape;171;p30"/>
          <p:cNvSpPr txBox="1"/>
          <p:nvPr>
            <p:ph idx="1" type="body"/>
          </p:nvPr>
        </p:nvSpPr>
        <p:spPr>
          <a:xfrm>
            <a:off x="311700" y="1173600"/>
            <a:ext cx="8520600" cy="34164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1400">
                <a:solidFill>
                  <a:srgbClr val="0D0D0D"/>
                </a:solidFill>
                <a:highlight>
                  <a:srgbClr val="FFFFFF"/>
                </a:highlight>
                <a:latin typeface="Roboto"/>
                <a:ea typeface="Roboto"/>
                <a:cs typeface="Roboto"/>
                <a:sym typeface="Roboto"/>
              </a:rPr>
              <a:t>Transformers  refer to objects or functions that modify or transform data in some way. These transformations are applied to prepare raw data for downstream tasks such as modeling, analysis, or visualization.</a:t>
            </a:r>
            <a:endParaRPr sz="1400">
              <a:solidFill>
                <a:srgbClr val="0D0D0D"/>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400">
              <a:solidFill>
                <a:srgbClr val="0D0D0D"/>
              </a:solidFill>
              <a:highlight>
                <a:srgbClr val="FFFFFF"/>
              </a:highlight>
              <a:latin typeface="Roboto"/>
              <a:ea typeface="Roboto"/>
              <a:cs typeface="Roboto"/>
              <a:sym typeface="Roboto"/>
            </a:endParaRPr>
          </a:p>
          <a:p>
            <a:pPr indent="-330200" lvl="0" marL="457200" rtl="0" algn="l">
              <a:spcBef>
                <a:spcPts val="1200"/>
              </a:spcBef>
              <a:spcAft>
                <a:spcPts val="0"/>
              </a:spcAft>
              <a:buClr>
                <a:srgbClr val="0D0D0D"/>
              </a:buClr>
              <a:buSzPts val="1600"/>
              <a:buFont typeface="Roboto"/>
              <a:buChar char="●"/>
            </a:pPr>
            <a:r>
              <a:rPr lang="en" sz="1400">
                <a:solidFill>
                  <a:srgbClr val="0D0D0D"/>
                </a:solidFill>
                <a:highlight>
                  <a:srgbClr val="FFFFFF"/>
                </a:highlight>
                <a:latin typeface="Roboto"/>
                <a:ea typeface="Roboto"/>
                <a:cs typeface="Roboto"/>
                <a:sym typeface="Roboto"/>
              </a:rPr>
              <a:t>Transformers play a crucial role in data preprocessing pipelines, where they clean, preprocess, and engineer features to make the data suitable for machine learning algorithms.</a:t>
            </a:r>
            <a:endParaRPr sz="1600">
              <a:solidFill>
                <a:srgbClr val="0D0D0D"/>
              </a:solidFill>
              <a:highlight>
                <a:srgbClr val="FFFFFF"/>
              </a:highlight>
              <a:latin typeface="Roboto"/>
              <a:ea typeface="Roboto"/>
              <a:cs typeface="Roboto"/>
              <a:sym typeface="Roboto"/>
            </a:endParaRPr>
          </a:p>
        </p:txBody>
      </p:sp>
      <p:pic>
        <p:nvPicPr>
          <p:cNvPr id="172" name="Google Shape;172;p30"/>
          <p:cNvPicPr preferRelativeResize="0"/>
          <p:nvPr/>
        </p:nvPicPr>
        <p:blipFill rotWithShape="1">
          <a:blip r:embed="rId3">
            <a:alphaModFix/>
          </a:blip>
          <a:srcRect b="-9759" l="0" r="0" t="9760"/>
          <a:stretch/>
        </p:blipFill>
        <p:spPr>
          <a:xfrm>
            <a:off x="2888250" y="3190700"/>
            <a:ext cx="3871776" cy="1399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a:ln cap="flat" cmpd="sng" w="9525">
            <a:solidFill>
              <a:srgbClr val="FF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LOGARITHMIC TRANSFORMATION(log)</a:t>
            </a:r>
            <a:endParaRPr/>
          </a:p>
          <a:p>
            <a:pPr indent="0" lvl="0" marL="0" rtl="0" algn="l">
              <a:spcBef>
                <a:spcPts val="0"/>
              </a:spcBef>
              <a:spcAft>
                <a:spcPts val="0"/>
              </a:spcAft>
              <a:buNone/>
            </a:pPr>
            <a:r>
              <a:t/>
            </a:r>
            <a:endParaRPr/>
          </a:p>
        </p:txBody>
      </p:sp>
      <p:sp>
        <p:nvSpPr>
          <p:cNvPr id="178" name="Google Shape;178;p31"/>
          <p:cNvSpPr txBox="1"/>
          <p:nvPr>
            <p:ph idx="1" type="body"/>
          </p:nvPr>
        </p:nvSpPr>
        <p:spPr>
          <a:xfrm>
            <a:off x="311700" y="1152475"/>
            <a:ext cx="8520600" cy="34164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rmAutofit fontScale="85000" lnSpcReduction="20000"/>
          </a:bodyPr>
          <a:lstStyle/>
          <a:p>
            <a:pPr indent="-331152" lvl="0" marL="457200" rtl="0" algn="l">
              <a:spcBef>
                <a:spcPts val="0"/>
              </a:spcBef>
              <a:spcAft>
                <a:spcPts val="0"/>
              </a:spcAft>
              <a:buSzPct val="135714"/>
              <a:buChar char="●"/>
            </a:pPr>
            <a:r>
              <a:rPr lang="en" sz="1400">
                <a:solidFill>
                  <a:srgbClr val="0D0D0D"/>
                </a:solidFill>
                <a:highlight>
                  <a:srgbClr val="FFFFFF"/>
                </a:highlight>
                <a:latin typeface="Roboto"/>
                <a:ea typeface="Roboto"/>
                <a:cs typeface="Roboto"/>
                <a:sym typeface="Roboto"/>
              </a:rPr>
              <a:t>A logarithmic transformation is a mathematical operation that involves taking the logarithm of each data point in a dataset.</a:t>
            </a:r>
            <a:r>
              <a:rPr lang="en" sz="1300">
                <a:solidFill>
                  <a:srgbClr val="0D0D0D"/>
                </a:solidFill>
                <a:highlight>
                  <a:srgbClr val="FFFFFF"/>
                </a:highlight>
                <a:latin typeface="Roboto"/>
                <a:ea typeface="Roboto"/>
                <a:cs typeface="Roboto"/>
                <a:sym typeface="Roboto"/>
              </a:rPr>
              <a:t>It is commonly used in data analysis and statistical modeling to address issues such as skewed distributions, heteroscedasticity, or to linearize relationships that are exponential in nature.</a:t>
            </a:r>
            <a:endParaRPr sz="1300">
              <a:solidFill>
                <a:srgbClr val="0D0D0D"/>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300">
              <a:solidFill>
                <a:srgbClr val="0D0D0D"/>
              </a:solidFill>
              <a:highlight>
                <a:srgbClr val="FFFFFF"/>
              </a:highlight>
              <a:latin typeface="Roboto"/>
              <a:ea typeface="Roboto"/>
              <a:cs typeface="Roboto"/>
              <a:sym typeface="Roboto"/>
            </a:endParaRPr>
          </a:p>
          <a:p>
            <a:pPr indent="-305117" lvl="0" marL="457200" rtl="0" algn="l">
              <a:spcBef>
                <a:spcPts val="1200"/>
              </a:spcBef>
              <a:spcAft>
                <a:spcPts val="0"/>
              </a:spcAft>
              <a:buClr>
                <a:srgbClr val="1F1F1F"/>
              </a:buClr>
              <a:buSzPct val="100000"/>
              <a:buChar char="●"/>
            </a:pPr>
            <a:r>
              <a:rPr lang="en" sz="1417">
                <a:solidFill>
                  <a:srgbClr val="1F1F1F"/>
                </a:solidFill>
                <a:highlight>
                  <a:srgbClr val="FFFFFF"/>
                </a:highlight>
              </a:rPr>
              <a:t>Applies the natural logarithm (ln) to a feature (column) in your dataset.</a:t>
            </a:r>
            <a:endParaRPr sz="1417">
              <a:solidFill>
                <a:srgbClr val="1F1F1F"/>
              </a:solidFill>
              <a:highlight>
                <a:srgbClr val="FFFFFF"/>
              </a:highlight>
            </a:endParaRPr>
          </a:p>
          <a:p>
            <a:pPr indent="0" lvl="0" marL="457200" rtl="0" algn="l">
              <a:spcBef>
                <a:spcPts val="300"/>
              </a:spcBef>
              <a:spcAft>
                <a:spcPts val="0"/>
              </a:spcAft>
              <a:buNone/>
            </a:pPr>
            <a:r>
              <a:t/>
            </a:r>
            <a:endParaRPr sz="1300">
              <a:solidFill>
                <a:srgbClr val="1F1F1F"/>
              </a:solidFill>
              <a:highlight>
                <a:srgbClr val="FFFFFF"/>
              </a:highlight>
            </a:endParaRPr>
          </a:p>
          <a:p>
            <a:pPr indent="-298767" lvl="0" marL="457200" rtl="0" algn="l">
              <a:spcBef>
                <a:spcPts val="300"/>
              </a:spcBef>
              <a:spcAft>
                <a:spcPts val="0"/>
              </a:spcAft>
              <a:buClr>
                <a:srgbClr val="1F1F1F"/>
              </a:buClr>
              <a:buSzPct val="100000"/>
              <a:buChar char="●"/>
            </a:pPr>
            <a:r>
              <a:rPr lang="en" sz="1300">
                <a:solidFill>
                  <a:srgbClr val="1F1F1F"/>
                </a:solidFill>
                <a:highlight>
                  <a:srgbClr val="FFFFFF"/>
                </a:highlight>
              </a:rPr>
              <a:t>U</a:t>
            </a:r>
            <a:r>
              <a:rPr lang="en" sz="1417">
                <a:solidFill>
                  <a:srgbClr val="1F1F1F"/>
                </a:solidFill>
                <a:highlight>
                  <a:srgbClr val="FFFFFF"/>
                </a:highlight>
              </a:rPr>
              <a:t>seful for right-skewed data (data concentrated towards higher values).</a:t>
            </a:r>
            <a:endParaRPr sz="1417">
              <a:solidFill>
                <a:srgbClr val="1F1F1F"/>
              </a:solidFill>
              <a:highlight>
                <a:srgbClr val="FFFFFF"/>
              </a:highlight>
            </a:endParaRPr>
          </a:p>
          <a:p>
            <a:pPr indent="0" lvl="0" marL="0" rtl="0" algn="l">
              <a:spcBef>
                <a:spcPts val="300"/>
              </a:spcBef>
              <a:spcAft>
                <a:spcPts val="0"/>
              </a:spcAft>
              <a:buNone/>
            </a:pPr>
            <a:r>
              <a:t/>
            </a:r>
            <a:endParaRPr sz="1300">
              <a:solidFill>
                <a:srgbClr val="1F1F1F"/>
              </a:solidFill>
              <a:highlight>
                <a:srgbClr val="FFFFFF"/>
              </a:highlight>
            </a:endParaRPr>
          </a:p>
          <a:p>
            <a:pPr indent="-305117" lvl="0" marL="457200" rtl="0" algn="l">
              <a:spcBef>
                <a:spcPts val="300"/>
              </a:spcBef>
              <a:spcAft>
                <a:spcPts val="0"/>
              </a:spcAft>
              <a:buClr>
                <a:srgbClr val="1F1F1F"/>
              </a:buClr>
              <a:buSzPct val="100000"/>
              <a:buChar char="●"/>
            </a:pPr>
            <a:r>
              <a:rPr lang="en" sz="1417">
                <a:solidFill>
                  <a:srgbClr val="1F1F1F"/>
                </a:solidFill>
                <a:highlight>
                  <a:srgbClr val="FFFFFF"/>
                </a:highlight>
              </a:rPr>
              <a:t>Makes the distribution more symmetrical and reduces the impact of outliers.</a:t>
            </a:r>
            <a:endParaRPr sz="1417">
              <a:solidFill>
                <a:srgbClr val="1F1F1F"/>
              </a:solidFill>
              <a:highlight>
                <a:srgbClr val="FFFFFF"/>
              </a:highlight>
            </a:endParaRPr>
          </a:p>
          <a:p>
            <a:pPr indent="0" lvl="0" marL="457200" rtl="0" algn="l">
              <a:spcBef>
                <a:spcPts val="300"/>
              </a:spcBef>
              <a:spcAft>
                <a:spcPts val="0"/>
              </a:spcAft>
              <a:buNone/>
            </a:pPr>
            <a:r>
              <a:t/>
            </a:r>
            <a:endParaRPr sz="1300">
              <a:solidFill>
                <a:srgbClr val="1F1F1F"/>
              </a:solidFill>
              <a:highlight>
                <a:srgbClr val="FFFFFF"/>
              </a:highlight>
            </a:endParaRPr>
          </a:p>
          <a:p>
            <a:pPr indent="0" lvl="0" marL="0" rtl="0" algn="l">
              <a:spcBef>
                <a:spcPts val="1200"/>
              </a:spcBef>
              <a:spcAft>
                <a:spcPts val="0"/>
              </a:spcAft>
              <a:buNone/>
            </a:pPr>
            <a:r>
              <a:rPr lang="en" sz="1200">
                <a:solidFill>
                  <a:srgbClr val="1F1F1F"/>
                </a:solidFill>
                <a:highlight>
                  <a:srgbClr val="FFFFFF"/>
                </a:highlight>
              </a:rPr>
              <a:t>                   </a:t>
            </a:r>
            <a:r>
              <a:rPr lang="en" sz="1317">
                <a:solidFill>
                  <a:srgbClr val="1F1F1F"/>
                </a:solidFill>
                <a:highlight>
                  <a:srgbClr val="FFFFFF"/>
                </a:highlight>
              </a:rPr>
              <a:t>   Example (assuming </a:t>
            </a:r>
            <a:r>
              <a:rPr lang="en" sz="1317">
                <a:solidFill>
                  <a:srgbClr val="1F1F1F"/>
                </a:solidFill>
                <a:highlight>
                  <a:srgbClr val="FFFFFF"/>
                </a:highlight>
                <a:latin typeface="Courier New"/>
                <a:ea typeface="Courier New"/>
                <a:cs typeface="Courier New"/>
                <a:sym typeface="Courier New"/>
              </a:rPr>
              <a:t>x</a:t>
            </a:r>
            <a:r>
              <a:rPr lang="en" sz="1317">
                <a:solidFill>
                  <a:srgbClr val="1F1F1F"/>
                </a:solidFill>
                <a:highlight>
                  <a:srgbClr val="FFFFFF"/>
                </a:highlight>
              </a:rPr>
              <a:t> is your feature):</a:t>
            </a:r>
            <a:endParaRPr sz="1317">
              <a:solidFill>
                <a:srgbClr val="1F1F1F"/>
              </a:solidFill>
              <a:highlight>
                <a:srgbClr val="FFFFFF"/>
              </a:highlight>
            </a:endParaRPr>
          </a:p>
          <a:p>
            <a:pPr indent="0" lvl="0" marL="152400" marR="152400" rtl="0" algn="l">
              <a:spcBef>
                <a:spcPts val="1200"/>
              </a:spcBef>
              <a:spcAft>
                <a:spcPts val="0"/>
              </a:spcAft>
              <a:buNone/>
            </a:pPr>
            <a:r>
              <a:rPr lang="en" sz="1317">
                <a:solidFill>
                  <a:srgbClr val="1F1F1F"/>
                </a:solidFill>
                <a:highlight>
                  <a:srgbClr val="FFFFFF"/>
                </a:highlight>
                <a:latin typeface="Courier New"/>
                <a:ea typeface="Courier New"/>
                <a:cs typeface="Courier New"/>
                <a:sym typeface="Courier New"/>
              </a:rPr>
              <a:t>         transformed_x = np.log(x)</a:t>
            </a:r>
            <a:endParaRPr sz="1317">
              <a:solidFill>
                <a:srgbClr val="1F1F1F"/>
              </a:solidFill>
              <a:highlight>
                <a:srgbClr val="FFFFFF"/>
              </a:highlight>
              <a:latin typeface="Courier New"/>
              <a:ea typeface="Courier New"/>
              <a:cs typeface="Courier New"/>
              <a:sym typeface="Courier New"/>
            </a:endParaRPr>
          </a:p>
          <a:p>
            <a:pPr indent="0" lvl="0" marL="457200" rtl="0" algn="l">
              <a:spcBef>
                <a:spcPts val="1200"/>
              </a:spcBef>
              <a:spcAft>
                <a:spcPts val="300"/>
              </a:spcAft>
              <a:buNone/>
            </a:pPr>
            <a:r>
              <a:t/>
            </a:r>
            <a:endParaRPr sz="1300">
              <a:solidFill>
                <a:srgbClr val="0D0D0D"/>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ln cap="flat" cmpd="sng" w="9525">
            <a:solidFill>
              <a:srgbClr val="FF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FEATURE ENGINEERING</a:t>
            </a:r>
            <a:endParaRPr/>
          </a:p>
        </p:txBody>
      </p:sp>
      <p:sp>
        <p:nvSpPr>
          <p:cNvPr id="61" name="Google Shape;61;p14"/>
          <p:cNvSpPr txBox="1"/>
          <p:nvPr>
            <p:ph idx="1" type="body"/>
          </p:nvPr>
        </p:nvSpPr>
        <p:spPr>
          <a:xfrm>
            <a:off x="311700" y="1152475"/>
            <a:ext cx="8520600" cy="34164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600"/>
              </a:spcBef>
              <a:spcAft>
                <a:spcPts val="0"/>
              </a:spcAft>
              <a:buNone/>
            </a:pPr>
            <a:r>
              <a:t/>
            </a:r>
            <a:endParaRPr sz="1200">
              <a:solidFill>
                <a:schemeClr val="accent2"/>
              </a:solidFill>
              <a:highlight>
                <a:srgbClr val="FFFFFF"/>
              </a:highlight>
              <a:latin typeface="Roboto"/>
              <a:ea typeface="Roboto"/>
              <a:cs typeface="Roboto"/>
              <a:sym typeface="Roboto"/>
            </a:endParaRPr>
          </a:p>
          <a:p>
            <a:pPr indent="-311150" lvl="0" marL="457200" rtl="0" algn="l">
              <a:spcBef>
                <a:spcPts val="600"/>
              </a:spcBef>
              <a:spcAft>
                <a:spcPts val="0"/>
              </a:spcAft>
              <a:buClr>
                <a:schemeClr val="accent2"/>
              </a:buClr>
              <a:buSzPts val="1300"/>
              <a:buFont typeface="Roboto"/>
              <a:buChar char="●"/>
            </a:pPr>
            <a:r>
              <a:rPr lang="en" sz="1300">
                <a:solidFill>
                  <a:schemeClr val="accent2"/>
                </a:solidFill>
                <a:highlight>
                  <a:srgbClr val="FFFFFF"/>
                </a:highlight>
                <a:latin typeface="Roboto"/>
                <a:ea typeface="Roboto"/>
                <a:cs typeface="Roboto"/>
                <a:sym typeface="Roboto"/>
              </a:rPr>
              <a:t>Feature Engineering encapsulates various data engineering techniques such as selecting relevant features, handling missing data, encoding the data, and normalizing it.</a:t>
            </a:r>
            <a:endParaRPr sz="13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t/>
            </a:r>
            <a:endParaRPr sz="1300">
              <a:solidFill>
                <a:schemeClr val="accent2"/>
              </a:solidFill>
              <a:highlight>
                <a:srgbClr val="FFFFFF"/>
              </a:highlight>
              <a:latin typeface="Roboto"/>
              <a:ea typeface="Roboto"/>
              <a:cs typeface="Roboto"/>
              <a:sym typeface="Roboto"/>
            </a:endParaRPr>
          </a:p>
          <a:p>
            <a:pPr indent="-311150" lvl="0" marL="457200" rtl="0" algn="l">
              <a:spcBef>
                <a:spcPts val="600"/>
              </a:spcBef>
              <a:spcAft>
                <a:spcPts val="0"/>
              </a:spcAft>
              <a:buClr>
                <a:schemeClr val="accent2"/>
              </a:buClr>
              <a:buSzPts val="1300"/>
              <a:buFont typeface="Roboto"/>
              <a:buChar char="●"/>
            </a:pPr>
            <a:r>
              <a:rPr lang="en" sz="1300">
                <a:solidFill>
                  <a:schemeClr val="accent2"/>
                </a:solidFill>
                <a:highlight>
                  <a:srgbClr val="FFFFFF"/>
                </a:highlight>
                <a:latin typeface="Roboto"/>
                <a:ea typeface="Roboto"/>
                <a:cs typeface="Roboto"/>
                <a:sym typeface="Roboto"/>
              </a:rPr>
              <a:t>It can be thought of as the art of selecting the important features and transforming them into refined and meaningful features that suit the needs of the model.</a:t>
            </a:r>
            <a:endParaRPr sz="13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t/>
            </a:r>
            <a:endParaRPr sz="1300">
              <a:solidFill>
                <a:schemeClr val="accent2"/>
              </a:solidFill>
              <a:highlight>
                <a:srgbClr val="FFFFFF"/>
              </a:highlight>
              <a:latin typeface="Roboto"/>
              <a:ea typeface="Roboto"/>
              <a:cs typeface="Roboto"/>
              <a:sym typeface="Roboto"/>
            </a:endParaRPr>
          </a:p>
          <a:p>
            <a:pPr indent="-304800" lvl="0" marL="457200" rtl="0" algn="l">
              <a:spcBef>
                <a:spcPts val="60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F</a:t>
            </a:r>
            <a:r>
              <a:rPr lang="en" sz="1300">
                <a:solidFill>
                  <a:schemeClr val="accent2"/>
                </a:solidFill>
                <a:highlight>
                  <a:srgbClr val="FFFFFF"/>
                </a:highlight>
                <a:latin typeface="Roboto"/>
                <a:ea typeface="Roboto"/>
                <a:cs typeface="Roboto"/>
                <a:sym typeface="Roboto"/>
              </a:rPr>
              <a:t>eature Engineering is the process of extracting and organizing the important features from raw data in such a way that it fits the purpose of the machine learning model.</a:t>
            </a:r>
            <a:endParaRPr sz="13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t/>
            </a:r>
            <a:endParaRPr sz="1300">
              <a:solidFill>
                <a:schemeClr val="accent2"/>
              </a:solidFill>
              <a:highlight>
                <a:srgbClr val="FFFFFF"/>
              </a:highlight>
              <a:latin typeface="Roboto"/>
              <a:ea typeface="Roboto"/>
              <a:cs typeface="Roboto"/>
              <a:sym typeface="Roboto"/>
            </a:endParaRPr>
          </a:p>
          <a:p>
            <a:pPr indent="-311150" lvl="0" marL="457200" rtl="0" algn="l">
              <a:spcBef>
                <a:spcPts val="600"/>
              </a:spcBef>
              <a:spcAft>
                <a:spcPts val="0"/>
              </a:spcAft>
              <a:buClr>
                <a:schemeClr val="accent2"/>
              </a:buClr>
              <a:buSzPts val="1300"/>
              <a:buFont typeface="Roboto"/>
              <a:buChar char="●"/>
            </a:pPr>
            <a:r>
              <a:rPr lang="en" sz="1300">
                <a:solidFill>
                  <a:schemeClr val="accent2"/>
                </a:solidFill>
                <a:highlight>
                  <a:srgbClr val="FFFFFF"/>
                </a:highlight>
                <a:latin typeface="Roboto"/>
                <a:ea typeface="Roboto"/>
                <a:cs typeface="Roboto"/>
                <a:sym typeface="Roboto"/>
              </a:rPr>
              <a:t>It is one of the most crucial tasks and plays a major role in determining the outcome of a model.</a:t>
            </a:r>
            <a:endParaRPr sz="1300">
              <a:solidFill>
                <a:schemeClr val="accent2"/>
              </a:solidFill>
              <a:highlight>
                <a:srgbClr val="FFFFFF"/>
              </a:highlight>
              <a:latin typeface="Roboto"/>
              <a:ea typeface="Roboto"/>
              <a:cs typeface="Roboto"/>
              <a:sym typeface="Roboto"/>
            </a:endParaRPr>
          </a:p>
          <a:p>
            <a:pPr indent="-311150" lvl="0" marL="457200" rtl="0" algn="l">
              <a:spcBef>
                <a:spcPts val="0"/>
              </a:spcBef>
              <a:spcAft>
                <a:spcPts val="0"/>
              </a:spcAft>
              <a:buClr>
                <a:schemeClr val="accent2"/>
              </a:buClr>
              <a:buSzPts val="1300"/>
              <a:buFont typeface="Roboto"/>
              <a:buChar char="●"/>
            </a:pPr>
            <a:r>
              <a:rPr lang="en" sz="1300">
                <a:solidFill>
                  <a:schemeClr val="accent2"/>
                </a:solidFill>
                <a:highlight>
                  <a:srgbClr val="FFFFFF"/>
                </a:highlight>
                <a:latin typeface="Roboto"/>
                <a:ea typeface="Roboto"/>
                <a:cs typeface="Roboto"/>
                <a:sym typeface="Roboto"/>
              </a:rPr>
              <a:t>Feature</a:t>
            </a:r>
            <a:r>
              <a:rPr lang="en" sz="1300">
                <a:solidFill>
                  <a:schemeClr val="accent2"/>
                </a:solidFill>
                <a:highlight>
                  <a:srgbClr val="FFFFFF"/>
                </a:highlight>
                <a:latin typeface="Roboto"/>
                <a:ea typeface="Roboto"/>
                <a:cs typeface="Roboto"/>
                <a:sym typeface="Roboto"/>
              </a:rPr>
              <a:t> Engineering </a:t>
            </a:r>
            <a:r>
              <a:rPr lang="en" sz="1300">
                <a:solidFill>
                  <a:schemeClr val="accent2"/>
                </a:solidFill>
                <a:highlight>
                  <a:srgbClr val="FFFFFF"/>
                </a:highlight>
                <a:latin typeface="Roboto"/>
                <a:ea typeface="Roboto"/>
                <a:cs typeface="Roboto"/>
                <a:sym typeface="Roboto"/>
              </a:rPr>
              <a:t>consists</a:t>
            </a:r>
            <a:r>
              <a:rPr lang="en" sz="1300">
                <a:solidFill>
                  <a:schemeClr val="accent2"/>
                </a:solidFill>
                <a:highlight>
                  <a:srgbClr val="FFFFFF"/>
                </a:highlight>
                <a:latin typeface="Roboto"/>
                <a:ea typeface="Roboto"/>
                <a:cs typeface="Roboto"/>
                <a:sym typeface="Roboto"/>
              </a:rPr>
              <a:t> of Preprocessing and Feature Selection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a:ln cap="flat" cmpd="sng" w="9525">
            <a:solidFill>
              <a:srgbClr val="FF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SQUARE ROOT TRANSFORMATION(sqrt)</a:t>
            </a:r>
            <a:endParaRPr/>
          </a:p>
        </p:txBody>
      </p:sp>
      <p:sp>
        <p:nvSpPr>
          <p:cNvPr id="184" name="Google Shape;184;p32"/>
          <p:cNvSpPr txBox="1"/>
          <p:nvPr>
            <p:ph idx="1" type="body"/>
          </p:nvPr>
        </p:nvSpPr>
        <p:spPr>
          <a:xfrm>
            <a:off x="311700" y="1152475"/>
            <a:ext cx="8520600" cy="34164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300">
                <a:solidFill>
                  <a:srgbClr val="0D0D0D"/>
                </a:solidFill>
                <a:highlight>
                  <a:srgbClr val="FFFFFF"/>
                </a:highlight>
                <a:latin typeface="Roboto"/>
                <a:ea typeface="Roboto"/>
                <a:cs typeface="Roboto"/>
                <a:sym typeface="Roboto"/>
              </a:rPr>
              <a:t>Square root transformation is a data preprocessing technique that involves taking the square root of each data point in a dataset.</a:t>
            </a:r>
            <a:endParaRPr sz="1300">
              <a:solidFill>
                <a:srgbClr val="0D0D0D"/>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300">
              <a:solidFill>
                <a:srgbClr val="0D0D0D"/>
              </a:solidFill>
              <a:highlight>
                <a:srgbClr val="FFFFFF"/>
              </a:highlight>
              <a:latin typeface="Roboto"/>
              <a:ea typeface="Roboto"/>
              <a:cs typeface="Roboto"/>
              <a:sym typeface="Roboto"/>
            </a:endParaRPr>
          </a:p>
          <a:p>
            <a:pPr indent="-311150" lvl="0" marL="457200" rtl="0" algn="l">
              <a:spcBef>
                <a:spcPts val="1200"/>
              </a:spcBef>
              <a:spcAft>
                <a:spcPts val="0"/>
              </a:spcAft>
              <a:buClr>
                <a:srgbClr val="0D0D0D"/>
              </a:buClr>
              <a:buSzPts val="1300"/>
              <a:buFont typeface="Roboto"/>
              <a:buChar char="●"/>
            </a:pPr>
            <a:r>
              <a:rPr lang="en" sz="1300">
                <a:solidFill>
                  <a:srgbClr val="0D0D0D"/>
                </a:solidFill>
                <a:highlight>
                  <a:srgbClr val="FFFFFF"/>
                </a:highlight>
                <a:latin typeface="Roboto"/>
                <a:ea typeface="Roboto"/>
                <a:cs typeface="Roboto"/>
                <a:sym typeface="Roboto"/>
              </a:rPr>
              <a:t>The square root transformation is often applied to continuous variables with skewed distributions, such as count data or data with a Poisson distribution. By taking the square root of each data point, the transformation reduces the impact of extreme values and makes the data distribution closer to normality.</a:t>
            </a:r>
            <a:endParaRPr sz="1300">
              <a:solidFill>
                <a:srgbClr val="0D0D0D"/>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300">
              <a:solidFill>
                <a:srgbClr val="0D0D0D"/>
              </a:solidFill>
              <a:highlight>
                <a:srgbClr val="FFFFFF"/>
              </a:highlight>
              <a:latin typeface="Roboto"/>
              <a:ea typeface="Roboto"/>
              <a:cs typeface="Roboto"/>
              <a:sym typeface="Roboto"/>
            </a:endParaRPr>
          </a:p>
          <a:p>
            <a:pPr indent="-311150" lvl="0" marL="457200" rtl="0" algn="l">
              <a:spcBef>
                <a:spcPts val="1200"/>
              </a:spcBef>
              <a:spcAft>
                <a:spcPts val="0"/>
              </a:spcAft>
              <a:buClr>
                <a:srgbClr val="1F1F1F"/>
              </a:buClr>
              <a:buSzPts val="1300"/>
              <a:buChar char="●"/>
            </a:pPr>
            <a:r>
              <a:rPr lang="en" sz="1300">
                <a:solidFill>
                  <a:srgbClr val="1F1F1F"/>
                </a:solidFill>
                <a:highlight>
                  <a:srgbClr val="FFFFFF"/>
                </a:highlight>
              </a:rPr>
              <a:t>Suitable for data with positive values that are heavily skewed to the right.Similar to the log transformation, it compresses the larger values and spreads out the smaller ones.</a:t>
            </a:r>
            <a:endParaRPr sz="1300">
              <a:solidFill>
                <a:srgbClr val="1F1F1F"/>
              </a:solidFill>
              <a:highlight>
                <a:srgbClr val="FFFFFF"/>
              </a:highlight>
            </a:endParaRPr>
          </a:p>
          <a:p>
            <a:pPr indent="0" lvl="0" marL="457200" rtl="0" algn="l">
              <a:spcBef>
                <a:spcPts val="300"/>
              </a:spcBef>
              <a:spcAft>
                <a:spcPts val="1200"/>
              </a:spcAft>
              <a:buNone/>
            </a:pPr>
            <a:r>
              <a:rPr lang="en" sz="1050">
                <a:solidFill>
                  <a:srgbClr val="444746"/>
                </a:solidFill>
                <a:highlight>
                  <a:srgbClr val="F0F4F9"/>
                </a:highlight>
                <a:latin typeface="Courier New"/>
                <a:ea typeface="Courier New"/>
                <a:cs typeface="Courier New"/>
                <a:sym typeface="Courier New"/>
              </a:rPr>
              <a:t>                  </a:t>
            </a:r>
            <a:r>
              <a:rPr lang="en" sz="1150">
                <a:solidFill>
                  <a:srgbClr val="444746"/>
                </a:solidFill>
                <a:highlight>
                  <a:srgbClr val="F0F4F9"/>
                </a:highlight>
                <a:latin typeface="Courier New"/>
                <a:ea typeface="Courier New"/>
                <a:cs typeface="Courier New"/>
                <a:sym typeface="Courier New"/>
              </a:rPr>
              <a:t>  transformed_x = np.sqrt(x)</a:t>
            </a:r>
            <a:endParaRPr sz="1400">
              <a:solidFill>
                <a:srgbClr val="0D0D0D"/>
              </a:solidFill>
              <a:highlight>
                <a:srgbClr val="FFFFFF"/>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572700"/>
          </a:xfrm>
          <a:prstGeom prst="rect">
            <a:avLst/>
          </a:prstGeom>
          <a:ln cap="flat" cmpd="sng" w="9525">
            <a:solidFill>
              <a:srgbClr val="FF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BOX-COX TRANSFORMATION</a:t>
            </a:r>
            <a:endParaRPr/>
          </a:p>
        </p:txBody>
      </p:sp>
      <p:sp>
        <p:nvSpPr>
          <p:cNvPr id="190" name="Google Shape;190;p33"/>
          <p:cNvSpPr txBox="1"/>
          <p:nvPr>
            <p:ph idx="1" type="body"/>
          </p:nvPr>
        </p:nvSpPr>
        <p:spPr>
          <a:xfrm>
            <a:off x="311700" y="1152475"/>
            <a:ext cx="8520600" cy="34164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rmAutofit lnSpcReduction="20000"/>
          </a:bodyPr>
          <a:lstStyle/>
          <a:p>
            <a:pPr indent="-355600" lvl="0" marL="457200" rtl="0" algn="l">
              <a:spcBef>
                <a:spcPts val="0"/>
              </a:spcBef>
              <a:spcAft>
                <a:spcPts val="0"/>
              </a:spcAft>
              <a:buSzPts val="2000"/>
              <a:buChar char="●"/>
            </a:pPr>
            <a:r>
              <a:rPr lang="en" sz="1400">
                <a:solidFill>
                  <a:srgbClr val="0D0D0D"/>
                </a:solidFill>
                <a:highlight>
                  <a:srgbClr val="FFFFFF"/>
                </a:highlight>
                <a:latin typeface="Roboto"/>
                <a:ea typeface="Roboto"/>
                <a:cs typeface="Roboto"/>
                <a:sym typeface="Roboto"/>
              </a:rPr>
              <a:t>The Box-Cox transformation is a data transformation technique used to stabilize variance and make the data more closely approximate a normal distribution. </a:t>
            </a:r>
            <a:endParaRPr sz="1400">
              <a:solidFill>
                <a:srgbClr val="0D0D0D"/>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300">
              <a:solidFill>
                <a:srgbClr val="0D0D0D"/>
              </a:solidFill>
              <a:highlight>
                <a:srgbClr val="FFFFFF"/>
              </a:highlight>
              <a:latin typeface="Roboto"/>
              <a:ea typeface="Roboto"/>
              <a:cs typeface="Roboto"/>
              <a:sym typeface="Roboto"/>
            </a:endParaRPr>
          </a:p>
          <a:p>
            <a:pPr indent="-355600" lvl="0" marL="457200" rtl="0" algn="l">
              <a:spcBef>
                <a:spcPts val="1200"/>
              </a:spcBef>
              <a:spcAft>
                <a:spcPts val="0"/>
              </a:spcAft>
              <a:buSzPts val="2000"/>
              <a:buChar char="●"/>
            </a:pPr>
            <a:r>
              <a:rPr lang="en" sz="1400">
                <a:solidFill>
                  <a:srgbClr val="0D0D0D"/>
                </a:solidFill>
                <a:highlight>
                  <a:srgbClr val="FFFFFF"/>
                </a:highlight>
                <a:latin typeface="Roboto"/>
                <a:ea typeface="Roboto"/>
                <a:cs typeface="Roboto"/>
                <a:sym typeface="Roboto"/>
              </a:rPr>
              <a:t>It is particularly useful when dealing with data that violates the assumptions of normality and homoscedasticity (constant variance) required by many statistical models.</a:t>
            </a:r>
            <a:endParaRPr sz="1400">
              <a:solidFill>
                <a:srgbClr val="0D0D0D"/>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300">
              <a:solidFill>
                <a:srgbClr val="0D0D0D"/>
              </a:solidFill>
              <a:highlight>
                <a:srgbClr val="FFFFFF"/>
              </a:highlight>
              <a:latin typeface="Roboto"/>
              <a:ea typeface="Roboto"/>
              <a:cs typeface="Roboto"/>
              <a:sym typeface="Roboto"/>
            </a:endParaRPr>
          </a:p>
          <a:p>
            <a:pPr indent="-317500" lvl="0" marL="457200" rtl="0" algn="l">
              <a:spcBef>
                <a:spcPts val="120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The Box-Cox transformation can improve the performance of statistical models that assume normally distributed residuals, such as linear regression and ANOVA.</a:t>
            </a:r>
            <a:endParaRPr sz="1400">
              <a:solidFill>
                <a:srgbClr val="0D0D0D"/>
              </a:solidFill>
              <a:highlight>
                <a:srgbClr val="FFFFFF"/>
              </a:highlight>
              <a:latin typeface="Roboto"/>
              <a:ea typeface="Roboto"/>
              <a:cs typeface="Roboto"/>
              <a:sym typeface="Roboto"/>
            </a:endParaRPr>
          </a:p>
          <a:p>
            <a:pPr indent="0" lvl="0" marL="457200" rtl="0" algn="l">
              <a:lnSpc>
                <a:spcPct val="120000"/>
              </a:lnSpc>
              <a:spcBef>
                <a:spcPts val="0"/>
              </a:spcBef>
              <a:spcAft>
                <a:spcPts val="0"/>
              </a:spcAft>
              <a:buNone/>
            </a:pPr>
            <a:r>
              <a:t/>
            </a:r>
            <a:endParaRPr sz="1100">
              <a:solidFill>
                <a:schemeClr val="dk1"/>
              </a:solidFill>
            </a:endParaRPr>
          </a:p>
          <a:p>
            <a:pPr indent="0" lvl="0" marL="457200" marR="0" rtl="0" algn="l">
              <a:lnSpc>
                <a:spcPct val="120000"/>
              </a:lnSpc>
              <a:spcBef>
                <a:spcPts val="0"/>
              </a:spcBef>
              <a:spcAft>
                <a:spcPts val="0"/>
              </a:spcAft>
              <a:buNone/>
            </a:pPr>
            <a:r>
              <a:t/>
            </a:r>
            <a:endParaRPr sz="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t/>
            </a:r>
            <a:endParaRPr sz="1450">
              <a:solidFill>
                <a:srgbClr val="0D0D0D"/>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 sz="100">
                <a:solidFill>
                  <a:srgbClr val="0D0D0D"/>
                </a:solidFill>
                <a:highlight>
                  <a:srgbClr val="FFFFFF"/>
                </a:highlight>
                <a:latin typeface="Times New Roman"/>
                <a:ea typeface="Times New Roman"/>
                <a:cs typeface="Times New Roman"/>
                <a:sym typeface="Times New Roman"/>
              </a:rPr>
              <a:t>​</a:t>
            </a:r>
            <a:endParaRPr sz="100">
              <a:solidFill>
                <a:srgbClr val="0D0D0D"/>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t/>
            </a:r>
            <a:endParaRPr sz="100">
              <a:solidFill>
                <a:srgbClr val="0D0D0D"/>
              </a:solidFill>
              <a:highlight>
                <a:srgbClr val="FFFFFF"/>
              </a:highlight>
              <a:latin typeface="Times New Roman"/>
              <a:ea typeface="Times New Roman"/>
              <a:cs typeface="Times New Roman"/>
              <a:sym typeface="Times New Roman"/>
            </a:endParaRPr>
          </a:p>
          <a:p>
            <a:pPr indent="0" lvl="0" marL="457200" marR="0" rtl="0" algn="l">
              <a:lnSpc>
                <a:spcPct val="120000"/>
              </a:lnSpc>
              <a:spcBef>
                <a:spcPts val="0"/>
              </a:spcBef>
              <a:spcAft>
                <a:spcPts val="0"/>
              </a:spcAft>
              <a:buNone/>
            </a:pPr>
            <a:r>
              <a:t/>
            </a:r>
            <a:endParaRPr sz="135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6" name="Google Shape;19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7" name="Google Shape;197;p34"/>
          <p:cNvPicPr preferRelativeResize="0"/>
          <p:nvPr/>
        </p:nvPicPr>
        <p:blipFill>
          <a:blip r:embed="rId3">
            <a:alphaModFix/>
          </a:blip>
          <a:stretch>
            <a:fillRect/>
          </a:stretch>
        </p:blipFill>
        <p:spPr>
          <a:xfrm>
            <a:off x="165425" y="356850"/>
            <a:ext cx="8608075" cy="4212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a:ln cap="flat" cmpd="sng" w="9525">
            <a:solidFill>
              <a:srgbClr val="FF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OF FEATURE ENGINEERING</a:t>
            </a:r>
            <a:endParaRPr/>
          </a:p>
        </p:txBody>
      </p:sp>
      <p:sp>
        <p:nvSpPr>
          <p:cNvPr id="67" name="Google Shape;67;p15"/>
          <p:cNvSpPr txBox="1"/>
          <p:nvPr>
            <p:ph idx="1" type="body"/>
          </p:nvPr>
        </p:nvSpPr>
        <p:spPr>
          <a:xfrm>
            <a:off x="311700" y="1093675"/>
            <a:ext cx="8520600" cy="38736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spcBef>
                <a:spcPts val="60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Feature engineering is focused on using the variables you already have to create additional features that are (hopefully) better at representing the underlying structure of your data.Feature engineering is a creative process that relies heavily on domain knowledge and the thorough exploration of your data. </a:t>
            </a:r>
            <a:endParaRPr sz="14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t/>
            </a:r>
            <a:endParaRPr sz="1400">
              <a:solidFill>
                <a:schemeClr val="accent2"/>
              </a:solidFill>
              <a:highlight>
                <a:srgbClr val="FFFFFF"/>
              </a:highlight>
              <a:latin typeface="Roboto"/>
              <a:ea typeface="Roboto"/>
              <a:cs typeface="Roboto"/>
              <a:sym typeface="Roboto"/>
            </a:endParaRPr>
          </a:p>
          <a:p>
            <a:pPr indent="-317500" lvl="0" marL="457200" rtl="0" algn="l">
              <a:spcBef>
                <a:spcPts val="60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After the data is cleaned and processed it is then ready to be fed into the machine learning models to train and generate outputs.A feature is a variable that is important for predicting your specific target and addressing your specific question.</a:t>
            </a:r>
            <a:endParaRPr sz="14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sz="1400">
              <a:solidFill>
                <a:schemeClr val="accent2"/>
              </a:solidFill>
              <a:highlight>
                <a:srgbClr val="FFFFFF"/>
              </a:highlight>
              <a:latin typeface="Roboto"/>
              <a:ea typeface="Roboto"/>
              <a:cs typeface="Roboto"/>
              <a:sym typeface="Roboto"/>
            </a:endParaRPr>
          </a:p>
          <a:p>
            <a:pPr indent="0" lvl="0" marL="457200" rtl="0" algn="l">
              <a:spcBef>
                <a:spcPts val="600"/>
              </a:spcBef>
              <a:spcAft>
                <a:spcPts val="500"/>
              </a:spcAft>
              <a:buNone/>
            </a:pPr>
            <a:r>
              <a:t/>
            </a:r>
            <a:endParaRPr/>
          </a:p>
        </p:txBody>
      </p:sp>
      <p:pic>
        <p:nvPicPr>
          <p:cNvPr id="68" name="Google Shape;68;p15"/>
          <p:cNvPicPr preferRelativeResize="0"/>
          <p:nvPr/>
        </p:nvPicPr>
        <p:blipFill>
          <a:blip r:embed="rId3">
            <a:alphaModFix/>
          </a:blip>
          <a:stretch>
            <a:fillRect/>
          </a:stretch>
        </p:blipFill>
        <p:spPr>
          <a:xfrm>
            <a:off x="4423400" y="3056725"/>
            <a:ext cx="4276475" cy="17781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a:ln cap="flat" cmpd="sng" w="9525">
            <a:solidFill>
              <a:srgbClr val="FF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NULL VALUES</a:t>
            </a:r>
            <a:endParaRPr/>
          </a:p>
        </p:txBody>
      </p:sp>
      <p:sp>
        <p:nvSpPr>
          <p:cNvPr id="74" name="Google Shape;74;p16"/>
          <p:cNvSpPr txBox="1"/>
          <p:nvPr>
            <p:ph idx="1" type="body"/>
          </p:nvPr>
        </p:nvSpPr>
        <p:spPr>
          <a:xfrm>
            <a:off x="311700" y="1146975"/>
            <a:ext cx="8520600" cy="32904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rmAutofit fontScale="85000" lnSpcReduction="20000"/>
          </a:bodyPr>
          <a:lstStyle/>
          <a:p>
            <a:pPr indent="-336550" lvl="0" marL="457200" rtl="0" algn="l">
              <a:spcBef>
                <a:spcPts val="0"/>
              </a:spcBef>
              <a:spcAft>
                <a:spcPts val="0"/>
              </a:spcAft>
              <a:buSzPct val="142857"/>
              <a:buChar char="●"/>
            </a:pPr>
            <a:r>
              <a:rPr lang="en" sz="1400">
                <a:solidFill>
                  <a:srgbClr val="0D0D0D"/>
                </a:solidFill>
                <a:highlight>
                  <a:srgbClr val="FFFFFF"/>
                </a:highlight>
                <a:latin typeface="Roboto"/>
                <a:ea typeface="Roboto"/>
                <a:cs typeface="Roboto"/>
                <a:sym typeface="Roboto"/>
              </a:rPr>
              <a:t>Null values, also known as missing values, represent the absence of data in a particular field or variable within a dataset.Null values can occur for various reasons, such as data entry errors, data collection limitations, or intentional absence of information.</a:t>
            </a:r>
            <a:endParaRPr sz="1400">
              <a:solidFill>
                <a:srgbClr val="0D0D0D"/>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400">
              <a:solidFill>
                <a:srgbClr val="0D0D0D"/>
              </a:solidFill>
              <a:highlight>
                <a:srgbClr val="FFFFFF"/>
              </a:highlight>
              <a:latin typeface="Roboto"/>
              <a:ea typeface="Roboto"/>
              <a:cs typeface="Roboto"/>
              <a:sym typeface="Roboto"/>
            </a:endParaRPr>
          </a:p>
          <a:p>
            <a:pPr indent="-304165" lvl="0" marL="457200" rtl="0" algn="l">
              <a:spcBef>
                <a:spcPts val="1200"/>
              </a:spcBef>
              <a:spcAft>
                <a:spcPts val="0"/>
              </a:spcAft>
              <a:buClr>
                <a:schemeClr val="accent2"/>
              </a:buClr>
              <a:buSzPct val="100000"/>
              <a:buFont typeface="Roboto"/>
              <a:buChar char="●"/>
            </a:pPr>
            <a:r>
              <a:rPr lang="en" sz="1400">
                <a:solidFill>
                  <a:schemeClr val="accent2"/>
                </a:solidFill>
                <a:highlight>
                  <a:srgbClr val="FFFFFF"/>
                </a:highlight>
                <a:latin typeface="Roboto"/>
                <a:ea typeface="Roboto"/>
                <a:cs typeface="Roboto"/>
                <a:sym typeface="Roboto"/>
              </a:rPr>
              <a:t>A null value is a placeholder that indicates the absence of a value.Null values exist for all data types. The null value of a given data type is different from all non-null values of the same data type.</a:t>
            </a:r>
            <a:endParaRPr sz="1400">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rPr lang="en" sz="1200">
                <a:solidFill>
                  <a:schemeClr val="accent2"/>
                </a:solidFill>
                <a:highlight>
                  <a:srgbClr val="FFFFFF"/>
                </a:highlight>
                <a:latin typeface="Roboto"/>
                <a:ea typeface="Roboto"/>
                <a:cs typeface="Roboto"/>
                <a:sym typeface="Roboto"/>
              </a:rPr>
              <a:t>          </a:t>
            </a:r>
            <a:endParaRPr sz="1200">
              <a:solidFill>
                <a:schemeClr val="accent2"/>
              </a:solidFill>
              <a:highlight>
                <a:srgbClr val="FFFFFF"/>
              </a:highlight>
              <a:latin typeface="Roboto"/>
              <a:ea typeface="Roboto"/>
              <a:cs typeface="Roboto"/>
              <a:sym typeface="Roboto"/>
            </a:endParaRPr>
          </a:p>
          <a:p>
            <a:pPr indent="-309562" lvl="0" marL="457200" rtl="0" algn="l">
              <a:spcBef>
                <a:spcPts val="600"/>
              </a:spcBef>
              <a:spcAft>
                <a:spcPts val="0"/>
              </a:spcAft>
              <a:buClr>
                <a:schemeClr val="accent2"/>
              </a:buClr>
              <a:buSzPct val="100000"/>
              <a:buFont typeface="Roboto"/>
              <a:buChar char="●"/>
            </a:pPr>
            <a:r>
              <a:rPr lang="en" sz="1500">
                <a:solidFill>
                  <a:schemeClr val="accent2"/>
                </a:solidFill>
                <a:highlight>
                  <a:srgbClr val="FFFFFF"/>
                </a:highlight>
                <a:latin typeface="Roboto"/>
                <a:ea typeface="Roboto"/>
                <a:cs typeface="Roboto"/>
                <a:sym typeface="Roboto"/>
              </a:rPr>
              <a:t>isnull() defines missing values in a series or Dataframe.</a:t>
            </a:r>
            <a:endParaRPr sz="15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t/>
            </a:r>
            <a:endParaRPr sz="1500">
              <a:solidFill>
                <a:schemeClr val="accent2"/>
              </a:solidFill>
              <a:highlight>
                <a:srgbClr val="FFFFFF"/>
              </a:highlight>
              <a:latin typeface="Roboto"/>
              <a:ea typeface="Roboto"/>
              <a:cs typeface="Roboto"/>
              <a:sym typeface="Roboto"/>
            </a:endParaRPr>
          </a:p>
          <a:p>
            <a:pPr indent="-305117" lvl="0" marL="457200" rtl="0" algn="l">
              <a:spcBef>
                <a:spcPts val="600"/>
              </a:spcBef>
              <a:spcAft>
                <a:spcPts val="0"/>
              </a:spcAft>
              <a:buClr>
                <a:schemeClr val="accent2"/>
              </a:buClr>
              <a:buSzPct val="100000"/>
              <a:buFont typeface="Roboto"/>
              <a:buChar char="●"/>
            </a:pPr>
            <a:r>
              <a:rPr lang="en" sz="1417">
                <a:solidFill>
                  <a:schemeClr val="accent2"/>
                </a:solidFill>
                <a:highlight>
                  <a:srgbClr val="FFFFFF"/>
                </a:highlight>
                <a:latin typeface="Roboto"/>
                <a:ea typeface="Roboto"/>
                <a:cs typeface="Roboto"/>
                <a:sym typeface="Roboto"/>
              </a:rPr>
              <a:t> not null() check for missing values in a pandas Series or DataFrame. It returns a boolean Series or DataFrame, where True indicates non-missing values and False indicates missing values.</a:t>
            </a:r>
            <a:endParaRPr sz="1417">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sz="1500">
              <a:solidFill>
                <a:schemeClr val="accent2"/>
              </a:solidFill>
              <a:highlight>
                <a:srgbClr val="FFFFFF"/>
              </a:highlight>
              <a:latin typeface="Roboto"/>
              <a:ea typeface="Roboto"/>
              <a:cs typeface="Roboto"/>
              <a:sym typeface="Roboto"/>
            </a:endParaRPr>
          </a:p>
          <a:p>
            <a:pPr indent="0" lvl="0" marL="457200" rtl="0" algn="l">
              <a:spcBef>
                <a:spcPts val="500"/>
              </a:spcBef>
              <a:spcAft>
                <a:spcPts val="1200"/>
              </a:spcAft>
              <a:buNone/>
            </a:pPr>
            <a:r>
              <a:t/>
            </a:r>
            <a:endParaRPr sz="1300">
              <a:solidFill>
                <a:srgbClr val="0D0D0D"/>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a:ln cap="flat" cmpd="sng" w="9525">
            <a:solidFill>
              <a:srgbClr val="FF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a:p>
            <a:pPr indent="0" lvl="0" marL="0" rtl="0" algn="l">
              <a:spcBef>
                <a:spcPts val="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rmAutofit/>
          </a:bodyPr>
          <a:lstStyle/>
          <a:p>
            <a:pPr indent="-311150" lvl="0" marL="457200" rtl="0" algn="l">
              <a:spcBef>
                <a:spcPts val="600"/>
              </a:spcBef>
              <a:spcAft>
                <a:spcPts val="0"/>
              </a:spcAft>
              <a:buClr>
                <a:schemeClr val="accent2"/>
              </a:buClr>
              <a:buSzPts val="1300"/>
              <a:buFont typeface="Roboto"/>
              <a:buChar char="●"/>
            </a:pPr>
            <a:r>
              <a:rPr lang="en" sz="1300">
                <a:solidFill>
                  <a:schemeClr val="accent2"/>
                </a:solidFill>
                <a:highlight>
                  <a:srgbClr val="FFFFFF"/>
                </a:highlight>
                <a:latin typeface="Roboto"/>
                <a:ea typeface="Roboto"/>
                <a:cs typeface="Roboto"/>
                <a:sym typeface="Roboto"/>
              </a:rPr>
              <a:t>Data preprocessing is a process of preparing the raw data and making it suitable for a machine learning model.It is the first and crucial step while creating a machine learning model.</a:t>
            </a:r>
            <a:endParaRPr sz="13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t/>
            </a:r>
            <a:endParaRPr sz="1300">
              <a:solidFill>
                <a:schemeClr val="accent2"/>
              </a:solidFill>
              <a:highlight>
                <a:srgbClr val="FFFFFF"/>
              </a:highlight>
              <a:latin typeface="Roboto"/>
              <a:ea typeface="Roboto"/>
              <a:cs typeface="Roboto"/>
              <a:sym typeface="Roboto"/>
            </a:endParaRPr>
          </a:p>
          <a:p>
            <a:pPr indent="-311150" lvl="0" marL="457200" rtl="0" algn="l">
              <a:spcBef>
                <a:spcPts val="600"/>
              </a:spcBef>
              <a:spcAft>
                <a:spcPts val="0"/>
              </a:spcAft>
              <a:buClr>
                <a:schemeClr val="accent2"/>
              </a:buClr>
              <a:buSzPts val="1300"/>
              <a:buFont typeface="Roboto"/>
              <a:buChar char="●"/>
            </a:pPr>
            <a:r>
              <a:rPr lang="en" sz="1300">
                <a:solidFill>
                  <a:srgbClr val="0D0D0D"/>
                </a:solidFill>
                <a:highlight>
                  <a:srgbClr val="FFFFFF"/>
                </a:highlight>
                <a:latin typeface="Roboto"/>
                <a:ea typeface="Roboto"/>
                <a:cs typeface="Roboto"/>
                <a:sym typeface="Roboto"/>
              </a:rPr>
              <a:t>Preprocessing often involves cleaning, transforming, and organizing the data to make it more useful and meaningful for subsequent analysis.</a:t>
            </a:r>
            <a:endParaRPr sz="1300">
              <a:solidFill>
                <a:schemeClr val="accent2"/>
              </a:solidFill>
              <a:highlight>
                <a:srgbClr val="FFFFFF"/>
              </a:highlight>
              <a:latin typeface="Roboto"/>
              <a:ea typeface="Roboto"/>
              <a:cs typeface="Roboto"/>
              <a:sym typeface="Roboto"/>
            </a:endParaRPr>
          </a:p>
          <a:p>
            <a:pPr indent="0" lvl="0" marL="457200" rtl="0" algn="l">
              <a:spcBef>
                <a:spcPts val="50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4100100" y="2321925"/>
            <a:ext cx="4129500" cy="2246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a:ln cap="flat" cmpd="sng" w="9525">
            <a:solidFill>
              <a:srgbClr val="FF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OF DATA PREPROCESSING</a:t>
            </a:r>
            <a:endParaRPr/>
          </a:p>
        </p:txBody>
      </p:sp>
      <p:sp>
        <p:nvSpPr>
          <p:cNvPr id="87" name="Google Shape;87;p18"/>
          <p:cNvSpPr txBox="1"/>
          <p:nvPr>
            <p:ph idx="1" type="body"/>
          </p:nvPr>
        </p:nvSpPr>
        <p:spPr>
          <a:xfrm>
            <a:off x="311700" y="1152475"/>
            <a:ext cx="8520600" cy="34164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600">
                <a:solidFill>
                  <a:srgbClr val="1F1F1F"/>
                </a:solidFill>
                <a:highlight>
                  <a:srgbClr val="FFFFFF"/>
                </a:highlight>
              </a:rPr>
              <a:t> </a:t>
            </a:r>
            <a:r>
              <a:rPr lang="en" sz="1700">
                <a:solidFill>
                  <a:srgbClr val="1F1F1F"/>
                </a:solidFill>
                <a:highlight>
                  <a:srgbClr val="FFFFFF"/>
                </a:highlight>
              </a:rPr>
              <a:t>The goal of data preprocessing is </a:t>
            </a:r>
            <a:r>
              <a:rPr lang="en" sz="1700">
                <a:solidFill>
                  <a:srgbClr val="040C28"/>
                </a:solidFill>
                <a:highlight>
                  <a:srgbClr val="FFFFFF"/>
                </a:highlight>
              </a:rPr>
              <a:t>to improve the quality of the data and to make it more suitable for the specific data mining task.</a:t>
            </a:r>
            <a:r>
              <a:rPr lang="en" sz="1600">
                <a:solidFill>
                  <a:srgbClr val="1F1F1F"/>
                </a:solidFill>
                <a:highlight>
                  <a:srgbClr val="FFFFFF"/>
                </a:highlight>
              </a:rPr>
              <a:t> It refers to the cleaning, transforming, and integrating of data in order to make it ready for analysis.</a:t>
            </a:r>
            <a:endParaRPr sz="1600">
              <a:solidFill>
                <a:srgbClr val="1F1F1F"/>
              </a:solidFill>
              <a:highlight>
                <a:srgbClr val="FFFFFF"/>
              </a:highlight>
            </a:endParaRPr>
          </a:p>
          <a:p>
            <a:pPr indent="0" lvl="0" marL="457200" rtl="0" algn="l">
              <a:spcBef>
                <a:spcPts val="1200"/>
              </a:spcBef>
              <a:spcAft>
                <a:spcPts val="0"/>
              </a:spcAft>
              <a:buNone/>
            </a:pPr>
            <a:r>
              <a:t/>
            </a:r>
            <a:endParaRPr sz="1700">
              <a:solidFill>
                <a:srgbClr val="1F1F1F"/>
              </a:solidFill>
              <a:highlight>
                <a:srgbClr val="FFFFFF"/>
              </a:highlight>
            </a:endParaRPr>
          </a:p>
          <a:p>
            <a:pPr indent="-323850" lvl="0" marL="457200" rtl="0" algn="l">
              <a:spcBef>
                <a:spcPts val="1200"/>
              </a:spcBef>
              <a:spcAft>
                <a:spcPts val="0"/>
              </a:spcAft>
              <a:buClr>
                <a:schemeClr val="accent2"/>
              </a:buClr>
              <a:buSzPts val="1500"/>
              <a:buFont typeface="Roboto"/>
              <a:buChar char="●"/>
            </a:pPr>
            <a:r>
              <a:rPr lang="en" sz="1500">
                <a:solidFill>
                  <a:schemeClr val="accent2"/>
                </a:solidFill>
                <a:highlight>
                  <a:srgbClr val="FFFFFF"/>
                </a:highlight>
                <a:latin typeface="Roboto"/>
                <a:ea typeface="Roboto"/>
                <a:cs typeface="Roboto"/>
                <a:sym typeface="Roboto"/>
              </a:rPr>
              <a:t>Feature engineering practices that involve data wrangling, data transformation, data reduction, feature selection and feature scaling help restructure raw data into a form suited for particular types of algorithms.</a:t>
            </a:r>
            <a:endParaRPr sz="15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sz="1500">
              <a:solidFill>
                <a:schemeClr val="accent2"/>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sz="1600">
              <a:solidFill>
                <a:srgbClr val="040C28"/>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a:ln cap="flat" cmpd="sng" w="9525">
            <a:solidFill>
              <a:srgbClr val="FF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ENCODING TECHNIQUES</a:t>
            </a:r>
            <a:endParaRPr/>
          </a:p>
        </p:txBody>
      </p:sp>
      <p:sp>
        <p:nvSpPr>
          <p:cNvPr id="93" name="Google Shape;93;p19"/>
          <p:cNvSpPr txBox="1"/>
          <p:nvPr>
            <p:ph idx="1" type="body"/>
          </p:nvPr>
        </p:nvSpPr>
        <p:spPr>
          <a:xfrm>
            <a:off x="311700" y="1175650"/>
            <a:ext cx="8520600" cy="37017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spcBef>
                <a:spcPts val="60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It refers to the process of converting categorical or textual data into numerical format, so that it can be used as input for algorithms to process.The reason for encoding is that most machine learning algorithms work with numbers and not with text or categorical variables.</a:t>
            </a:r>
            <a:endParaRPr sz="14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t/>
            </a:r>
            <a:endParaRPr sz="1300">
              <a:solidFill>
                <a:schemeClr val="accent2"/>
              </a:solidFill>
              <a:highlight>
                <a:srgbClr val="FFFFFF"/>
              </a:highlight>
              <a:latin typeface="Roboto"/>
              <a:ea typeface="Roboto"/>
              <a:cs typeface="Roboto"/>
              <a:sym typeface="Roboto"/>
            </a:endParaRPr>
          </a:p>
          <a:p>
            <a:pPr indent="-311150" lvl="0" marL="457200" rtl="0" algn="l">
              <a:spcBef>
                <a:spcPts val="600"/>
              </a:spcBef>
              <a:spcAft>
                <a:spcPts val="0"/>
              </a:spcAft>
              <a:buClr>
                <a:schemeClr val="accent2"/>
              </a:buClr>
              <a:buSzPts val="1300"/>
              <a:buFont typeface="Roboto"/>
              <a:buChar char="●"/>
            </a:pPr>
            <a:r>
              <a:rPr lang="en" sz="1300">
                <a:solidFill>
                  <a:schemeClr val="accent2"/>
                </a:solidFill>
                <a:highlight>
                  <a:srgbClr val="FFFFFF"/>
                </a:highlight>
                <a:latin typeface="Roboto"/>
                <a:ea typeface="Roboto"/>
                <a:cs typeface="Roboto"/>
                <a:sym typeface="Roboto"/>
              </a:rPr>
              <a:t>Encoding categorical variables is a vital step in preparing data for machine learning tasks.When dealing with categorical data, characterized by non-numeric values such as text or categories, it becomes necessary to transform them into a numerical format for compatibility with machine learning algorithms.</a:t>
            </a:r>
            <a:endParaRPr sz="1300">
              <a:solidFill>
                <a:schemeClr val="accent2"/>
              </a:solidFill>
              <a:highlight>
                <a:srgbClr val="FFFFFF"/>
              </a:highlight>
              <a:latin typeface="Roboto"/>
              <a:ea typeface="Roboto"/>
              <a:cs typeface="Roboto"/>
              <a:sym typeface="Roboto"/>
            </a:endParaRPr>
          </a:p>
          <a:p>
            <a:pPr indent="0" lvl="0" marL="457200" rtl="0" algn="l">
              <a:spcBef>
                <a:spcPts val="600"/>
              </a:spcBef>
              <a:spcAft>
                <a:spcPts val="500"/>
              </a:spcAft>
              <a:buNone/>
            </a:pPr>
            <a:r>
              <a:t/>
            </a:r>
            <a:endParaRPr/>
          </a:p>
        </p:txBody>
      </p:sp>
      <p:pic>
        <p:nvPicPr>
          <p:cNvPr id="94" name="Google Shape;94;p19"/>
          <p:cNvPicPr preferRelativeResize="0"/>
          <p:nvPr/>
        </p:nvPicPr>
        <p:blipFill>
          <a:blip r:embed="rId3">
            <a:alphaModFix/>
          </a:blip>
          <a:stretch>
            <a:fillRect/>
          </a:stretch>
        </p:blipFill>
        <p:spPr>
          <a:xfrm>
            <a:off x="2292550" y="3115500"/>
            <a:ext cx="4158900" cy="1543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a:ln cap="flat" cmpd="sng" w="9525">
            <a:solidFill>
              <a:srgbClr val="FF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LABEL ENCODING</a:t>
            </a:r>
            <a:endParaRPr/>
          </a:p>
        </p:txBody>
      </p:sp>
      <p:sp>
        <p:nvSpPr>
          <p:cNvPr id="100" name="Google Shape;100;p20"/>
          <p:cNvSpPr txBox="1"/>
          <p:nvPr>
            <p:ph idx="1" type="body"/>
          </p:nvPr>
        </p:nvSpPr>
        <p:spPr>
          <a:xfrm>
            <a:off x="311700" y="1152475"/>
            <a:ext cx="8520600" cy="34164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300">
                <a:solidFill>
                  <a:srgbClr val="0D0D0D"/>
                </a:solidFill>
                <a:highlight>
                  <a:srgbClr val="FFFFFF"/>
                </a:highlight>
                <a:latin typeface="Roboto"/>
                <a:ea typeface="Roboto"/>
                <a:cs typeface="Roboto"/>
                <a:sym typeface="Roboto"/>
              </a:rPr>
              <a:t>Label encoding is a technique used to convert categorical data into numerical format by assigning a unique integer value to each category or label in a feature.</a:t>
            </a:r>
            <a:endParaRPr sz="1300">
              <a:solidFill>
                <a:srgbClr val="0D0D0D"/>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400">
              <a:solidFill>
                <a:srgbClr val="0D0D0D"/>
              </a:solidFill>
              <a:highlight>
                <a:srgbClr val="FFFFFF"/>
              </a:highlight>
              <a:latin typeface="Roboto"/>
              <a:ea typeface="Roboto"/>
              <a:cs typeface="Roboto"/>
              <a:sym typeface="Roboto"/>
            </a:endParaRPr>
          </a:p>
          <a:p>
            <a:pPr indent="-317500" lvl="0" marL="457200" rtl="0" algn="l">
              <a:spcBef>
                <a:spcPts val="120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Label encoding is suitable for categorical features with only two distinct categories.</a:t>
            </a:r>
            <a:r>
              <a:rPr lang="en" sz="1400">
                <a:solidFill>
                  <a:srgbClr val="0D0D0D"/>
                </a:solidFill>
                <a:highlight>
                  <a:srgbClr val="FFFFFF"/>
                </a:highlight>
                <a:latin typeface="Roboto"/>
                <a:ea typeface="Roboto"/>
                <a:cs typeface="Roboto"/>
                <a:sym typeface="Roboto"/>
              </a:rPr>
              <a:t>It is a simple and effective way to prepare categorical data for machine learning algorithms that require numerical input.</a:t>
            </a:r>
            <a:endParaRPr sz="14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sz="1400">
              <a:solidFill>
                <a:schemeClr val="accent2"/>
              </a:solidFill>
              <a:highlight>
                <a:srgbClr val="FFFFFF"/>
              </a:highlight>
              <a:latin typeface="Roboto"/>
              <a:ea typeface="Roboto"/>
              <a:cs typeface="Roboto"/>
              <a:sym typeface="Roboto"/>
            </a:endParaRPr>
          </a:p>
          <a:p>
            <a:pPr indent="0" lvl="0" marL="457200" rtl="0" algn="l">
              <a:spcBef>
                <a:spcPts val="500"/>
              </a:spcBef>
              <a:spcAft>
                <a:spcPts val="1200"/>
              </a:spcAft>
              <a:buNone/>
            </a:pPr>
            <a:r>
              <a:t/>
            </a:r>
            <a:endParaRPr sz="1300">
              <a:solidFill>
                <a:srgbClr val="0D0D0D"/>
              </a:solidFill>
              <a:highlight>
                <a:srgbClr val="FFFFFF"/>
              </a:highlight>
              <a:latin typeface="Roboto"/>
              <a:ea typeface="Roboto"/>
              <a:cs typeface="Roboto"/>
              <a:sym typeface="Roboto"/>
            </a:endParaRPr>
          </a:p>
        </p:txBody>
      </p:sp>
      <p:sp>
        <p:nvSpPr>
          <p:cNvPr id="101" name="Google Shape;101;p20"/>
          <p:cNvSpPr txBox="1"/>
          <p:nvPr/>
        </p:nvSpPr>
        <p:spPr>
          <a:xfrm>
            <a:off x="4867500" y="4568875"/>
            <a:ext cx="427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102" name="Google Shape;102;p20"/>
          <p:cNvPicPr preferRelativeResize="0"/>
          <p:nvPr/>
        </p:nvPicPr>
        <p:blipFill>
          <a:blip r:embed="rId3">
            <a:alphaModFix/>
          </a:blip>
          <a:stretch>
            <a:fillRect/>
          </a:stretch>
        </p:blipFill>
        <p:spPr>
          <a:xfrm>
            <a:off x="1440175" y="2939150"/>
            <a:ext cx="6980450" cy="1469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a:ln cap="flat" cmpd="sng" w="9525">
            <a:solidFill>
              <a:srgbClr val="FF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ORDINAL ENCODING</a:t>
            </a:r>
            <a:endParaRPr/>
          </a:p>
        </p:txBody>
      </p:sp>
      <p:sp>
        <p:nvSpPr>
          <p:cNvPr id="108" name="Google Shape;108;p21"/>
          <p:cNvSpPr txBox="1"/>
          <p:nvPr>
            <p:ph idx="1" type="body"/>
          </p:nvPr>
        </p:nvSpPr>
        <p:spPr>
          <a:xfrm>
            <a:off x="311700" y="1123100"/>
            <a:ext cx="8520600" cy="39030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SzPts val="2000"/>
              <a:buChar char="●"/>
            </a:pPr>
            <a:r>
              <a:rPr lang="en" sz="1400">
                <a:solidFill>
                  <a:srgbClr val="0D0D0D"/>
                </a:solidFill>
                <a:highlight>
                  <a:srgbClr val="FFFFFF"/>
                </a:highlight>
                <a:latin typeface="Roboto"/>
                <a:ea typeface="Roboto"/>
                <a:cs typeface="Roboto"/>
                <a:sym typeface="Roboto"/>
              </a:rPr>
              <a:t> Ordinal encoding is a technique used to convert categorical data into numerical format while preserving the ordinal relationship among the categories.</a:t>
            </a:r>
            <a:endParaRPr sz="1400">
              <a:solidFill>
                <a:srgbClr val="0D0D0D"/>
              </a:solidFill>
              <a:highlight>
                <a:srgbClr val="FFFFFF"/>
              </a:highlight>
              <a:latin typeface="Roboto"/>
              <a:ea typeface="Roboto"/>
              <a:cs typeface="Roboto"/>
              <a:sym typeface="Roboto"/>
            </a:endParaRPr>
          </a:p>
          <a:p>
            <a:pPr indent="0" lvl="0" marL="457200" rtl="0" algn="l">
              <a:lnSpc>
                <a:spcPct val="115000"/>
              </a:lnSpc>
              <a:spcBef>
                <a:spcPts val="1200"/>
              </a:spcBef>
              <a:spcAft>
                <a:spcPts val="0"/>
              </a:spcAft>
              <a:buNone/>
            </a:pPr>
            <a:r>
              <a:t/>
            </a:r>
            <a:endParaRPr sz="1400">
              <a:solidFill>
                <a:srgbClr val="0D0D0D"/>
              </a:solidFill>
              <a:highlight>
                <a:srgbClr val="FFFFFF"/>
              </a:highlight>
              <a:latin typeface="Roboto"/>
              <a:ea typeface="Roboto"/>
              <a:cs typeface="Roboto"/>
              <a:sym typeface="Roboto"/>
            </a:endParaRPr>
          </a:p>
          <a:p>
            <a:pPr indent="-330200" lvl="0" marL="457200" rtl="0" algn="l">
              <a:lnSpc>
                <a:spcPct val="115000"/>
              </a:lnSpc>
              <a:spcBef>
                <a:spcPts val="1200"/>
              </a:spcBef>
              <a:spcAft>
                <a:spcPts val="0"/>
              </a:spcAft>
              <a:buClr>
                <a:srgbClr val="0D0D0D"/>
              </a:buClr>
              <a:buSzPts val="1600"/>
              <a:buFont typeface="Roboto"/>
              <a:buChar char="●"/>
            </a:pPr>
            <a:r>
              <a:rPr lang="en" sz="1400">
                <a:solidFill>
                  <a:schemeClr val="accent2"/>
                </a:solidFill>
                <a:highlight>
                  <a:srgbClr val="FFFFFF"/>
                </a:highlight>
                <a:latin typeface="Roboto"/>
                <a:ea typeface="Roboto"/>
                <a:cs typeface="Roboto"/>
                <a:sym typeface="Roboto"/>
              </a:rPr>
              <a:t>Ordinal encoding is similar to label encoding but allows you to explicitly define the mapping between categories and integer labels.</a:t>
            </a:r>
            <a:endParaRPr sz="1400">
              <a:solidFill>
                <a:schemeClr val="accent2"/>
              </a:solidFill>
              <a:highlight>
                <a:srgbClr val="FFFFFF"/>
              </a:highlight>
              <a:latin typeface="Roboto"/>
              <a:ea typeface="Roboto"/>
              <a:cs typeface="Roboto"/>
              <a:sym typeface="Roboto"/>
            </a:endParaRPr>
          </a:p>
          <a:p>
            <a:pPr indent="0" lvl="0" marL="457200" rtl="0" algn="l">
              <a:lnSpc>
                <a:spcPct val="115000"/>
              </a:lnSpc>
              <a:spcBef>
                <a:spcPts val="1200"/>
              </a:spcBef>
              <a:spcAft>
                <a:spcPts val="0"/>
              </a:spcAft>
              <a:buNone/>
            </a:pPr>
            <a:r>
              <a:t/>
            </a:r>
            <a:endParaRPr sz="1400">
              <a:solidFill>
                <a:schemeClr val="accent2"/>
              </a:solidFill>
              <a:highlight>
                <a:srgbClr val="FFFFFF"/>
              </a:highlight>
              <a:latin typeface="Roboto"/>
              <a:ea typeface="Roboto"/>
              <a:cs typeface="Roboto"/>
              <a:sym typeface="Roboto"/>
            </a:endParaRPr>
          </a:p>
          <a:p>
            <a:pPr indent="-317500" lvl="0" marL="457200" rtl="0" algn="l">
              <a:spcBef>
                <a:spcPts val="120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Ordinal encoding is similar to label encoding but allows you to explicitly define the mapping between categories and integer labels.</a:t>
            </a:r>
            <a:r>
              <a:rPr lang="en" sz="1400">
                <a:solidFill>
                  <a:schemeClr val="accent2"/>
                </a:solidFill>
                <a:highlight>
                  <a:srgbClr val="FFFFFF"/>
                </a:highlight>
                <a:latin typeface="Roboto"/>
                <a:ea typeface="Roboto"/>
                <a:cs typeface="Roboto"/>
                <a:sym typeface="Roboto"/>
              </a:rPr>
              <a:t>This is especially useful when there is a clear and predefined ordinal relationship.</a:t>
            </a:r>
            <a:endParaRPr sz="1400">
              <a:solidFill>
                <a:schemeClr val="accent2"/>
              </a:solidFill>
              <a:highlight>
                <a:srgbClr val="FFFFFF"/>
              </a:highlight>
              <a:latin typeface="Roboto"/>
              <a:ea typeface="Roboto"/>
              <a:cs typeface="Roboto"/>
              <a:sym typeface="Roboto"/>
            </a:endParaRPr>
          </a:p>
          <a:p>
            <a:pPr indent="0" lvl="0" marL="457200" rtl="0" algn="l">
              <a:lnSpc>
                <a:spcPct val="115000"/>
              </a:lnSpc>
              <a:spcBef>
                <a:spcPts val="600"/>
              </a:spcBef>
              <a:spcAft>
                <a:spcPts val="500"/>
              </a:spcAft>
              <a:buNone/>
            </a:pPr>
            <a:r>
              <a:t/>
            </a:r>
            <a:endParaRPr sz="1400">
              <a:solidFill>
                <a:schemeClr val="accent2"/>
              </a:solidFill>
              <a:highlight>
                <a:srgbClr val="FFFFFF"/>
              </a:highlight>
              <a:latin typeface="Roboto"/>
              <a:ea typeface="Roboto"/>
              <a:cs typeface="Roboto"/>
              <a:sym typeface="Roboto"/>
            </a:endParaRPr>
          </a:p>
        </p:txBody>
      </p:sp>
      <p:pic>
        <p:nvPicPr>
          <p:cNvPr id="109" name="Google Shape;109;p21"/>
          <p:cNvPicPr preferRelativeResize="0"/>
          <p:nvPr/>
        </p:nvPicPr>
        <p:blipFill>
          <a:blip r:embed="rId3">
            <a:alphaModFix/>
          </a:blip>
          <a:stretch>
            <a:fillRect/>
          </a:stretch>
        </p:blipFill>
        <p:spPr>
          <a:xfrm>
            <a:off x="3826075" y="3938450"/>
            <a:ext cx="1772976" cy="1004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