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abfc34c51_1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abfc34c51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abfc34c51_1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abfc34c51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abfc34c51_1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abfc34c51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abfc34c51_1_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abfc34c51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abfc34c51_1_1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abfc34c51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abfc34c51_1_1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abfc34c51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abfc34c51_1_1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abfc34c51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abfc34c51_1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abfc34c51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abfc34c51_1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abfc34c51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microsoft.com/en-us/quantum/?view=qsharp-preview" TargetMode="External"/><Relationship Id="rId4" Type="http://schemas.openxmlformats.org/officeDocument/2006/relationships/hyperlink" Target="https://docs.microsoft.com/en-us/quantum/quickstart?view=qsharp-preview&amp;tabs=tabid-pyth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Superposition &amp; Entanglement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Sneh Mehta • Algorithms (PROG 366)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265475" y="42430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Preparing Superposition</a:t>
            </a:r>
            <a:endParaRPr sz="2400"/>
          </a:p>
        </p:txBody>
      </p:sp>
      <p:sp>
        <p:nvSpPr>
          <p:cNvPr id="162" name="Google Shape;162;p22"/>
          <p:cNvSpPr txBox="1"/>
          <p:nvPr/>
        </p:nvSpPr>
        <p:spPr>
          <a:xfrm>
            <a:off x="4603250" y="51750"/>
            <a:ext cx="44256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Quick Recap</a:t>
            </a: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Qubits can be in a superposition of 0 and 1, meaning in between at any point.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Hadamard operation (H)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a qubit is in either of the classical states (where a measurement returns zero always or one always), then the H operation will put the qubit in a state where a measurement of a qubit will return </a:t>
            </a:r>
            <a:r>
              <a:rPr i="1" lang="en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zero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50% of the time and </a:t>
            </a:r>
            <a:r>
              <a:rPr i="1" lang="en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one</a:t>
            </a:r>
            <a:r>
              <a:rPr b="1" i="1" lang="en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50% of the time.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Conceptually thought as halfway between 0 and 1.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Now when we run TestBellState -&gt; we will see results returned as roughly an equal number of zero and ones.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*Apply the hadamard operation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25" y="2079925"/>
            <a:ext cx="354330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423600" y="1629200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0650" y="600125"/>
            <a:ext cx="5819750" cy="305582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 txBox="1"/>
          <p:nvPr/>
        </p:nvSpPr>
        <p:spPr>
          <a:xfrm>
            <a:off x="2930675" y="3766975"/>
            <a:ext cx="57504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SUCCESS! Everytime we measure, we ask for a classical value, but the qubit is halfway between 0 and 1, so we get (statistically) 0 half the time and 1 half the time. *THIS IS KNOWN AS SUPERPOSITION*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265500" y="113475"/>
            <a:ext cx="4045200" cy="8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Preparing Entanglement</a:t>
            </a:r>
            <a:endParaRPr sz="2400"/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075" y="938375"/>
            <a:ext cx="6253601" cy="32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/>
          <p:nvPr/>
        </p:nvSpPr>
        <p:spPr>
          <a:xfrm>
            <a:off x="74000" y="828875"/>
            <a:ext cx="2671800" cy="42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First we set the first qubit to the initial state -&gt; then use the H operation to put it into 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superposition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Before measuring the first qubit however -&gt; need to implement a CNOT quantum gate.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*CNOT entangles the two qubits, so that whatever happens to one of them happens to the other*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Allocate 2 qubits instead of 1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CNOT (q0, q1)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Set (Zero, q0)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               (Zero, q1)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 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initialize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the first qubit to make sure that it is always in </a:t>
            </a:r>
            <a:r>
              <a:rPr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zero 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state 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8" name="Google Shape;178;p24"/>
          <p:cNvCxnSpPr/>
          <p:nvPr/>
        </p:nvCxnSpPr>
        <p:spPr>
          <a:xfrm>
            <a:off x="2353425" y="1332125"/>
            <a:ext cx="1213800" cy="858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4"/>
          <p:cNvCxnSpPr/>
          <p:nvPr/>
        </p:nvCxnSpPr>
        <p:spPr>
          <a:xfrm>
            <a:off x="2220225" y="2072200"/>
            <a:ext cx="1354200" cy="39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4"/>
          <p:cNvCxnSpPr/>
          <p:nvPr/>
        </p:nvCxnSpPr>
        <p:spPr>
          <a:xfrm flipH="1" rot="10800000">
            <a:off x="2538450" y="2486525"/>
            <a:ext cx="1176600" cy="90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4"/>
          <p:cNvCxnSpPr/>
          <p:nvPr/>
        </p:nvCxnSpPr>
        <p:spPr>
          <a:xfrm flipH="1" rot="10800000">
            <a:off x="1591150" y="3530075"/>
            <a:ext cx="1820700" cy="318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Entanglement Cont..</a:t>
            </a:r>
            <a:endParaRPr/>
          </a:p>
        </p:txBody>
      </p:sp>
      <p:sp>
        <p:nvSpPr>
          <p:cNvPr id="187" name="Google Shape;187;p25"/>
          <p:cNvSpPr txBox="1"/>
          <p:nvPr>
            <p:ph idx="2" type="body"/>
          </p:nvPr>
        </p:nvSpPr>
        <p:spPr>
          <a:xfrm>
            <a:off x="5650450" y="1428350"/>
            <a:ext cx="3071400" cy="32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Interested in how the second qubit reacts to the first being measured.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New return value (agree) keeps track of every time the M of q0 matches the M of q1</a:t>
            </a:r>
            <a:endParaRPr b="1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>
                <a:solidFill>
                  <a:schemeClr val="dk1"/>
                </a:solidFill>
              </a:rPr>
              <a:t>Q0 = qubit 1</a:t>
            </a:r>
            <a:endParaRPr b="1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Char char="○"/>
            </a:pPr>
            <a:r>
              <a:rPr b="1" lang="en">
                <a:solidFill>
                  <a:schemeClr val="dk1"/>
                </a:solidFill>
              </a:rPr>
              <a:t>Q1 = qubit  2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1522200"/>
            <a:ext cx="5458975" cy="285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5"/>
          <p:cNvCxnSpPr/>
          <p:nvPr/>
        </p:nvCxnSpPr>
        <p:spPr>
          <a:xfrm flipH="1">
            <a:off x="1583700" y="2457050"/>
            <a:ext cx="4655100" cy="1591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5"/>
          <p:cNvCxnSpPr/>
          <p:nvPr/>
        </p:nvCxnSpPr>
        <p:spPr>
          <a:xfrm rot="10800000">
            <a:off x="1058300" y="2412750"/>
            <a:ext cx="5187900" cy="3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324150" y="585700"/>
            <a:ext cx="5067600" cy="13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Tease before output:</a:t>
            </a:r>
            <a:endParaRPr sz="3600"/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50" y="1713875"/>
            <a:ext cx="5355310" cy="288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 txBox="1"/>
          <p:nvPr/>
        </p:nvSpPr>
        <p:spPr>
          <a:xfrm>
            <a:off x="5964975" y="2715975"/>
            <a:ext cx="27753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have to update the .cs Host code too!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8" name="Google Shape;198;p26"/>
          <p:cNvCxnSpPr/>
          <p:nvPr/>
        </p:nvCxnSpPr>
        <p:spPr>
          <a:xfrm flipH="1">
            <a:off x="2360800" y="3145300"/>
            <a:ext cx="3892800" cy="199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6"/>
          <p:cNvCxnSpPr/>
          <p:nvPr/>
        </p:nvCxnSpPr>
        <p:spPr>
          <a:xfrm flipH="1">
            <a:off x="3715125" y="3263725"/>
            <a:ext cx="2708700" cy="177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423600" y="54127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50" y="2132075"/>
            <a:ext cx="8324850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 txBox="1"/>
          <p:nvPr/>
        </p:nvSpPr>
        <p:spPr>
          <a:xfrm>
            <a:off x="503250" y="3300725"/>
            <a:ext cx="8163000" cy="1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Notice qubit statistics haven’t changed (still a 50% chance of either 0 or 1) but now when we measure the second qubit, it is </a:t>
            </a:r>
            <a:r>
              <a:rPr b="1" i="1" lang="en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always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same as what we measured for the first qubit, because they are </a:t>
            </a:r>
            <a:r>
              <a:rPr lang="en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entangled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← Quantum Entanglement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850" y="57700"/>
            <a:ext cx="4405000" cy="5028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7700"/>
            <a:ext cx="4365049" cy="502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Source </a:t>
            </a:r>
            <a:r>
              <a:rPr b="1" lang="en" sz="2100">
                <a:solidFill>
                  <a:schemeClr val="dk1"/>
                </a:solidFill>
              </a:rPr>
              <a:t>1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https://docs.microsoft.com/en-us/quantum/?view=qsharp-preview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Source </a:t>
            </a:r>
            <a:r>
              <a:rPr b="1" lang="en" sz="2100">
                <a:solidFill>
                  <a:schemeClr val="dk1"/>
                </a:solidFill>
              </a:rPr>
              <a:t>2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https://docs.microsoft.com/en-us/quantum/quickstart?view=qsharp-preview&amp;tabs=tabid-python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Please refer to QSharpApplication2 project submit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550925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Introduction to Quantum Programming</a:t>
            </a:r>
            <a:endParaRPr sz="2400"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25" y="2843000"/>
            <a:ext cx="3839640" cy="160784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563700" y="1731775"/>
            <a:ext cx="34488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project explores how Quantum superposition works and what Quantum entanglement is using Q#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610650" y="55975"/>
            <a:ext cx="44256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Definition of a Qubit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Where </a:t>
            </a:r>
            <a:r>
              <a:rPr lang="en" sz="13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classical bits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hold a single binary value such as 0 or 1, the state of a qubit can be in a “superposition” of 0 and 1 </a:t>
            </a:r>
            <a:r>
              <a:rPr lang="en" sz="13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simultaneously.</a:t>
            </a:r>
            <a:endParaRPr sz="13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Can be thought of as a vector - (direction in space), a qubit can be in any of the possible directions 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two classical states of 0 and 1 are the two directions; representing 100% chance of measuring 0 and 100% chance of measuring 1.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Act of Measurement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Produces a binary result and changes a qubit state. Either 0 or 1.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qubit goes from being in </a:t>
            </a:r>
            <a:r>
              <a:rPr lang="en" sz="13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superposition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(any direction) to one of the classical states.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Entanglement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Multiple qubits can be </a:t>
            </a:r>
            <a:r>
              <a:rPr lang="en" sz="13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entangled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When we make a measurement of one entangled qubit, our knowledge of the state of the others are updated as well.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Qubits</a:t>
            </a:r>
            <a:endParaRPr/>
          </a:p>
        </p:txBody>
      </p:sp>
      <p:sp>
        <p:nvSpPr>
          <p:cNvPr id="87" name="Google Shape;87;p15"/>
          <p:cNvSpPr txBox="1"/>
          <p:nvPr>
            <p:ph idx="2" type="body"/>
          </p:nvPr>
        </p:nvSpPr>
        <p:spPr>
          <a:xfrm>
            <a:off x="5650450" y="1143825"/>
            <a:ext cx="3071400" cy="35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1800">
                <a:solidFill>
                  <a:schemeClr val="dk1"/>
                </a:solidFill>
              </a:rPr>
              <a:t>Operation Explanation</a:t>
            </a:r>
            <a:endParaRPr b="1" sz="18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This operation can now be called to set a qubit to a classical state, either returning </a:t>
            </a:r>
            <a:r>
              <a:rPr i="1" lang="en" sz="1200"/>
              <a:t>zero </a:t>
            </a:r>
            <a:r>
              <a:rPr lang="en" sz="1200"/>
              <a:t>100% of the time or </a:t>
            </a:r>
            <a:r>
              <a:rPr i="1" lang="en" sz="1200"/>
              <a:t>one</a:t>
            </a:r>
            <a:r>
              <a:rPr lang="en" sz="1200"/>
              <a:t> 100% of the time.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Set operation measures the qubit -&gt; if the qubit is in the state we “desire” Set leaves it alone, otherwise, by executing the X operation, we change the qubit state to the desired state.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1200"/>
              </a:spcAft>
              <a:buSzPts val="1200"/>
              <a:buChar char="●"/>
            </a:pPr>
            <a:r>
              <a:rPr lang="en" sz="1200"/>
              <a:t>What is X….? </a:t>
            </a:r>
            <a:endParaRPr sz="1200"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25" y="1988100"/>
            <a:ext cx="4583025" cy="116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5"/>
          <p:cNvCxnSpPr>
            <a:stCxn id="87" idx="1"/>
          </p:cNvCxnSpPr>
          <p:nvPr/>
        </p:nvCxnSpPr>
        <p:spPr>
          <a:xfrm rot="10800000">
            <a:off x="2057350" y="2627175"/>
            <a:ext cx="3593100" cy="26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5"/>
          <p:cNvCxnSpPr/>
          <p:nvPr/>
        </p:nvCxnSpPr>
        <p:spPr>
          <a:xfrm rot="10800000">
            <a:off x="2027675" y="2871325"/>
            <a:ext cx="4108200" cy="606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265475" y="42430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Fun Facts about Q# operations</a:t>
            </a:r>
            <a:endParaRPr sz="2400"/>
          </a:p>
        </p:txBody>
      </p:sp>
      <p:sp>
        <p:nvSpPr>
          <p:cNvPr id="96" name="Google Shape;96;p16"/>
          <p:cNvSpPr txBox="1"/>
          <p:nvPr/>
        </p:nvSpPr>
        <p:spPr>
          <a:xfrm>
            <a:off x="4603250" y="51750"/>
            <a:ext cx="44256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Key Pieces of Knowledge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Q# operation is a quantum subroutine.</a:t>
            </a:r>
            <a:endParaRPr sz="13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" sz="13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operation: measures the state of the qubit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" sz="13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operation: flips the state of a qubit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quantum operation transforms the state of a qubit. Sometimes operations are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referred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to as quantum gates - in analogy to classical logic gates.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Ex: AND, NOR, XOR, </a:t>
            </a:r>
            <a:r>
              <a:rPr lang="en" sz="13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CNOT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763" y="3253050"/>
            <a:ext cx="311467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208" y="1869121"/>
            <a:ext cx="3511768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/>
          <p:nvPr/>
        </p:nvSpPr>
        <p:spPr>
          <a:xfrm>
            <a:off x="6690200" y="2922500"/>
            <a:ext cx="251700" cy="25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" name="Google Shape;100;p16"/>
          <p:cNvCxnSpPr>
            <a:stCxn id="99" idx="5"/>
            <a:endCxn id="101" idx="2"/>
          </p:cNvCxnSpPr>
          <p:nvPr/>
        </p:nvCxnSpPr>
        <p:spPr>
          <a:xfrm>
            <a:off x="6905039" y="3143485"/>
            <a:ext cx="1346700" cy="9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6"/>
          <p:cNvSpPr/>
          <p:nvPr/>
        </p:nvSpPr>
        <p:spPr>
          <a:xfrm>
            <a:off x="8251875" y="3977625"/>
            <a:ext cx="251700" cy="25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7097350" y="2922500"/>
            <a:ext cx="9621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= 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8503700" y="3903600"/>
            <a:ext cx="9621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= 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5606675" y="3143475"/>
            <a:ext cx="251700" cy="25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7046800" y="4251450"/>
            <a:ext cx="251700" cy="25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16"/>
          <p:cNvCxnSpPr>
            <a:stCxn id="104" idx="5"/>
            <a:endCxn id="105" idx="2"/>
          </p:cNvCxnSpPr>
          <p:nvPr/>
        </p:nvCxnSpPr>
        <p:spPr>
          <a:xfrm>
            <a:off x="5821514" y="3364460"/>
            <a:ext cx="1225200" cy="10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6"/>
          <p:cNvSpPr txBox="1"/>
          <p:nvPr/>
        </p:nvSpPr>
        <p:spPr>
          <a:xfrm>
            <a:off x="5900663" y="3054650"/>
            <a:ext cx="9621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= 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7294163" y="4162500"/>
            <a:ext cx="9621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= 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6592450" y="3608575"/>
            <a:ext cx="9621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latin typeface="Lato"/>
                <a:ea typeface="Lato"/>
                <a:cs typeface="Lato"/>
                <a:sym typeface="Lato"/>
              </a:rPr>
              <a:t>X </a:t>
            </a:r>
            <a:r>
              <a:rPr lang="en" sz="1100">
                <a:latin typeface="Lato"/>
                <a:ea typeface="Lato"/>
                <a:cs typeface="Lato"/>
                <a:sym typeface="Lato"/>
              </a:rPr>
              <a:t>operation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0" name="Google Shape;110;p16"/>
          <p:cNvCxnSpPr/>
          <p:nvPr/>
        </p:nvCxnSpPr>
        <p:spPr>
          <a:xfrm flipH="1" rot="10800000">
            <a:off x="6349825" y="3423300"/>
            <a:ext cx="636600" cy="6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Bell State</a:t>
            </a:r>
            <a:endParaRPr/>
          </a:p>
        </p:txBody>
      </p:sp>
      <p:sp>
        <p:nvSpPr>
          <p:cNvPr id="116" name="Google Shape;116;p17"/>
          <p:cNvSpPr txBox="1"/>
          <p:nvPr>
            <p:ph idx="2" type="body"/>
          </p:nvPr>
        </p:nvSpPr>
        <p:spPr>
          <a:xfrm>
            <a:off x="5650450" y="1428350"/>
            <a:ext cx="3071400" cy="32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Q# Code Breakdown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This operation </a:t>
            </a:r>
            <a:r>
              <a:rPr i="1" lang="en" sz="1100"/>
              <a:t>TestBellState</a:t>
            </a:r>
            <a:r>
              <a:rPr lang="en" sz="1100"/>
              <a:t> will </a:t>
            </a:r>
            <a:r>
              <a:rPr lang="en" sz="1100" u="sng"/>
              <a:t>loop for count iterations</a:t>
            </a:r>
            <a:r>
              <a:rPr lang="en" sz="1100"/>
              <a:t>, set a </a:t>
            </a:r>
            <a:r>
              <a:rPr lang="en" sz="1100" u="sng"/>
              <a:t>specified initial value on a qubit </a:t>
            </a:r>
            <a:r>
              <a:rPr lang="en" sz="1100"/>
              <a:t>and then </a:t>
            </a:r>
            <a:r>
              <a:rPr lang="en" sz="1100" u="sng"/>
              <a:t>measure (M) the result</a:t>
            </a:r>
            <a:r>
              <a:rPr lang="en" sz="1100"/>
              <a:t>.</a:t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Gather statistics on </a:t>
            </a:r>
            <a:r>
              <a:rPr lang="en" sz="1100" u="sng"/>
              <a:t>how many </a:t>
            </a:r>
            <a:r>
              <a:rPr i="1" lang="en" sz="1100" u="sng"/>
              <a:t>zeros</a:t>
            </a:r>
            <a:r>
              <a:rPr lang="en" sz="1100" u="sng"/>
              <a:t> and </a:t>
            </a:r>
            <a:r>
              <a:rPr i="1" lang="en" sz="1100" u="sng"/>
              <a:t>ones </a:t>
            </a:r>
            <a:r>
              <a:rPr lang="en" sz="1100" u="sng"/>
              <a:t>we’ve measured </a:t>
            </a:r>
            <a:r>
              <a:rPr lang="en" sz="1100"/>
              <a:t>and return them.</a:t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1200"/>
              </a:spcAft>
              <a:buSzPts val="1100"/>
              <a:buChar char="●"/>
            </a:pPr>
            <a:r>
              <a:rPr lang="en" sz="1100" u="sng"/>
              <a:t>Resets the qubit to a known state (</a:t>
            </a:r>
            <a:r>
              <a:rPr i="1" lang="en" sz="1100" u="sng"/>
              <a:t>zero</a:t>
            </a:r>
            <a:r>
              <a:rPr lang="en" sz="1100" u="sng"/>
              <a:t>) </a:t>
            </a:r>
            <a:r>
              <a:rPr lang="en" sz="1100"/>
              <a:t>before returning it, allowing it to allocate this qubit in a known state -- required by </a:t>
            </a:r>
            <a:r>
              <a:rPr lang="en" sz="1100" u="sng"/>
              <a:t>using statement  </a:t>
            </a:r>
            <a:endParaRPr sz="1100" u="sng"/>
          </a:p>
        </p:txBody>
      </p:sp>
      <p:sp>
        <p:nvSpPr>
          <p:cNvPr id="117" name="Google Shape;117;p17"/>
          <p:cNvSpPr txBox="1"/>
          <p:nvPr/>
        </p:nvSpPr>
        <p:spPr>
          <a:xfrm>
            <a:off x="6264850" y="527500"/>
            <a:ext cx="24570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Lato"/>
                <a:ea typeface="Lato"/>
                <a:cs typeface="Lato"/>
                <a:sym typeface="Lato"/>
              </a:rPr>
              <a:t>*Bell states are specific quantum states of two qubits used to represent the simplest examples of superposition and entanglement </a:t>
            </a:r>
            <a:endParaRPr i="1"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3750"/>
            <a:ext cx="5345649" cy="29320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7"/>
          <p:cNvCxnSpPr/>
          <p:nvPr/>
        </p:nvCxnSpPr>
        <p:spPr>
          <a:xfrm rot="10800000">
            <a:off x="2612500" y="2124025"/>
            <a:ext cx="3574500" cy="155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7"/>
          <p:cNvCxnSpPr>
            <a:endCxn id="121" idx="3"/>
          </p:cNvCxnSpPr>
          <p:nvPr/>
        </p:nvCxnSpPr>
        <p:spPr>
          <a:xfrm rot="10800000">
            <a:off x="2723450" y="2242425"/>
            <a:ext cx="3478500" cy="22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7"/>
          <p:cNvCxnSpPr>
            <a:endCxn id="123" idx="3"/>
          </p:cNvCxnSpPr>
          <p:nvPr/>
        </p:nvCxnSpPr>
        <p:spPr>
          <a:xfrm rot="10800000">
            <a:off x="2612500" y="2397825"/>
            <a:ext cx="5365500" cy="125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7"/>
          <p:cNvCxnSpPr/>
          <p:nvPr/>
        </p:nvCxnSpPr>
        <p:spPr>
          <a:xfrm rot="10800000">
            <a:off x="2871500" y="2930700"/>
            <a:ext cx="3352500" cy="22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7"/>
          <p:cNvCxnSpPr/>
          <p:nvPr/>
        </p:nvCxnSpPr>
        <p:spPr>
          <a:xfrm rot="10800000">
            <a:off x="1924300" y="3396950"/>
            <a:ext cx="4218300" cy="133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7"/>
          <p:cNvCxnSpPr/>
          <p:nvPr/>
        </p:nvCxnSpPr>
        <p:spPr>
          <a:xfrm rot="10800000">
            <a:off x="2590275" y="1842800"/>
            <a:ext cx="4359000" cy="2301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7"/>
          <p:cNvSpPr/>
          <p:nvPr/>
        </p:nvSpPr>
        <p:spPr>
          <a:xfrm>
            <a:off x="1028700" y="1753975"/>
            <a:ext cx="1480200" cy="15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1210700" y="2020413"/>
            <a:ext cx="1480200" cy="15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1450550" y="2175825"/>
            <a:ext cx="1272900" cy="133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1502500" y="2309025"/>
            <a:ext cx="1110000" cy="177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1450550" y="2852988"/>
            <a:ext cx="1480200" cy="15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1067075" y="3241550"/>
            <a:ext cx="1480200" cy="15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Fun facts about Q# variables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Mute - Unmute?</a:t>
            </a:r>
            <a:endParaRPr b="1" sz="18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Default variables are immutable -&gt; value may not change after bound.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If you require a variable whose value can change such as </a:t>
            </a:r>
            <a:r>
              <a:rPr i="1" lang="en" sz="1200">
                <a:solidFill>
                  <a:schemeClr val="dk1"/>
                </a:solidFill>
              </a:rPr>
              <a:t>numOnes</a:t>
            </a:r>
            <a:r>
              <a:rPr i="1" lang="en" sz="1200">
                <a:solidFill>
                  <a:srgbClr val="000000"/>
                </a:solidFill>
              </a:rPr>
              <a:t>,</a:t>
            </a:r>
            <a:r>
              <a:rPr lang="en" sz="1200"/>
              <a:t> you can declare with </a:t>
            </a:r>
            <a:r>
              <a:rPr lang="en" sz="1200">
                <a:solidFill>
                  <a:schemeClr val="dk1"/>
                </a:solidFill>
              </a:rPr>
              <a:t>mutable</a:t>
            </a:r>
            <a:r>
              <a:rPr lang="en" sz="1200"/>
              <a:t>.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1200"/>
              </a:spcAft>
              <a:buSzPts val="1200"/>
              <a:buChar char="●"/>
            </a:pPr>
            <a:r>
              <a:rPr lang="en" sz="1200"/>
              <a:t>Immutable or Mutable -&gt; type of a variable is inferred by the compiler. Q# doesn’t require:  “int”,  “string”, etc.</a:t>
            </a:r>
            <a:endParaRPr sz="1200"/>
          </a:p>
        </p:txBody>
      </p:sp>
      <p:sp>
        <p:nvSpPr>
          <p:cNvPr id="137" name="Google Shape;137;p18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Using Statements</a:t>
            </a:r>
            <a:endParaRPr b="1" sz="18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</a:t>
            </a:r>
            <a:r>
              <a:rPr i="1" lang="en" sz="1600">
                <a:solidFill>
                  <a:schemeClr val="dk1"/>
                </a:solidFill>
              </a:rPr>
              <a:t>Using</a:t>
            </a:r>
            <a:r>
              <a:rPr i="1" lang="en" sz="1600"/>
              <a:t> </a:t>
            </a:r>
            <a:r>
              <a:rPr lang="en" sz="1600"/>
              <a:t>statement is special to Q#. Used to allocate qubits in a code block: dynamically allocated and released.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 Like memory in C++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Coding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/>
        </p:nvSpPr>
        <p:spPr>
          <a:xfrm>
            <a:off x="4840075" y="466250"/>
            <a:ext cx="39225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Host Application Code</a:t>
            </a:r>
            <a:endParaRPr b="1" sz="2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118400" y="2649450"/>
            <a:ext cx="8917800" cy="23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Construct a quantum simulator -&gt;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qsim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= new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QuantumSimulator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()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Compute any arguments required for the quantum algorithm -&gt;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Count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= 1000,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initial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is the initial value of the qubit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Run the Quantum algorithm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Each Q# operation generates a C# class with the same name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This class has a 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run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method that asynchronously executes the operation.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Because 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run 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is asynchronous -&gt; fetch the 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result 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property; this blocks execution till task completes and returns the result asynchronously.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Process the result of the operation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Here the result is a </a:t>
            </a:r>
            <a:r>
              <a:rPr lang="en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tuple 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of the number of zeros (numZeros) and number of ones (numOnes) measured by simulator.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6164800" y="1258125"/>
            <a:ext cx="28713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*.cs file to run and simulate a Quantum computer simulation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758674" cy="26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423600" y="1629200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9525" y="1253263"/>
            <a:ext cx="5043087" cy="26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