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81" r:id="rId10"/>
    <p:sldId id="278" r:id="rId11"/>
    <p:sldId id="265" r:id="rId12"/>
  </p:sldIdLst>
  <p:sldSz cx="9144000" cy="5143500" type="screen16x9"/>
  <p:notesSz cx="6858000" cy="9144000"/>
  <p:embeddedFontLst>
    <p:embeddedFont>
      <p:font typeface="Fira Sans" panose="020F0502020204030204" pitchFamily="34" charset="0"/>
      <p:regular r:id="rId14"/>
      <p:bold r:id="rId15"/>
      <p:italic r:id="rId16"/>
      <p:boldItalic r:id="rId17"/>
    </p:embeddedFont>
    <p:embeddedFont>
      <p:font typeface="Fira Sans Black" panose="020B0A03050000020004" pitchFamily="3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3BA73-08A4-415B-93E6-60DEB948699C}">
  <a:tblStyle styleId="{BA23BA73-08A4-415B-93E6-60DEB9486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5375910" y="1437912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Protecting Yourself from Phishing Attacks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5481079" y="2934233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recognizing and avoiding phishing emails, websites, and social engineering tactics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201090" y="1041934"/>
            <a:ext cx="5174820" cy="3464351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CAD595C7-1FB5-2B31-661B-188C60B660EC}"/>
              </a:ext>
            </a:extLst>
          </p:cNvPr>
          <p:cNvSpPr txBox="1">
            <a:spLocks/>
          </p:cNvSpPr>
          <p:nvPr/>
        </p:nvSpPr>
        <p:spPr>
          <a:xfrm>
            <a:off x="-1178218" y="158820"/>
            <a:ext cx="4260792" cy="54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sz="2400" dirty="0"/>
              <a:t>Code Alpha </a:t>
            </a: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E71ED8A4-0713-2A6D-59E3-1FC0AD270B86}"/>
              </a:ext>
            </a:extLst>
          </p:cNvPr>
          <p:cNvSpPr txBox="1">
            <a:spLocks/>
          </p:cNvSpPr>
          <p:nvPr/>
        </p:nvSpPr>
        <p:spPr>
          <a:xfrm>
            <a:off x="5481079" y="3402754"/>
            <a:ext cx="356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3DCE9-3906-4629-D2FD-FA74DCC9F54C}"/>
              </a:ext>
            </a:extLst>
          </p:cNvPr>
          <p:cNvSpPr txBox="1"/>
          <p:nvPr/>
        </p:nvSpPr>
        <p:spPr>
          <a:xfrm>
            <a:off x="6333119" y="3522055"/>
            <a:ext cx="176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ira Sans" panose="020F0502020204030204" pitchFamily="34" charset="0"/>
              </a:rPr>
              <a:t>          Sneh Agrawal</a:t>
            </a:r>
          </a:p>
          <a:p>
            <a:r>
              <a:rPr lang="en-US" sz="1200" dirty="0">
                <a:latin typeface="Fira Sans" panose="020F0502020204030204" pitchFamily="34" charset="0"/>
              </a:rPr>
              <a:t>      (Code Alpha Intern)</a:t>
            </a:r>
            <a:endParaRPr lang="en-IN" sz="1200" dirty="0">
              <a:latin typeface="Fira Sans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for Avoiding Phishing</a:t>
            </a:r>
            <a:endParaRPr dirty="0"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572000" y="1665256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Keep Software Updated and Use Security Software.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597306" y="2678210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Educate and Train Employees.</a:t>
              </a: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597306" y="3794995"/>
            <a:ext cx="3894575" cy="549908"/>
            <a:chOff x="4590600" y="3930117"/>
            <a:chExt cx="3894575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Regularly Backup Important Data.</a:t>
              </a: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7" name="Google Shape;3367;p37"/>
          <p:cNvGrpSpPr/>
          <p:nvPr/>
        </p:nvGrpSpPr>
        <p:grpSpPr>
          <a:xfrm>
            <a:off x="-1006072" y="1271750"/>
            <a:ext cx="4357952" cy="5991286"/>
            <a:chOff x="-1006072" y="1271750"/>
            <a:chExt cx="4357952" cy="5991286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3" name="Google Shape;3986;p42">
            <a:extLst>
              <a:ext uri="{FF2B5EF4-FFF2-40B4-BE49-F238E27FC236}">
                <a16:creationId xmlns:a16="http://schemas.microsoft.com/office/drawing/2014/main" id="{A1C144CE-9EFC-113D-0A1C-8E5FEC2B93FC}"/>
              </a:ext>
            </a:extLst>
          </p:cNvPr>
          <p:cNvGrpSpPr/>
          <p:nvPr/>
        </p:nvGrpSpPr>
        <p:grpSpPr>
          <a:xfrm>
            <a:off x="2130481" y="1653537"/>
            <a:ext cx="4883038" cy="2399309"/>
            <a:chOff x="565262" y="2808486"/>
            <a:chExt cx="1920900" cy="1154703"/>
          </a:xfrm>
        </p:grpSpPr>
        <p:sp>
          <p:nvSpPr>
            <p:cNvPr id="4" name="Google Shape;3987;p42">
              <a:extLst>
                <a:ext uri="{FF2B5EF4-FFF2-40B4-BE49-F238E27FC236}">
                  <a16:creationId xmlns:a16="http://schemas.microsoft.com/office/drawing/2014/main" id="{44F4F733-12C2-75B7-B86D-B92ADA3D3A71}"/>
                </a:ext>
              </a:extLst>
            </p:cNvPr>
            <p:cNvSpPr/>
            <p:nvPr/>
          </p:nvSpPr>
          <p:spPr>
            <a:xfrm rot="5400000">
              <a:off x="948361" y="2435341"/>
              <a:ext cx="1154703" cy="1900993"/>
            </a:xfrm>
            <a:custGeom>
              <a:avLst/>
              <a:gdLst/>
              <a:ahLst/>
              <a:cxnLst/>
              <a:rect l="l" t="t" r="r" b="b"/>
              <a:pathLst>
                <a:path w="2748" h="4194" extrusionOk="0">
                  <a:moveTo>
                    <a:pt x="1" y="0"/>
                  </a:moveTo>
                  <a:lnTo>
                    <a:pt x="1" y="4194"/>
                  </a:lnTo>
                  <a:lnTo>
                    <a:pt x="2382" y="4194"/>
                  </a:lnTo>
                  <a:lnTo>
                    <a:pt x="2382" y="2969"/>
                  </a:lnTo>
                  <a:cubicBezTo>
                    <a:pt x="2382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47" y="2123"/>
                    <a:pt x="2747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2" y="1444"/>
                    <a:pt x="2382" y="122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89;p42">
              <a:extLst>
                <a:ext uri="{FF2B5EF4-FFF2-40B4-BE49-F238E27FC236}">
                  <a16:creationId xmlns:a16="http://schemas.microsoft.com/office/drawing/2014/main" id="{18AA7A59-23D9-0EB0-6341-EE919B880B07}"/>
                </a:ext>
              </a:extLst>
            </p:cNvPr>
            <p:cNvSpPr/>
            <p:nvPr/>
          </p:nvSpPr>
          <p:spPr>
            <a:xfrm>
              <a:off x="565262" y="3030476"/>
              <a:ext cx="19209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 appreciate your time and engagement in today's presentation on </a:t>
              </a:r>
              <a:r>
                <a:rPr lang="en-US" sz="1800" dirty="0"/>
                <a:t>recognizing and avoiding phishing emails, websites, and social engineering tactics </a:t>
              </a:r>
              <a:endParaRPr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E298D-C684-7C57-11B1-6A5AB80AFD8A}"/>
              </a:ext>
            </a:extLst>
          </p:cNvPr>
          <p:cNvSpPr txBox="1"/>
          <p:nvPr/>
        </p:nvSpPr>
        <p:spPr>
          <a:xfrm>
            <a:off x="5087637" y="1308022"/>
            <a:ext cx="31488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Phishing is a type of cyber attack.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Involves tricking individuals into revealing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Importance of Phishing Awareness.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6" name="Picture 5" descr="A computer screen with a cartoon character behind it&#10;&#10;Description automatically generated">
            <a:extLst>
              <a:ext uri="{FF2B5EF4-FFF2-40B4-BE49-F238E27FC236}">
                <a16:creationId xmlns:a16="http://schemas.microsoft.com/office/drawing/2014/main" id="{975C6531-9392-23FC-E87B-5E08FE9B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8022"/>
            <a:ext cx="4398402" cy="3298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Types of Phishing Attacks</a:t>
            </a:r>
            <a:endParaRPr dirty="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612526" y="1484199"/>
            <a:ext cx="2448794" cy="1293201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017357" y="1442252"/>
            <a:ext cx="2596122" cy="1231038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344636" y="2984169"/>
            <a:ext cx="2450702" cy="1247274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" name="Google Shape;275;p17"/>
          <p:cNvGrpSpPr/>
          <p:nvPr/>
        </p:nvGrpSpPr>
        <p:grpSpPr>
          <a:xfrm>
            <a:off x="7273788" y="1706586"/>
            <a:ext cx="1326426" cy="725238"/>
            <a:chOff x="7360374" y="1737374"/>
            <a:chExt cx="1326426" cy="725238"/>
          </a:xfrm>
        </p:grpSpPr>
        <p:sp>
          <p:nvSpPr>
            <p:cNvPr id="276" name="Google Shape;276;p17"/>
            <p:cNvSpPr txBox="1"/>
            <p:nvPr/>
          </p:nvSpPr>
          <p:spPr>
            <a:xfrm>
              <a:off x="7367250" y="1737374"/>
              <a:ext cx="1319550" cy="18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Email Phishing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7360374" y="1943074"/>
              <a:ext cx="1326425" cy="519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Deceptive emails to extract information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4" name="Google Shape;284;p17"/>
          <p:cNvGrpSpPr/>
          <p:nvPr/>
        </p:nvGrpSpPr>
        <p:grpSpPr>
          <a:xfrm>
            <a:off x="1545013" y="1690244"/>
            <a:ext cx="1631191" cy="953887"/>
            <a:chOff x="4597249" y="1737374"/>
            <a:chExt cx="1631191" cy="953887"/>
          </a:xfrm>
        </p:grpSpPr>
        <p:sp>
          <p:nvSpPr>
            <p:cNvPr id="285" name="Google Shape;285;p17"/>
            <p:cNvSpPr txBox="1"/>
            <p:nvPr/>
          </p:nvSpPr>
          <p:spPr>
            <a:xfrm>
              <a:off x="4597249" y="1737374"/>
              <a:ext cx="1557895" cy="24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Social Engineering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4597250" y="1943075"/>
              <a:ext cx="1631190" cy="748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Manipulating individuals to divulge confidential information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4380524" y="3131508"/>
            <a:ext cx="1467826" cy="902608"/>
            <a:chOff x="4597249" y="3523499"/>
            <a:chExt cx="1677955" cy="694315"/>
          </a:xfrm>
        </p:grpSpPr>
        <p:sp>
          <p:nvSpPr>
            <p:cNvPr id="288" name="Google Shape;288;p17"/>
            <p:cNvSpPr txBox="1"/>
            <p:nvPr/>
          </p:nvSpPr>
          <p:spPr>
            <a:xfrm>
              <a:off x="4597249" y="3523499"/>
              <a:ext cx="1677955" cy="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Website Phishing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4597250" y="3857638"/>
              <a:ext cx="1467824" cy="360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Fraudulent websites imitating legitimate ones.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" name="Google Shape;277;p17">
            <a:extLst>
              <a:ext uri="{FF2B5EF4-FFF2-40B4-BE49-F238E27FC236}">
                <a16:creationId xmlns:a16="http://schemas.microsoft.com/office/drawing/2014/main" id="{7B713BD8-1BFA-EBE8-C185-6B5716ED16FA}"/>
              </a:ext>
            </a:extLst>
          </p:cNvPr>
          <p:cNvSpPr txBox="1"/>
          <p:nvPr/>
        </p:nvSpPr>
        <p:spPr>
          <a:xfrm>
            <a:off x="6851437" y="2829160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security alerts, account verification requests.</a:t>
            </a:r>
          </a:p>
        </p:txBody>
      </p:sp>
      <p:sp>
        <p:nvSpPr>
          <p:cNvPr id="7" name="Google Shape;277;p17">
            <a:extLst>
              <a:ext uri="{FF2B5EF4-FFF2-40B4-BE49-F238E27FC236}">
                <a16:creationId xmlns:a16="http://schemas.microsoft.com/office/drawing/2014/main" id="{A4D226DF-EED7-A029-5BDE-048EEEBE7DA0}"/>
              </a:ext>
            </a:extLst>
          </p:cNvPr>
          <p:cNvSpPr txBox="1"/>
          <p:nvPr/>
        </p:nvSpPr>
        <p:spPr>
          <a:xfrm>
            <a:off x="3985156" y="4306537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login pages, malicious websites.</a:t>
            </a:r>
          </a:p>
        </p:txBody>
      </p:sp>
      <p:sp>
        <p:nvSpPr>
          <p:cNvPr id="8" name="Google Shape;277;p17">
            <a:extLst>
              <a:ext uri="{FF2B5EF4-FFF2-40B4-BE49-F238E27FC236}">
                <a16:creationId xmlns:a16="http://schemas.microsoft.com/office/drawing/2014/main" id="{FA9E74E4-545F-412B-F01D-125C422B253C}"/>
              </a:ext>
            </a:extLst>
          </p:cNvPr>
          <p:cNvSpPr txBox="1"/>
          <p:nvPr/>
        </p:nvSpPr>
        <p:spPr>
          <a:xfrm>
            <a:off x="1222116" y="2896266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Impersonation, emotional manipulation.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Common Characteristics of Phishing Attempts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EFD8A-DC04-B982-7849-805F9EBB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2" y="1409414"/>
            <a:ext cx="4110872" cy="3080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C1B08-159A-0031-76D4-E15E835EDD56}"/>
              </a:ext>
            </a:extLst>
          </p:cNvPr>
          <p:cNvSpPr txBox="1"/>
          <p:nvPr/>
        </p:nvSpPr>
        <p:spPr>
          <a:xfrm>
            <a:off x="4946696" y="1409414"/>
            <a:ext cx="3963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Urgency: Creating a sense of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Unexpected Emails: Receiving unsolicited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Suspicious Links: Hover over links to preview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Requests for Personal Information: Be cautious.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Recognizing Phishing Emails</a:t>
            </a:r>
            <a:endParaRPr dirty="0"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5328178" y="3305225"/>
            <a:ext cx="2898990" cy="1057250"/>
            <a:chOff x="5328178" y="3305225"/>
            <a:chExt cx="2898990" cy="1057250"/>
          </a:xfrm>
        </p:grpSpPr>
        <p:cxnSp>
          <p:nvCxnSpPr>
            <p:cNvPr id="368" name="Google Shape;368;p19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0" name="Google Shape;370;p19"/>
            <p:cNvGrpSpPr/>
            <p:nvPr/>
          </p:nvGrpSpPr>
          <p:grpSpPr>
            <a:xfrm>
              <a:off x="6147685" y="3460810"/>
              <a:ext cx="2079483" cy="901665"/>
              <a:chOff x="6147685" y="3460810"/>
              <a:chExt cx="2079483" cy="901665"/>
            </a:xfrm>
          </p:grpSpPr>
          <p:sp>
            <p:nvSpPr>
              <p:cNvPr id="371" name="Google Shape;371;p19"/>
              <p:cNvSpPr/>
              <p:nvPr/>
            </p:nvSpPr>
            <p:spPr>
              <a:xfrm flipH="1">
                <a:off x="6147685" y="3460810"/>
                <a:ext cx="2079483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22" h="19611" extrusionOk="0">
                    <a:moveTo>
                      <a:pt x="46840" y="19610"/>
                    </a:moveTo>
                    <a:lnTo>
                      <a:pt x="1" y="19610"/>
                    </a:lnTo>
                    <a:lnTo>
                      <a:pt x="1" y="1"/>
                    </a:lnTo>
                    <a:lnTo>
                      <a:pt x="46840" y="1"/>
                    </a:lnTo>
                    <a:cubicBezTo>
                      <a:pt x="49531" y="1"/>
                      <a:pt x="51722" y="2191"/>
                      <a:pt x="51722" y="4882"/>
                    </a:cubicBezTo>
                    <a:lnTo>
                      <a:pt x="51722" y="14729"/>
                    </a:lnTo>
                    <a:cubicBezTo>
                      <a:pt x="51722" y="17431"/>
                      <a:pt x="49531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 flipH="1">
                <a:off x="6191229" y="3510648"/>
                <a:ext cx="1992841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67" h="17443" extrusionOk="0">
                    <a:moveTo>
                      <a:pt x="0" y="17443"/>
                    </a:moveTo>
                    <a:lnTo>
                      <a:pt x="0" y="0"/>
                    </a:lnTo>
                    <a:lnTo>
                      <a:pt x="40839" y="0"/>
                    </a:lnTo>
                    <a:cubicBezTo>
                      <a:pt x="45649" y="0"/>
                      <a:pt x="49566" y="3917"/>
                      <a:pt x="49566" y="8727"/>
                    </a:cubicBezTo>
                    <a:cubicBezTo>
                      <a:pt x="49566" y="13526"/>
                      <a:pt x="45649" y="17443"/>
                      <a:pt x="40839" y="17443"/>
                    </a:cubicBezTo>
                    <a:lnTo>
                      <a:pt x="0" y="17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19"/>
          <p:cNvGrpSpPr/>
          <p:nvPr/>
        </p:nvGrpSpPr>
        <p:grpSpPr>
          <a:xfrm>
            <a:off x="5328178" y="1528475"/>
            <a:ext cx="2898990" cy="902950"/>
            <a:chOff x="5328178" y="1528475"/>
            <a:chExt cx="2898990" cy="902950"/>
          </a:xfrm>
        </p:grpSpPr>
        <p:cxnSp>
          <p:nvCxnSpPr>
            <p:cNvPr id="377" name="Google Shape;377;p19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8" name="Google Shape;378;p19"/>
            <p:cNvGrpSpPr/>
            <p:nvPr/>
          </p:nvGrpSpPr>
          <p:grpSpPr>
            <a:xfrm>
              <a:off x="6147780" y="1528475"/>
              <a:ext cx="2079388" cy="901665"/>
              <a:chOff x="6147780" y="1528475"/>
              <a:chExt cx="2079388" cy="901665"/>
            </a:xfrm>
          </p:grpSpPr>
          <p:grpSp>
            <p:nvGrpSpPr>
              <p:cNvPr id="379" name="Google Shape;379;p19"/>
              <p:cNvGrpSpPr/>
              <p:nvPr/>
            </p:nvGrpSpPr>
            <p:grpSpPr>
              <a:xfrm>
                <a:off x="6147780" y="1528475"/>
                <a:ext cx="2079388" cy="901665"/>
                <a:chOff x="6147780" y="1528475"/>
                <a:chExt cx="2079388" cy="901665"/>
              </a:xfrm>
            </p:grpSpPr>
            <p:sp>
              <p:nvSpPr>
                <p:cNvPr id="380" name="Google Shape;380;p19"/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387;p19"/>
              <p:cNvSpPr/>
              <p:nvPr/>
            </p:nvSpPr>
            <p:spPr>
              <a:xfrm flipH="1">
                <a:off x="8015635" y="1852073"/>
                <a:ext cx="124324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715" extrusionOk="0">
                    <a:moveTo>
                      <a:pt x="1358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58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203" y="727"/>
                      <a:pt x="715" y="215"/>
                      <a:pt x="1358" y="215"/>
                    </a:cubicBezTo>
                    <a:close/>
                    <a:moveTo>
                      <a:pt x="1358" y="0"/>
                    </a:moveTo>
                    <a:cubicBezTo>
                      <a:pt x="608" y="0"/>
                      <a:pt x="1" y="608"/>
                      <a:pt x="1" y="1358"/>
                    </a:cubicBezTo>
                    <a:cubicBezTo>
                      <a:pt x="1" y="2096"/>
                      <a:pt x="608" y="2715"/>
                      <a:pt x="1358" y="2715"/>
                    </a:cubicBezTo>
                    <a:cubicBezTo>
                      <a:pt x="2096" y="2715"/>
                      <a:pt x="2704" y="2096"/>
                      <a:pt x="2704" y="1358"/>
                    </a:cubicBezTo>
                    <a:cubicBezTo>
                      <a:pt x="2704" y="608"/>
                      <a:pt x="2096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" name="Google Shape;395;p19"/>
          <p:cNvGrpSpPr/>
          <p:nvPr/>
        </p:nvGrpSpPr>
        <p:grpSpPr>
          <a:xfrm>
            <a:off x="916800" y="3305225"/>
            <a:ext cx="2916154" cy="1057250"/>
            <a:chOff x="916800" y="3305225"/>
            <a:chExt cx="2916154" cy="1057250"/>
          </a:xfrm>
        </p:grpSpPr>
        <p:cxnSp>
          <p:nvCxnSpPr>
            <p:cNvPr id="396" name="Google Shape;396;p19"/>
            <p:cNvCxnSpPr/>
            <p:nvPr/>
          </p:nvCxnSpPr>
          <p:spPr>
            <a:xfrm rot="10800000" flipH="1">
              <a:off x="2930854" y="33052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7" name="Google Shape;397;p19"/>
            <p:cNvGrpSpPr/>
            <p:nvPr/>
          </p:nvGrpSpPr>
          <p:grpSpPr>
            <a:xfrm>
              <a:off x="916800" y="3460810"/>
              <a:ext cx="2079518" cy="901665"/>
              <a:chOff x="916800" y="3460810"/>
              <a:chExt cx="2079518" cy="901665"/>
            </a:xfrm>
          </p:grpSpPr>
          <p:grpSp>
            <p:nvGrpSpPr>
              <p:cNvPr id="398" name="Google Shape;398;p19"/>
              <p:cNvGrpSpPr/>
              <p:nvPr/>
            </p:nvGrpSpPr>
            <p:grpSpPr>
              <a:xfrm>
                <a:off x="916800" y="3460810"/>
                <a:ext cx="2079518" cy="901665"/>
                <a:chOff x="916800" y="3460810"/>
                <a:chExt cx="2079518" cy="901665"/>
              </a:xfrm>
            </p:grpSpPr>
            <p:sp>
              <p:nvSpPr>
                <p:cNvPr id="399" name="Google Shape;399;p19"/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" name="Google Shape;400;p19"/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>
                <a:off x="1008220" y="3860576"/>
                <a:ext cx="102990" cy="10239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" extrusionOk="0">
                    <a:moveTo>
                      <a:pt x="1120" y="0"/>
                    </a:moveTo>
                    <a:cubicBezTo>
                      <a:pt x="1060" y="0"/>
                      <a:pt x="1013" y="36"/>
                      <a:pt x="1013" y="107"/>
                    </a:cubicBezTo>
                    <a:lnTo>
                      <a:pt x="1013" y="858"/>
                    </a:lnTo>
                    <a:lnTo>
                      <a:pt x="477" y="322"/>
                    </a:lnTo>
                    <a:cubicBezTo>
                      <a:pt x="459" y="304"/>
                      <a:pt x="435" y="295"/>
                      <a:pt x="410" y="295"/>
                    </a:cubicBezTo>
                    <a:cubicBezTo>
                      <a:pt x="385" y="295"/>
                      <a:pt x="358" y="304"/>
                      <a:pt x="334" y="322"/>
                    </a:cubicBezTo>
                    <a:cubicBezTo>
                      <a:pt x="286" y="369"/>
                      <a:pt x="286" y="429"/>
                      <a:pt x="334" y="477"/>
                    </a:cubicBezTo>
                    <a:lnTo>
                      <a:pt x="870" y="1012"/>
                    </a:lnTo>
                    <a:lnTo>
                      <a:pt x="108" y="1012"/>
                    </a:lnTo>
                    <a:cubicBezTo>
                      <a:pt x="48" y="1012"/>
                      <a:pt x="1" y="1060"/>
                      <a:pt x="1" y="1119"/>
                    </a:cubicBezTo>
                    <a:cubicBezTo>
                      <a:pt x="1" y="1179"/>
                      <a:pt x="48" y="1215"/>
                      <a:pt x="108" y="1215"/>
                    </a:cubicBezTo>
                    <a:lnTo>
                      <a:pt x="870" y="1215"/>
                    </a:lnTo>
                    <a:lnTo>
                      <a:pt x="334" y="1750"/>
                    </a:lnTo>
                    <a:cubicBezTo>
                      <a:pt x="286" y="1798"/>
                      <a:pt x="286" y="1858"/>
                      <a:pt x="334" y="1905"/>
                    </a:cubicBezTo>
                    <a:cubicBezTo>
                      <a:pt x="346" y="1917"/>
                      <a:pt x="382" y="1929"/>
                      <a:pt x="406" y="1929"/>
                    </a:cubicBezTo>
                    <a:cubicBezTo>
                      <a:pt x="441" y="1929"/>
                      <a:pt x="453" y="1917"/>
                      <a:pt x="477" y="1905"/>
                    </a:cubicBezTo>
                    <a:lnTo>
                      <a:pt x="1013" y="1369"/>
                    </a:lnTo>
                    <a:lnTo>
                      <a:pt x="1013" y="2131"/>
                    </a:lnTo>
                    <a:cubicBezTo>
                      <a:pt x="1013" y="2191"/>
                      <a:pt x="1060" y="2227"/>
                      <a:pt x="1120" y="2227"/>
                    </a:cubicBezTo>
                    <a:cubicBezTo>
                      <a:pt x="1179" y="2227"/>
                      <a:pt x="1227" y="2191"/>
                      <a:pt x="1227" y="2131"/>
                    </a:cubicBezTo>
                    <a:lnTo>
                      <a:pt x="1227" y="1369"/>
                    </a:lnTo>
                    <a:lnTo>
                      <a:pt x="1763" y="1905"/>
                    </a:lnTo>
                    <a:cubicBezTo>
                      <a:pt x="1775" y="1917"/>
                      <a:pt x="1810" y="1929"/>
                      <a:pt x="1834" y="1929"/>
                    </a:cubicBezTo>
                    <a:cubicBezTo>
                      <a:pt x="1870" y="1929"/>
                      <a:pt x="1882" y="1917"/>
                      <a:pt x="1906" y="1905"/>
                    </a:cubicBezTo>
                    <a:cubicBezTo>
                      <a:pt x="1953" y="1858"/>
                      <a:pt x="1953" y="1798"/>
                      <a:pt x="1906" y="1750"/>
                    </a:cubicBezTo>
                    <a:lnTo>
                      <a:pt x="1370" y="1215"/>
                    </a:lnTo>
                    <a:lnTo>
                      <a:pt x="2132" y="1215"/>
                    </a:lnTo>
                    <a:cubicBezTo>
                      <a:pt x="2191" y="1215"/>
                      <a:pt x="2239" y="1179"/>
                      <a:pt x="2239" y="1119"/>
                    </a:cubicBezTo>
                    <a:cubicBezTo>
                      <a:pt x="2239" y="1060"/>
                      <a:pt x="2191" y="1012"/>
                      <a:pt x="2132" y="1012"/>
                    </a:cubicBezTo>
                    <a:lnTo>
                      <a:pt x="1370" y="1012"/>
                    </a:lnTo>
                    <a:lnTo>
                      <a:pt x="1906" y="477"/>
                    </a:lnTo>
                    <a:cubicBezTo>
                      <a:pt x="1953" y="429"/>
                      <a:pt x="1953" y="369"/>
                      <a:pt x="1906" y="322"/>
                    </a:cubicBezTo>
                    <a:cubicBezTo>
                      <a:pt x="1888" y="304"/>
                      <a:pt x="1864" y="295"/>
                      <a:pt x="1839" y="295"/>
                    </a:cubicBezTo>
                    <a:cubicBezTo>
                      <a:pt x="1813" y="295"/>
                      <a:pt x="1787" y="304"/>
                      <a:pt x="1763" y="322"/>
                    </a:cubicBezTo>
                    <a:lnTo>
                      <a:pt x="1227" y="858"/>
                    </a:lnTo>
                    <a:lnTo>
                      <a:pt x="1227" y="107"/>
                    </a:lnTo>
                    <a:cubicBezTo>
                      <a:pt x="1227" y="48"/>
                      <a:pt x="1179" y="0"/>
                      <a:pt x="1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19"/>
          <p:cNvGrpSpPr/>
          <p:nvPr/>
        </p:nvGrpSpPr>
        <p:grpSpPr>
          <a:xfrm>
            <a:off x="929907" y="1528475"/>
            <a:ext cx="2916154" cy="902950"/>
            <a:chOff x="916800" y="1528475"/>
            <a:chExt cx="2916154" cy="902950"/>
          </a:xfrm>
        </p:grpSpPr>
        <p:cxnSp>
          <p:nvCxnSpPr>
            <p:cNvPr id="409" name="Google Shape;409;p19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1" name="Google Shape;411;p19"/>
            <p:cNvGrpSpPr/>
            <p:nvPr/>
          </p:nvGrpSpPr>
          <p:grpSpPr>
            <a:xfrm>
              <a:off x="916800" y="1528475"/>
              <a:ext cx="2079518" cy="901665"/>
              <a:chOff x="916800" y="1528475"/>
              <a:chExt cx="2079518" cy="901665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916800" y="1528475"/>
                <a:ext cx="2079518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10" h="19611" extrusionOk="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959868" y="1578313"/>
                <a:ext cx="1992854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17443" extrusionOk="0">
                    <a:moveTo>
                      <a:pt x="1" y="17443"/>
                    </a:moveTo>
                    <a:lnTo>
                      <a:pt x="1" y="0"/>
                    </a:lnTo>
                    <a:lnTo>
                      <a:pt x="40839" y="0"/>
                    </a:lnTo>
                    <a:cubicBezTo>
                      <a:pt x="45650" y="0"/>
                      <a:pt x="49555" y="3917"/>
                      <a:pt x="49555" y="8727"/>
                    </a:cubicBezTo>
                    <a:cubicBezTo>
                      <a:pt x="49555" y="13526"/>
                      <a:pt x="45650" y="17443"/>
                      <a:pt x="40839" y="17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19"/>
          <p:cNvSpPr txBox="1"/>
          <p:nvPr/>
        </p:nvSpPr>
        <p:spPr>
          <a:xfrm>
            <a:off x="1074485" y="366673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Spelling and Grammar Mistakes.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27" name="Google Shape;427;p19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28" name="Google Shape;428;p19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avLst/>
                <a:gdLst/>
                <a:ahLst/>
                <a:cxnLst/>
                <a:rect l="l" t="t" r="r" b="b"/>
                <a:pathLst>
                  <a:path w="59127" h="59116" extrusionOk="0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61" extrusionOk="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50" extrusionOk="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50" extrusionOk="0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61" extrusionOk="0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425;p19">
            <a:extLst>
              <a:ext uri="{FF2B5EF4-FFF2-40B4-BE49-F238E27FC236}">
                <a16:creationId xmlns:a16="http://schemas.microsoft.com/office/drawing/2014/main" id="{4A026B57-F1F3-2F14-BD74-C78B32282E71}"/>
              </a:ext>
            </a:extLst>
          </p:cNvPr>
          <p:cNvSpPr txBox="1"/>
          <p:nvPr/>
        </p:nvSpPr>
        <p:spPr>
          <a:xfrm>
            <a:off x="1068940" y="177037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 Sender's Email Address.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425;p19">
            <a:extLst>
              <a:ext uri="{FF2B5EF4-FFF2-40B4-BE49-F238E27FC236}">
                <a16:creationId xmlns:a16="http://schemas.microsoft.com/office/drawing/2014/main" id="{1A3E5A42-4525-3D9A-B3F2-A99AA7ABF66E}"/>
              </a:ext>
            </a:extLst>
          </p:cNvPr>
          <p:cNvSpPr txBox="1"/>
          <p:nvPr/>
        </p:nvSpPr>
        <p:spPr>
          <a:xfrm>
            <a:off x="6354856" y="1737371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Email Content.</a:t>
            </a:r>
          </a:p>
        </p:txBody>
      </p:sp>
      <p:sp>
        <p:nvSpPr>
          <p:cNvPr id="6" name="Google Shape;425;p19">
            <a:extLst>
              <a:ext uri="{FF2B5EF4-FFF2-40B4-BE49-F238E27FC236}">
                <a16:creationId xmlns:a16="http://schemas.microsoft.com/office/drawing/2014/main" id="{C1F1DC63-DC88-DEF9-3DF2-586DE5682EFD}"/>
              </a:ext>
            </a:extLst>
          </p:cNvPr>
          <p:cNvSpPr txBox="1"/>
          <p:nvPr/>
        </p:nvSpPr>
        <p:spPr>
          <a:xfrm>
            <a:off x="6354856" y="366673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Hover Over Links to Preview URLs.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1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499" name="Google Shape;499;p21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" name="Google Shape;501;p21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502" name="Google Shape;502;p21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0965" extrusionOk="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1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3166" extrusionOk="0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" h="6419" extrusionOk="0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7832" extrusionOk="0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383" extrusionOk="0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1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1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1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1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1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4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1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63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1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5" extrusionOk="0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1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2585" extrusionOk="0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12" extrusionOk="0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2" h="3395" extrusionOk="0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2" extrusionOk="0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718" extrusionOk="0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4485" extrusionOk="0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846" extrusionOk="0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860" extrusionOk="0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2" name="Google Shape;522;p21"/>
            <p:cNvCxnSpPr>
              <a:stCxn id="500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name="adj1" fmla="val 48265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3" name="Google Shape;523;p21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524" name="Google Shape;524;p21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525" name="Google Shape;525;p21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21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527" name="Google Shape;527;p21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1" h="21720" extrusionOk="0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0" h="9979" extrusionOk="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9764" fill="none" extrusionOk="0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763" fill="none" extrusionOk="0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" h="810" fill="none" extrusionOk="0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882" fill="none" extrusionOk="0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8" h="8667" extrusionOk="0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0" h="8109" fill="none" extrusionOk="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1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156" fill="none" extrusionOk="0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8" fill="none" extrusionOk="0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775" fill="none" extrusionOk="0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" h="7730" extrusionOk="0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1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16" extrusionOk="0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1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15" extrusionOk="0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013" extrusionOk="0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1245" extrusionOk="0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0931" extrusionOk="0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1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108" extrusionOk="0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1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90" extrusionOk="0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192" extrusionOk="0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9" h="7348" extrusionOk="0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50" name="Google Shape;550;p21"/>
            <p:cNvCxnSpPr>
              <a:stCxn id="525" idx="3"/>
            </p:cNvCxnSpPr>
            <p:nvPr/>
          </p:nvCxnSpPr>
          <p:spPr>
            <a:xfrm rot="10800000" flipH="1">
              <a:off x="2240700" y="3619525"/>
              <a:ext cx="2026500" cy="403500"/>
            </a:xfrm>
            <a:prstGeom prst="bentConnector3">
              <a:avLst>
                <a:gd name="adj1" fmla="val 4735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553" name="Google Shape;553;p21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21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555" name="Google Shape;555;p21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4" h="17812" extrusionOk="0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16569" extrusionOk="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6148" extrusionOk="0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1" h="2491" extrusionOk="0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7352" extrusionOk="0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432" extrusionOk="0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5" h="8311" extrusionOk="0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5144" extrusionOk="0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4823" extrusionOk="0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239" extrusionOk="0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2314" extrusionOk="0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1763" extrusionOk="0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2330" extrusionOk="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765" extrusionOk="0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32" extrusionOk="0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0" name="Google Shape;570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name="adj1" fmla="val 5408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71" name="Google Shape;571;p21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4" name="Google Shape;574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7" h="20895" extrusionOk="0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6039" extrusionOk="0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801" extrusionOk="0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2709" extrusionOk="0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3215" extrusionOk="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3792" extrusionOk="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505" extrusionOk="0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213" extrusionOk="0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2187" extrusionOk="0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996" extrusionOk="0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11201" extrusionOk="0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extrusionOk="0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323" fill="none" extrusionOk="0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311" fill="none" extrusionOk="0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1" h="2728" extrusionOk="0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2159" extrusionOk="0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2525" extrusionOk="0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8" extrusionOk="0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902" extrusionOk="0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81" extrusionOk="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fill="none" extrusionOk="0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w="387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01" name="Google Shape;601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name="adj1" fmla="val 5282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02" name="Google Shape;602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603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Recognizing Phishing Websites</a:t>
            </a:r>
            <a:endParaRPr dirty="0"/>
          </a:p>
        </p:txBody>
      </p:sp>
      <p:sp>
        <p:nvSpPr>
          <p:cNvPr id="657" name="Google Shape;657;p21"/>
          <p:cNvSpPr txBox="1"/>
          <p:nvPr/>
        </p:nvSpPr>
        <p:spPr>
          <a:xfrm>
            <a:off x="951308" y="2086098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 URL.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21"/>
          <p:cNvSpPr txBox="1"/>
          <p:nvPr/>
        </p:nvSpPr>
        <p:spPr>
          <a:xfrm>
            <a:off x="7075024" y="2085556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Website Legitimacy.</a:t>
            </a:r>
          </a:p>
        </p:txBody>
      </p:sp>
      <p:sp>
        <p:nvSpPr>
          <p:cNvPr id="663" name="Google Shape;663;p21"/>
          <p:cNvSpPr txBox="1"/>
          <p:nvPr/>
        </p:nvSpPr>
        <p:spPr>
          <a:xfrm>
            <a:off x="975899" y="3965563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HTTPS.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7048854" y="3935881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 Cautious with Pop-Up Forms.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Engineering Tactics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>
            <a:off x="2691566" y="3667172"/>
            <a:ext cx="331460" cy="28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08651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108651" y="3667172"/>
            <a:ext cx="331745" cy="28"/>
          </a:xfrm>
          <a:custGeom>
            <a:avLst/>
            <a:gdLst/>
            <a:ahLst/>
            <a:cxnLst/>
            <a:rect l="l" t="t" r="r" b="b"/>
            <a:pathLst>
              <a:path w="13955" h="1" fill="none" extrusionOk="0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2958212" y="1494143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896245" y="424156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39377" y="280598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18090" y="287496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872339" y="134653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43385" y="182704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19698" y="176405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16492" y="167484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32327" y="201114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19568" y="207073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45273" y="207073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374433" y="257241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374433" y="263814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51164" y="342997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51164" y="351134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385015" y="374263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28230" y="242480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499484" y="247818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483418" y="228871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4983233" y="220409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20038" y="225943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43849" y="220224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43385" y="225928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792877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28476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796082" y="327730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31681" y="327730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3403303" y="1995353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25"/>
          <p:cNvSpPr txBox="1"/>
          <p:nvPr/>
        </p:nvSpPr>
        <p:spPr>
          <a:xfrm>
            <a:off x="1282029" y="2149253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Impersonation Techniques.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4" name="Google Shape;1284;p25"/>
          <p:cNvSpPr txBox="1"/>
          <p:nvPr/>
        </p:nvSpPr>
        <p:spPr>
          <a:xfrm>
            <a:off x="6666150" y="2048443"/>
            <a:ext cx="1601195" cy="39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Exploiting Human Emotions.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7" name="Google Shape;1287;p25"/>
          <p:cNvSpPr txBox="1"/>
          <p:nvPr/>
        </p:nvSpPr>
        <p:spPr>
          <a:xfrm>
            <a:off x="1224714" y="357270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Manipulation of Trust.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0" name="Google Shape;1290;p25"/>
          <p:cNvSpPr txBox="1"/>
          <p:nvPr/>
        </p:nvSpPr>
        <p:spPr>
          <a:xfrm>
            <a:off x="6597397" y="3424435"/>
            <a:ext cx="1738699" cy="40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Awareness of Social Media Manipulation.</a:t>
            </a:r>
            <a:endParaRPr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Protecting Personal Information</a:t>
            </a:r>
            <a:endParaRPr dirty="0"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5225588" y="2349361"/>
            <a:ext cx="3644544" cy="682829"/>
            <a:chOff x="5225550" y="2542650"/>
            <a:chExt cx="3644544" cy="682829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5225550" y="2542650"/>
              <a:ext cx="3644544" cy="682829"/>
              <a:chOff x="5225550" y="2542650"/>
              <a:chExt cx="3644544" cy="682829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 txBox="1"/>
              <p:nvPr/>
            </p:nvSpPr>
            <p:spPr>
              <a:xfrm>
                <a:off x="5390429" y="2737048"/>
                <a:ext cx="2982183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Use Two-Factor Authentication.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83" name="Google Shape;683;p22"/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2"/>
          <p:cNvGrpSpPr/>
          <p:nvPr/>
        </p:nvGrpSpPr>
        <p:grpSpPr>
          <a:xfrm>
            <a:off x="5225628" y="4118027"/>
            <a:ext cx="3644466" cy="682542"/>
            <a:chOff x="5225628" y="4118027"/>
            <a:chExt cx="3644466" cy="682542"/>
          </a:xfrm>
        </p:grpSpPr>
        <p:grpSp>
          <p:nvGrpSpPr>
            <p:cNvPr id="685" name="Google Shape;685;p22"/>
            <p:cNvGrpSpPr/>
            <p:nvPr/>
          </p:nvGrpSpPr>
          <p:grpSpPr>
            <a:xfrm>
              <a:off x="5225628" y="4118027"/>
              <a:ext cx="3644466" cy="682542"/>
              <a:chOff x="5225628" y="4118027"/>
              <a:chExt cx="3644466" cy="682542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2"/>
              <p:cNvSpPr txBox="1"/>
              <p:nvPr/>
            </p:nvSpPr>
            <p:spPr>
              <a:xfrm>
                <a:off x="5372927" y="4310327"/>
                <a:ext cx="2811766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Be Cautious with Personal Information Sharing.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94" name="Google Shape;694;p22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>
            <a:off x="5157216" y="1465519"/>
            <a:ext cx="3712851" cy="682514"/>
            <a:chOff x="5157216" y="1465519"/>
            <a:chExt cx="3712851" cy="682514"/>
          </a:xfrm>
        </p:grpSpPr>
        <p:sp>
          <p:nvSpPr>
            <p:cNvPr id="850" name="Google Shape;850;p22"/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248615" y="1556918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 txBox="1"/>
            <p:nvPr/>
          </p:nvSpPr>
          <p:spPr>
            <a:xfrm>
              <a:off x="5934370" y="1653038"/>
              <a:ext cx="2573603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Never Share Passwords via Email.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0" name="Google Shape;860;p22"/>
          <p:cNvGrpSpPr/>
          <p:nvPr/>
        </p:nvGrpSpPr>
        <p:grpSpPr>
          <a:xfrm>
            <a:off x="5157216" y="3233519"/>
            <a:ext cx="3712851" cy="683181"/>
            <a:chOff x="5157216" y="3233519"/>
            <a:chExt cx="3712851" cy="683181"/>
          </a:xfrm>
        </p:grpSpPr>
        <p:grpSp>
          <p:nvGrpSpPr>
            <p:cNvPr id="861" name="Google Shape;861;p22"/>
            <p:cNvGrpSpPr/>
            <p:nvPr/>
          </p:nvGrpSpPr>
          <p:grpSpPr>
            <a:xfrm>
              <a:off x="5157216" y="3233519"/>
              <a:ext cx="3712851" cy="683181"/>
              <a:chOff x="5157216" y="3334819"/>
              <a:chExt cx="3712851" cy="683181"/>
            </a:xfrm>
          </p:grpSpPr>
          <p:sp>
            <p:nvSpPr>
              <p:cNvPr id="862" name="Google Shape;862;p22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/>
              <p:cNvSpPr txBox="1"/>
              <p:nvPr/>
            </p:nvSpPr>
            <p:spPr>
              <a:xfrm>
                <a:off x="5934370" y="3518799"/>
                <a:ext cx="2464359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Verify Requests for Sensitive Information.</a:t>
                </a:r>
              </a:p>
            </p:txBody>
          </p:sp>
        </p:grpSp>
        <p:sp>
          <p:nvSpPr>
            <p:cNvPr id="874" name="Google Shape;874;p22"/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64;p20">
            <a:extLst>
              <a:ext uri="{FF2B5EF4-FFF2-40B4-BE49-F238E27FC236}">
                <a16:creationId xmlns:a16="http://schemas.microsoft.com/office/drawing/2014/main" id="{3BACF01A-4F22-042E-0D9D-550708CDDD7C}"/>
              </a:ext>
            </a:extLst>
          </p:cNvPr>
          <p:cNvGrpSpPr/>
          <p:nvPr/>
        </p:nvGrpSpPr>
        <p:grpSpPr>
          <a:xfrm>
            <a:off x="8361229" y="4309681"/>
            <a:ext cx="335187" cy="354348"/>
            <a:chOff x="2792731" y="1613553"/>
            <a:chExt cx="335187" cy="354348"/>
          </a:xfrm>
        </p:grpSpPr>
        <p:sp>
          <p:nvSpPr>
            <p:cNvPr id="3" name="Google Shape;465;p20">
              <a:extLst>
                <a:ext uri="{FF2B5EF4-FFF2-40B4-BE49-F238E27FC236}">
                  <a16:creationId xmlns:a16="http://schemas.microsoft.com/office/drawing/2014/main" id="{AA172005-A06F-3DE0-54EA-1BC0B1DF88E0}"/>
                </a:ext>
              </a:extLst>
            </p:cNvPr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6;p20">
              <a:extLst>
                <a:ext uri="{FF2B5EF4-FFF2-40B4-BE49-F238E27FC236}">
                  <a16:creationId xmlns:a16="http://schemas.microsoft.com/office/drawing/2014/main" id="{696C087D-6C3A-378D-42CD-5418B4D435A4}"/>
                </a:ext>
              </a:extLst>
            </p:cNvPr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7;p20">
              <a:extLst>
                <a:ext uri="{FF2B5EF4-FFF2-40B4-BE49-F238E27FC236}">
                  <a16:creationId xmlns:a16="http://schemas.microsoft.com/office/drawing/2014/main" id="{151A3A0B-462E-19FC-E6A6-48229F35294B}"/>
                </a:ext>
              </a:extLst>
            </p:cNvPr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8;p20">
              <a:extLst>
                <a:ext uri="{FF2B5EF4-FFF2-40B4-BE49-F238E27FC236}">
                  <a16:creationId xmlns:a16="http://schemas.microsoft.com/office/drawing/2014/main" id="{C334F31E-DD0A-177B-B7E9-601586D19869}"/>
                </a:ext>
              </a:extLst>
            </p:cNvPr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9;p20">
              <a:extLst>
                <a:ext uri="{FF2B5EF4-FFF2-40B4-BE49-F238E27FC236}">
                  <a16:creationId xmlns:a16="http://schemas.microsoft.com/office/drawing/2014/main" id="{F3710C9E-AC30-5091-EFCA-F1327EF47A55}"/>
                </a:ext>
              </a:extLst>
            </p:cNvPr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0;p20">
              <a:extLst>
                <a:ext uri="{FF2B5EF4-FFF2-40B4-BE49-F238E27FC236}">
                  <a16:creationId xmlns:a16="http://schemas.microsoft.com/office/drawing/2014/main" id="{E19D7F98-0A79-C13B-9C79-CE88D1DA3AAE}"/>
                </a:ext>
              </a:extLst>
            </p:cNvPr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Case Studies</a:t>
            </a:r>
            <a:endParaRPr dirty="0"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529096" y="148668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5" name="Google Shape;3735;p40"/>
          <p:cNvGrpSpPr/>
          <p:nvPr/>
        </p:nvGrpSpPr>
        <p:grpSpPr>
          <a:xfrm>
            <a:off x="166001" y="275548"/>
            <a:ext cx="8264564" cy="4016807"/>
            <a:chOff x="1002585" y="1641868"/>
            <a:chExt cx="2008933" cy="593670"/>
          </a:xfrm>
        </p:grpSpPr>
        <p:sp>
          <p:nvSpPr>
            <p:cNvPr id="3736" name="Google Shape;3736;p40"/>
            <p:cNvSpPr txBox="1"/>
            <p:nvPr/>
          </p:nvSpPr>
          <p:spPr>
            <a:xfrm>
              <a:off x="1002585" y="164186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7" name="Google Shape;3737;p40"/>
            <p:cNvSpPr txBox="1"/>
            <p:nvPr/>
          </p:nvSpPr>
          <p:spPr>
            <a:xfrm>
              <a:off x="1958818" y="182963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Executive Impersonation for Sensitive Data: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Attack: Cybercriminals posed as high-level executives, requesting sensitive data from employees under the guise of urgent projects.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Impact: Confidential company information was exposed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Lessons Learned:</a:t>
              </a: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Communication Protocols: Define and enforce clear communication protocols for sensitive information requests, including verification measures.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Role-Based Training: Tailor phishing awareness training to different roles within the organization, emphasizing the potential for targeted attacks.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365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Fira Sans</vt:lpstr>
      <vt:lpstr>Arial</vt:lpstr>
      <vt:lpstr>Fira Sans Black</vt:lpstr>
      <vt:lpstr>Cybersecurity Infographics by Slidesgo</vt:lpstr>
      <vt:lpstr>Protecting Yourself from Phishing Attacks</vt:lpstr>
      <vt:lpstr>Introduction</vt:lpstr>
      <vt:lpstr>Types of Phishing Attacks</vt:lpstr>
      <vt:lpstr>Common Characteristics of Phishing Attempts</vt:lpstr>
      <vt:lpstr>Recognizing Phishing Emails</vt:lpstr>
      <vt:lpstr>Recognizing Phishing Websites</vt:lpstr>
      <vt:lpstr>Social Engineering Tactics</vt:lpstr>
      <vt:lpstr> Protecting Personal Information</vt:lpstr>
      <vt:lpstr> Case Studies</vt:lpstr>
      <vt:lpstr>Best Practices for Avoiding Phishing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Yourself from Phishing Attacks</dc:title>
  <cp:lastModifiedBy>Sneh Agrawal</cp:lastModifiedBy>
  <cp:revision>3</cp:revision>
  <dcterms:modified xsi:type="dcterms:W3CDTF">2024-10-03T04:42:31Z</dcterms:modified>
</cp:coreProperties>
</file>