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0287000" cx="18288000"/>
  <p:notesSz cx="6858000" cy="9144000"/>
  <p:embeddedFontLst>
    <p:embeddedFont>
      <p:font typeface="Lora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boldItalic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or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ora-italic.fntdata"/><Relationship Id="rId6" Type="http://schemas.openxmlformats.org/officeDocument/2006/relationships/slide" Target="slides/slide1.xml"/><Relationship Id="rId18" Type="http://schemas.openxmlformats.org/officeDocument/2006/relationships/font" Target="fonts/Lor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742425" y="11207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14859000" y="-200920"/>
            <a:ext cx="3429041" cy="3629961"/>
            <a:chOff x="0" y="-47625"/>
            <a:chExt cx="812800" cy="860425"/>
          </a:xfrm>
        </p:grpSpPr>
        <p:sp>
          <p:nvSpPr>
            <p:cNvPr id="17" name="Google Shape;17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</p:sp>
        <p:sp>
          <p:nvSpPr>
            <p:cNvPr id="18" name="Google Shape;18;p3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" name="Google Shape;19;p3"/>
          <p:cNvGrpSpPr/>
          <p:nvPr/>
        </p:nvGrpSpPr>
        <p:grpSpPr>
          <a:xfrm>
            <a:off x="14859000" y="3228080"/>
            <a:ext cx="3429041" cy="3629961"/>
            <a:chOff x="0" y="-47625"/>
            <a:chExt cx="812800" cy="860425"/>
          </a:xfrm>
        </p:grpSpPr>
        <p:sp>
          <p:nvSpPr>
            <p:cNvPr id="20" name="Google Shape;20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E2E00"/>
            </a:solidFill>
            <a:ln>
              <a:noFill/>
            </a:ln>
          </p:spPr>
        </p:sp>
        <p:sp>
          <p:nvSpPr>
            <p:cNvPr id="21" name="Google Shape;21;p3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" name="Google Shape;22;p3"/>
          <p:cNvGrpSpPr/>
          <p:nvPr/>
        </p:nvGrpSpPr>
        <p:grpSpPr>
          <a:xfrm>
            <a:off x="14859000" y="6657080"/>
            <a:ext cx="3429041" cy="3629961"/>
            <a:chOff x="0" y="-47625"/>
            <a:chExt cx="812800" cy="860425"/>
          </a:xfrm>
        </p:grpSpPr>
        <p:sp>
          <p:nvSpPr>
            <p:cNvPr id="23" name="Google Shape;23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</p:sp>
        <p:sp>
          <p:nvSpPr>
            <p:cNvPr id="24" name="Google Shape;24;p3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25;p3"/>
          <p:cNvSpPr/>
          <p:nvPr/>
        </p:nvSpPr>
        <p:spPr>
          <a:xfrm>
            <a:off x="15297263" y="3936876"/>
            <a:ext cx="2552475" cy="2413249"/>
          </a:xfrm>
          <a:custGeom>
            <a:rect b="b" l="l" r="r" t="t"/>
            <a:pathLst>
              <a:path extrusionOk="0" h="2413249" w="2552475">
                <a:moveTo>
                  <a:pt x="0" y="0"/>
                </a:moveTo>
                <a:lnTo>
                  <a:pt x="2552474" y="0"/>
                </a:lnTo>
                <a:lnTo>
                  <a:pt x="2552474" y="2413248"/>
                </a:lnTo>
                <a:lnTo>
                  <a:pt x="0" y="24132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" name="Google Shape;26;p3"/>
          <p:cNvSpPr/>
          <p:nvPr/>
        </p:nvSpPr>
        <p:spPr>
          <a:xfrm>
            <a:off x="15698663" y="7169700"/>
            <a:ext cx="1749675" cy="2805601"/>
          </a:xfrm>
          <a:custGeom>
            <a:rect b="b" l="l" r="r" t="t"/>
            <a:pathLst>
              <a:path extrusionOk="0" h="2805601" w="1749675">
                <a:moveTo>
                  <a:pt x="0" y="0"/>
                </a:moveTo>
                <a:lnTo>
                  <a:pt x="1749674" y="0"/>
                </a:lnTo>
                <a:lnTo>
                  <a:pt x="1749674" y="2805600"/>
                </a:lnTo>
                <a:lnTo>
                  <a:pt x="0" y="2805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" name="Google Shape;27;p3"/>
          <p:cNvSpPr/>
          <p:nvPr/>
        </p:nvSpPr>
        <p:spPr>
          <a:xfrm>
            <a:off x="15459735" y="600735"/>
            <a:ext cx="2227530" cy="2227530"/>
          </a:xfrm>
          <a:custGeom>
            <a:rect b="b" l="l" r="r" t="t"/>
            <a:pathLst>
              <a:path extrusionOk="0" h="2227530" w="2227530">
                <a:moveTo>
                  <a:pt x="0" y="0"/>
                </a:moveTo>
                <a:lnTo>
                  <a:pt x="2227530" y="0"/>
                </a:lnTo>
                <a:lnTo>
                  <a:pt x="2227530" y="2227530"/>
                </a:lnTo>
                <a:lnTo>
                  <a:pt x="0" y="22275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8" name="Google Shape;28;p3"/>
          <p:cNvCxnSpPr/>
          <p:nvPr/>
        </p:nvCxnSpPr>
        <p:spPr>
          <a:xfrm>
            <a:off x="1028700" y="8930016"/>
            <a:ext cx="128016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3"/>
          <p:cNvCxnSpPr/>
          <p:nvPr/>
        </p:nvCxnSpPr>
        <p:spPr>
          <a:xfrm>
            <a:off x="1028700" y="1356984"/>
            <a:ext cx="128016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solidFill>
          <a:schemeClr val="dk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>
            <p:ph idx="2" type="pic"/>
          </p:nvPr>
        </p:nvSpPr>
        <p:spPr>
          <a:xfrm>
            <a:off x="10855800" y="1029975"/>
            <a:ext cx="7430700" cy="8223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FE2E00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9718040" y="1633386"/>
            <a:ext cx="7541260" cy="7020227"/>
          </a:xfrm>
          <a:custGeom>
            <a:rect b="b" l="l" r="r" t="t"/>
            <a:pathLst>
              <a:path extrusionOk="0" h="7020227" w="7541260">
                <a:moveTo>
                  <a:pt x="0" y="0"/>
                </a:moveTo>
                <a:lnTo>
                  <a:pt x="7541260" y="0"/>
                </a:lnTo>
                <a:lnTo>
                  <a:pt x="7541260" y="7020228"/>
                </a:lnTo>
                <a:lnTo>
                  <a:pt x="0" y="70202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solidFill>
          <a:srgbClr val="FE2E0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10017699" y="1536791"/>
            <a:ext cx="3620800" cy="5531779"/>
          </a:xfrm>
          <a:custGeom>
            <a:rect b="b" l="l" r="r" t="t"/>
            <a:pathLst>
              <a:path extrusionOk="0" h="5531779" w="3620800">
                <a:moveTo>
                  <a:pt x="0" y="0"/>
                </a:moveTo>
                <a:lnTo>
                  <a:pt x="3620801" y="0"/>
                </a:lnTo>
                <a:lnTo>
                  <a:pt x="3620801" y="5531778"/>
                </a:lnTo>
                <a:lnTo>
                  <a:pt x="0" y="55317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" name="Google Shape;36;p6"/>
          <p:cNvSpPr/>
          <p:nvPr/>
        </p:nvSpPr>
        <p:spPr>
          <a:xfrm>
            <a:off x="13638500" y="3218431"/>
            <a:ext cx="3620800" cy="5531779"/>
          </a:xfrm>
          <a:custGeom>
            <a:rect b="b" l="l" r="r" t="t"/>
            <a:pathLst>
              <a:path extrusionOk="0" h="5531779" w="3620800">
                <a:moveTo>
                  <a:pt x="0" y="0"/>
                </a:moveTo>
                <a:lnTo>
                  <a:pt x="3620800" y="0"/>
                </a:lnTo>
                <a:lnTo>
                  <a:pt x="3620800" y="5531778"/>
                </a:lnTo>
                <a:lnTo>
                  <a:pt x="0" y="55317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742425" y="11207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742425" y="11207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42425" y="11207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Lora"/>
              <a:buNone/>
              <a:defRPr i="0" sz="7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42425" y="24463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–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–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»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00"/>
            </a:gs>
            <a:gs pos="100000">
              <a:srgbClr val="2E2E2E"/>
            </a:gs>
          </a:gsLst>
          <a:lin ang="0" scaled="0"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/>
        </p:nvSpPr>
        <p:spPr>
          <a:xfrm>
            <a:off x="1028700" y="2199950"/>
            <a:ext cx="13427100" cy="42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92">
                <a:solidFill>
                  <a:srgbClr val="FFFDFC"/>
                </a:solidFill>
                <a:latin typeface="Lora"/>
                <a:ea typeface="Lora"/>
                <a:cs typeface="Lora"/>
                <a:sym typeface="Lora"/>
              </a:rPr>
              <a:t>Laptop Price Analysis</a:t>
            </a:r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>
            <a:off x="14859000" y="-200918"/>
            <a:ext cx="3429000" cy="3629918"/>
            <a:chOff x="0" y="-47625"/>
            <a:chExt cx="812800" cy="860425"/>
          </a:xfrm>
        </p:grpSpPr>
        <p:sp>
          <p:nvSpPr>
            <p:cNvPr id="83" name="Google Shape;83;p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</p:sp>
        <p:sp>
          <p:nvSpPr>
            <p:cNvPr id="84" name="Google Shape;84;p1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" name="Google Shape;85;p13"/>
          <p:cNvGrpSpPr/>
          <p:nvPr/>
        </p:nvGrpSpPr>
        <p:grpSpPr>
          <a:xfrm>
            <a:off x="14859000" y="3228082"/>
            <a:ext cx="3429000" cy="3629918"/>
            <a:chOff x="0" y="-47625"/>
            <a:chExt cx="812800" cy="860425"/>
          </a:xfrm>
        </p:grpSpPr>
        <p:sp>
          <p:nvSpPr>
            <p:cNvPr id="86" name="Google Shape;86;p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E2E00"/>
            </a:solidFill>
            <a:ln>
              <a:noFill/>
            </a:ln>
          </p:spPr>
        </p:sp>
        <p:sp>
          <p:nvSpPr>
            <p:cNvPr id="87" name="Google Shape;87;p1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Google Shape;88;p13"/>
          <p:cNvGrpSpPr/>
          <p:nvPr/>
        </p:nvGrpSpPr>
        <p:grpSpPr>
          <a:xfrm>
            <a:off x="14859000" y="6657082"/>
            <a:ext cx="3429000" cy="3629918"/>
            <a:chOff x="0" y="-47625"/>
            <a:chExt cx="812800" cy="860425"/>
          </a:xfrm>
        </p:grpSpPr>
        <p:sp>
          <p:nvSpPr>
            <p:cNvPr id="89" name="Google Shape;89;p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</p:sp>
        <p:sp>
          <p:nvSpPr>
            <p:cNvPr id="90" name="Google Shape;90;p1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3"/>
          <p:cNvSpPr/>
          <p:nvPr/>
        </p:nvSpPr>
        <p:spPr>
          <a:xfrm>
            <a:off x="15297263" y="3936876"/>
            <a:ext cx="2552475" cy="2413249"/>
          </a:xfrm>
          <a:custGeom>
            <a:rect b="b" l="l" r="r" t="t"/>
            <a:pathLst>
              <a:path extrusionOk="0" h="2413249" w="2552475">
                <a:moveTo>
                  <a:pt x="0" y="0"/>
                </a:moveTo>
                <a:lnTo>
                  <a:pt x="2552474" y="0"/>
                </a:lnTo>
                <a:lnTo>
                  <a:pt x="2552474" y="2413248"/>
                </a:lnTo>
                <a:lnTo>
                  <a:pt x="0" y="24132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2" name="Google Shape;92;p13"/>
          <p:cNvSpPr/>
          <p:nvPr/>
        </p:nvSpPr>
        <p:spPr>
          <a:xfrm>
            <a:off x="15698663" y="7169700"/>
            <a:ext cx="1749675" cy="2805601"/>
          </a:xfrm>
          <a:custGeom>
            <a:rect b="b" l="l" r="r" t="t"/>
            <a:pathLst>
              <a:path extrusionOk="0" h="2805601" w="1749675">
                <a:moveTo>
                  <a:pt x="0" y="0"/>
                </a:moveTo>
                <a:lnTo>
                  <a:pt x="1749674" y="0"/>
                </a:lnTo>
                <a:lnTo>
                  <a:pt x="1749674" y="2805600"/>
                </a:lnTo>
                <a:lnTo>
                  <a:pt x="0" y="2805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3" name="Google Shape;93;p13"/>
          <p:cNvSpPr/>
          <p:nvPr/>
        </p:nvSpPr>
        <p:spPr>
          <a:xfrm>
            <a:off x="15459735" y="600735"/>
            <a:ext cx="2227530" cy="2227530"/>
          </a:xfrm>
          <a:custGeom>
            <a:rect b="b" l="l" r="r" t="t"/>
            <a:pathLst>
              <a:path extrusionOk="0" h="2227530" w="2227530">
                <a:moveTo>
                  <a:pt x="0" y="0"/>
                </a:moveTo>
                <a:lnTo>
                  <a:pt x="2227530" y="0"/>
                </a:lnTo>
                <a:lnTo>
                  <a:pt x="2227530" y="2227530"/>
                </a:lnTo>
                <a:lnTo>
                  <a:pt x="0" y="22275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4" name="Google Shape;94;p13"/>
          <p:cNvSpPr txBox="1"/>
          <p:nvPr/>
        </p:nvSpPr>
        <p:spPr>
          <a:xfrm>
            <a:off x="12089726" y="9723126"/>
            <a:ext cx="26196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8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By : Sneh Patel</a:t>
            </a:r>
            <a:endParaRPr/>
          </a:p>
        </p:txBody>
      </p:sp>
      <p:cxnSp>
        <p:nvCxnSpPr>
          <p:cNvPr id="95" name="Google Shape;95;p13"/>
          <p:cNvCxnSpPr/>
          <p:nvPr/>
        </p:nvCxnSpPr>
        <p:spPr>
          <a:xfrm>
            <a:off x="1028700" y="8930016"/>
            <a:ext cx="128016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13"/>
          <p:cNvCxnSpPr/>
          <p:nvPr/>
        </p:nvCxnSpPr>
        <p:spPr>
          <a:xfrm>
            <a:off x="1028700" y="1356984"/>
            <a:ext cx="128016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13"/>
          <p:cNvSpPr txBox="1"/>
          <p:nvPr/>
        </p:nvSpPr>
        <p:spPr>
          <a:xfrm>
            <a:off x="1028700" y="6754500"/>
            <a:ext cx="8781000" cy="8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8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Understanding Factors Affecting Laptop Prices Using Regression Models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00"/>
            </a:gs>
            <a:gs pos="100000">
              <a:srgbClr val="2E2E2E"/>
            </a:gs>
          </a:gsLst>
          <a:lin ang="0" scaled="0"/>
        </a:gra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/>
        </p:nvSpPr>
        <p:spPr>
          <a:xfrm>
            <a:off x="868900" y="363850"/>
            <a:ext cx="10322100" cy="28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99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Technology &amp; Tools</a:t>
            </a:r>
            <a:endParaRPr/>
          </a:p>
        </p:txBody>
      </p:sp>
      <p:pic>
        <p:nvPicPr>
          <p:cNvPr id="214" name="Google Shape;214;p22"/>
          <p:cNvPicPr preferRelativeResize="0"/>
          <p:nvPr/>
        </p:nvPicPr>
        <p:blipFill rotWithShape="1">
          <a:blip r:embed="rId3">
            <a:alphaModFix/>
          </a:blip>
          <a:srcRect b="0" l="21836" r="21835" t="0"/>
          <a:stretch/>
        </p:blipFill>
        <p:spPr>
          <a:xfrm>
            <a:off x="11330446" y="1028700"/>
            <a:ext cx="6957554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2"/>
          <p:cNvSpPr txBox="1"/>
          <p:nvPr/>
        </p:nvSpPr>
        <p:spPr>
          <a:xfrm>
            <a:off x="1028700" y="4110200"/>
            <a:ext cx="9120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DFC"/>
              </a:buClr>
              <a:buSzPts val="3000"/>
              <a:buFont typeface="Open Sans"/>
              <a:buChar char="●"/>
            </a:pPr>
            <a:r>
              <a:rPr b="1" lang="en-US" sz="300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Python Libraries</a:t>
            </a:r>
            <a:r>
              <a:rPr lang="en-US" sz="300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: Pandas, NumPy, Scikit-learn, Matplotlib, Plotly.</a:t>
            </a:r>
            <a:endParaRPr sz="3000">
              <a:solidFill>
                <a:srgbClr val="FFFDF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DF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DFC"/>
              </a:buClr>
              <a:buSzPts val="3000"/>
              <a:buFont typeface="Open Sans"/>
              <a:buChar char="●"/>
            </a:pPr>
            <a:r>
              <a:rPr b="1" lang="en-US" sz="300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Environment</a:t>
            </a:r>
            <a:r>
              <a:rPr lang="en-US" sz="300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: Jupyter Notebook.</a:t>
            </a:r>
            <a:endParaRPr sz="3000">
              <a:solidFill>
                <a:srgbClr val="FFFDF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DF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DFC"/>
              </a:buClr>
              <a:buSzPts val="3000"/>
              <a:buFont typeface="Open Sans"/>
              <a:buChar char="●"/>
            </a:pPr>
            <a:r>
              <a:rPr b="1" lang="en-US" sz="300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Methods Used</a:t>
            </a:r>
            <a:r>
              <a:rPr lang="en-US" sz="300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: Regression, Encoding, Scaling, Feature Importance.</a:t>
            </a:r>
            <a:endParaRPr sz="3000">
              <a:solidFill>
                <a:srgbClr val="FFFDF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DF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16" name="Google Shape;216;p22"/>
          <p:cNvCxnSpPr/>
          <p:nvPr/>
        </p:nvCxnSpPr>
        <p:spPr>
          <a:xfrm>
            <a:off x="4406104" y="8931582"/>
            <a:ext cx="6038621" cy="0"/>
          </a:xfrm>
          <a:prstGeom prst="straightConnector1">
            <a:avLst/>
          </a:prstGeom>
          <a:noFill/>
          <a:ln cap="flat" cmpd="sng" w="28575">
            <a:solidFill>
              <a:srgbClr val="64646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2E00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Google Shape;221;p23"/>
          <p:cNvCxnSpPr/>
          <p:nvPr/>
        </p:nvCxnSpPr>
        <p:spPr>
          <a:xfrm>
            <a:off x="4406104" y="8931582"/>
            <a:ext cx="4343744" cy="0"/>
          </a:xfrm>
          <a:prstGeom prst="straightConnector1">
            <a:avLst/>
          </a:prstGeom>
          <a:noFill/>
          <a:ln cap="flat" cmpd="sng" w="28575">
            <a:solidFill>
              <a:srgbClr val="FE2E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2" name="Google Shape;222;p23"/>
          <p:cNvSpPr/>
          <p:nvPr/>
        </p:nvSpPr>
        <p:spPr>
          <a:xfrm>
            <a:off x="10017699" y="1536791"/>
            <a:ext cx="3620800" cy="5531779"/>
          </a:xfrm>
          <a:custGeom>
            <a:rect b="b" l="l" r="r" t="t"/>
            <a:pathLst>
              <a:path extrusionOk="0" h="5531779" w="3620800">
                <a:moveTo>
                  <a:pt x="0" y="0"/>
                </a:moveTo>
                <a:lnTo>
                  <a:pt x="3620801" y="0"/>
                </a:lnTo>
                <a:lnTo>
                  <a:pt x="3620801" y="5531778"/>
                </a:lnTo>
                <a:lnTo>
                  <a:pt x="0" y="55317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3" name="Google Shape;223;p23"/>
          <p:cNvSpPr/>
          <p:nvPr/>
        </p:nvSpPr>
        <p:spPr>
          <a:xfrm>
            <a:off x="13638500" y="3218431"/>
            <a:ext cx="3620800" cy="5531779"/>
          </a:xfrm>
          <a:custGeom>
            <a:rect b="b" l="l" r="r" t="t"/>
            <a:pathLst>
              <a:path extrusionOk="0" h="5531779" w="3620800">
                <a:moveTo>
                  <a:pt x="0" y="0"/>
                </a:moveTo>
                <a:lnTo>
                  <a:pt x="3620800" y="0"/>
                </a:lnTo>
                <a:lnTo>
                  <a:pt x="3620800" y="5531778"/>
                </a:lnTo>
                <a:lnTo>
                  <a:pt x="0" y="55317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4" name="Google Shape;224;p23"/>
          <p:cNvSpPr txBox="1"/>
          <p:nvPr/>
        </p:nvSpPr>
        <p:spPr>
          <a:xfrm>
            <a:off x="1028700" y="1627125"/>
            <a:ext cx="69435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FFFDFC"/>
                </a:solidFill>
                <a:latin typeface="Lora"/>
                <a:ea typeface="Lora"/>
                <a:cs typeface="Lora"/>
                <a:sym typeface="Lora"/>
              </a:rPr>
              <a:t> Conclusion </a:t>
            </a:r>
            <a:endParaRPr/>
          </a:p>
        </p:txBody>
      </p:sp>
      <p:sp>
        <p:nvSpPr>
          <p:cNvPr id="225" name="Google Shape;225;p23"/>
          <p:cNvSpPr txBox="1"/>
          <p:nvPr/>
        </p:nvSpPr>
        <p:spPr>
          <a:xfrm>
            <a:off x="1028700" y="3319400"/>
            <a:ext cx="8061900" cy="46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06336" lvl="0" marL="45720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FFFDFC"/>
              </a:buClr>
              <a:buSzPts val="2799"/>
              <a:buFont typeface="Open Sans"/>
              <a:buChar char="●"/>
            </a:pPr>
            <a:r>
              <a:rPr b="1" lang="en-US" sz="2799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Key takeaways:</a:t>
            </a:r>
            <a:endParaRPr b="1" sz="2799">
              <a:solidFill>
                <a:srgbClr val="FFFDF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99">
              <a:solidFill>
                <a:srgbClr val="FFFDF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336" lvl="0" marL="137160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FFFDFC"/>
              </a:buClr>
              <a:buSzPts val="2799"/>
              <a:buFont typeface="Open Sans"/>
              <a:buChar char="●"/>
            </a:pPr>
            <a:r>
              <a:rPr lang="en-US" sz="2799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RAM, CPU frequency, and storage are primary price drivers.</a:t>
            </a:r>
            <a:endParaRPr sz="2799">
              <a:solidFill>
                <a:srgbClr val="FFFDF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99">
              <a:solidFill>
                <a:srgbClr val="FFFDF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336" lvl="0" marL="137160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FFFDFC"/>
              </a:buClr>
              <a:buSzPts val="2799"/>
              <a:buFont typeface="Open Sans"/>
              <a:buChar char="●"/>
            </a:pPr>
            <a:r>
              <a:rPr lang="en-US" sz="2799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Models can predict laptop price ranges with reasonable accuracy.</a:t>
            </a:r>
            <a:endParaRPr sz="2799">
              <a:solidFill>
                <a:srgbClr val="FFFDF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99">
              <a:solidFill>
                <a:srgbClr val="FFFDF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00"/>
            </a:gs>
            <a:gs pos="100000">
              <a:srgbClr val="2E2E2E"/>
            </a:gs>
          </a:gsLst>
          <a:lin ang="0" scaled="0"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b="12901" l="0" r="0" t="12901"/>
          <a:stretch/>
        </p:blipFill>
        <p:spPr>
          <a:xfrm>
            <a:off x="10898344" y="1028700"/>
            <a:ext cx="7389656" cy="822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4"/>
          <p:cNvCxnSpPr/>
          <p:nvPr/>
        </p:nvCxnSpPr>
        <p:spPr>
          <a:xfrm>
            <a:off x="4406104" y="8931582"/>
            <a:ext cx="5463540" cy="0"/>
          </a:xfrm>
          <a:prstGeom prst="straightConnector1">
            <a:avLst/>
          </a:prstGeom>
          <a:noFill/>
          <a:ln cap="flat" cmpd="sng" w="28575">
            <a:solidFill>
              <a:srgbClr val="64646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14"/>
          <p:cNvSpPr txBox="1"/>
          <p:nvPr/>
        </p:nvSpPr>
        <p:spPr>
          <a:xfrm>
            <a:off x="1028700" y="1257300"/>
            <a:ext cx="98271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709" u="none" cap="none" strike="noStrike">
                <a:solidFill>
                  <a:srgbClr val="FFFDFC"/>
                </a:solidFill>
                <a:latin typeface="Lora"/>
                <a:ea typeface="Lora"/>
                <a:cs typeface="Lora"/>
                <a:sym typeface="Lora"/>
              </a:rPr>
              <a:t>CONTENTS</a:t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389500" y="3572175"/>
            <a:ext cx="5253300" cy="3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3211" lvl="1" marL="60452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DFC"/>
              </a:buClr>
              <a:buSzPts val="2500"/>
              <a:buFont typeface="Open Sans"/>
              <a:buChar char="•"/>
            </a:pPr>
            <a:r>
              <a:rPr lang="en-US" sz="250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Problem Statement &amp; Objective</a:t>
            </a:r>
            <a:endParaRPr sz="2500">
              <a:solidFill>
                <a:srgbClr val="FFFDF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3211" lvl="1" marL="60452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DFC"/>
              </a:buClr>
              <a:buSzPts val="2500"/>
              <a:buFont typeface="Open Sans"/>
              <a:buChar char="•"/>
            </a:pPr>
            <a:r>
              <a:rPr lang="en-US" sz="250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Dataset Overview</a:t>
            </a:r>
            <a:endParaRPr sz="2500">
              <a:solidFill>
                <a:srgbClr val="FFFDF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3211" lvl="1" marL="60452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DFC"/>
              </a:buClr>
              <a:buSzPts val="2500"/>
              <a:buFont typeface="Open Sans"/>
              <a:buChar char="•"/>
            </a:pPr>
            <a:r>
              <a:rPr lang="en-US" sz="250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Exploratory Data Analysis (EDA)</a:t>
            </a:r>
            <a:endParaRPr sz="2500">
              <a:solidFill>
                <a:srgbClr val="FFFDF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3211" lvl="1" marL="60452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DFC"/>
              </a:buClr>
              <a:buSzPts val="2500"/>
              <a:buFont typeface="Open Sans"/>
              <a:buChar char="•"/>
            </a:pPr>
            <a:r>
              <a:rPr lang="en-US" sz="250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Key Observations from EDA</a:t>
            </a:r>
            <a:endParaRPr sz="2500">
              <a:solidFill>
                <a:srgbClr val="FFFDF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3211" lvl="1" marL="60452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DFC"/>
              </a:buClr>
              <a:buSzPts val="2500"/>
              <a:buFont typeface="Open Sans"/>
              <a:buChar char="•"/>
            </a:pPr>
            <a:r>
              <a:rPr lang="en-US" sz="250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Feature Engineering &amp; Preprocessing</a:t>
            </a:r>
            <a:endParaRPr sz="2500">
              <a:solidFill>
                <a:srgbClr val="FFFDF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5822624" y="3429000"/>
            <a:ext cx="61845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3211" lvl="1" marL="60452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DFC"/>
              </a:buClr>
              <a:buSzPts val="2500"/>
              <a:buFont typeface="Open Sans"/>
              <a:buChar char="•"/>
            </a:pPr>
            <a:r>
              <a:rPr lang="en-US" sz="250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Model Building</a:t>
            </a:r>
            <a:endParaRPr sz="2500">
              <a:solidFill>
                <a:srgbClr val="FFFDF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3211" lvl="1" marL="60452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DFC"/>
              </a:buClr>
              <a:buSzPts val="2500"/>
              <a:buFont typeface="Open Sans"/>
              <a:buChar char="•"/>
            </a:pPr>
            <a:r>
              <a:rPr lang="en-US" sz="250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Model Comparison &amp; Insights</a:t>
            </a:r>
            <a:endParaRPr sz="2500">
              <a:solidFill>
                <a:srgbClr val="FFFDF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3211" lvl="1" marL="60452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DFC"/>
              </a:buClr>
              <a:buSzPts val="2500"/>
              <a:buFont typeface="Open Sans"/>
              <a:buChar char="•"/>
            </a:pPr>
            <a:r>
              <a:rPr lang="en-US" sz="250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Technology &amp; Tools</a:t>
            </a:r>
            <a:endParaRPr sz="2500">
              <a:solidFill>
                <a:srgbClr val="FFFDF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3211" lvl="1" marL="60452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DFC"/>
              </a:buClr>
              <a:buSzPts val="2500"/>
              <a:buFont typeface="Open Sans"/>
              <a:buChar char="•"/>
            </a:pPr>
            <a:r>
              <a:rPr lang="en-US" sz="250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Conclusion </a:t>
            </a:r>
            <a:endParaRPr sz="2500">
              <a:solidFill>
                <a:srgbClr val="FFFDF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2E00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/>
          <p:nvPr/>
        </p:nvSpPr>
        <p:spPr>
          <a:xfrm>
            <a:off x="9797940" y="2245086"/>
            <a:ext cx="7541260" cy="7020227"/>
          </a:xfrm>
          <a:custGeom>
            <a:rect b="b" l="l" r="r" t="t"/>
            <a:pathLst>
              <a:path extrusionOk="0" h="7020227" w="7541260">
                <a:moveTo>
                  <a:pt x="0" y="0"/>
                </a:moveTo>
                <a:lnTo>
                  <a:pt x="7541260" y="0"/>
                </a:lnTo>
                <a:lnTo>
                  <a:pt x="7541260" y="7020228"/>
                </a:lnTo>
                <a:lnTo>
                  <a:pt x="0" y="70202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12" name="Google Shape;112;p15"/>
          <p:cNvGrpSpPr/>
          <p:nvPr/>
        </p:nvGrpSpPr>
        <p:grpSpPr>
          <a:xfrm>
            <a:off x="10096295" y="3156224"/>
            <a:ext cx="1799961" cy="1026540"/>
            <a:chOff x="0" y="-57150"/>
            <a:chExt cx="812800" cy="463550"/>
          </a:xfrm>
        </p:grpSpPr>
        <p:sp>
          <p:nvSpPr>
            <p:cNvPr id="113" name="Google Shape;113;p15"/>
            <p:cNvSpPr/>
            <p:nvPr/>
          </p:nvSpPr>
          <p:spPr>
            <a:xfrm>
              <a:off x="0" y="0"/>
              <a:ext cx="812800" cy="406400"/>
            </a:xfrm>
            <a:custGeom>
              <a:rect b="b" l="l" r="r" t="t"/>
              <a:pathLst>
                <a:path extrusionOk="0"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E2E00"/>
            </a:solidFill>
            <a:ln cap="sq" cmpd="sng" w="381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 txBox="1"/>
            <p:nvPr/>
          </p:nvSpPr>
          <p:spPr>
            <a:xfrm>
              <a:off x="0" y="-57150"/>
              <a:ext cx="812800" cy="463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storage</a:t>
              </a:r>
              <a:endParaRPr/>
            </a:p>
          </p:txBody>
        </p:sp>
      </p:grpSp>
      <p:grpSp>
        <p:nvGrpSpPr>
          <p:cNvPr id="115" name="Google Shape;115;p15"/>
          <p:cNvGrpSpPr/>
          <p:nvPr/>
        </p:nvGrpSpPr>
        <p:grpSpPr>
          <a:xfrm>
            <a:off x="10909663" y="4341955"/>
            <a:ext cx="1799961" cy="1026540"/>
            <a:chOff x="0" y="-57150"/>
            <a:chExt cx="812800" cy="463550"/>
          </a:xfrm>
        </p:grpSpPr>
        <p:sp>
          <p:nvSpPr>
            <p:cNvPr id="116" name="Google Shape;116;p15"/>
            <p:cNvSpPr/>
            <p:nvPr/>
          </p:nvSpPr>
          <p:spPr>
            <a:xfrm>
              <a:off x="0" y="0"/>
              <a:ext cx="812800" cy="406400"/>
            </a:xfrm>
            <a:custGeom>
              <a:rect b="b" l="l" r="r" t="t"/>
              <a:pathLst>
                <a:path extrusionOk="0"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E2E00"/>
            </a:solidFill>
            <a:ln cap="sq" cmpd="sng" w="38100">
              <a:solidFill>
                <a:srgbClr val="FE2E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 txBox="1"/>
            <p:nvPr/>
          </p:nvSpPr>
          <p:spPr>
            <a:xfrm>
              <a:off x="0" y="-57150"/>
              <a:ext cx="812800" cy="463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remote</a:t>
              </a:r>
              <a:endParaRPr/>
            </a:p>
          </p:txBody>
        </p:sp>
      </p:grpSp>
      <p:grpSp>
        <p:nvGrpSpPr>
          <p:cNvPr id="118" name="Google Shape;118;p15"/>
          <p:cNvGrpSpPr/>
          <p:nvPr/>
        </p:nvGrpSpPr>
        <p:grpSpPr>
          <a:xfrm>
            <a:off x="12995374" y="4791945"/>
            <a:ext cx="1799961" cy="1026540"/>
            <a:chOff x="0" y="-57150"/>
            <a:chExt cx="812800" cy="463550"/>
          </a:xfrm>
        </p:grpSpPr>
        <p:sp>
          <p:nvSpPr>
            <p:cNvPr id="119" name="Google Shape;119;p15"/>
            <p:cNvSpPr/>
            <p:nvPr/>
          </p:nvSpPr>
          <p:spPr>
            <a:xfrm>
              <a:off x="0" y="0"/>
              <a:ext cx="812800" cy="406400"/>
            </a:xfrm>
            <a:custGeom>
              <a:rect b="b" l="l" r="r" t="t"/>
              <a:pathLst>
                <a:path extrusionOk="0"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E2E00"/>
            </a:solidFill>
            <a:ln cap="sq" cmpd="sng" w="381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5"/>
            <p:cNvSpPr txBox="1"/>
            <p:nvPr/>
          </p:nvSpPr>
          <p:spPr>
            <a:xfrm>
              <a:off x="0" y="-57150"/>
              <a:ext cx="812800" cy="463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word</a:t>
              </a:r>
              <a:endParaRPr/>
            </a:p>
          </p:txBody>
        </p:sp>
      </p:grpSp>
      <p:grpSp>
        <p:nvGrpSpPr>
          <p:cNvPr id="121" name="Google Shape;121;p15"/>
          <p:cNvGrpSpPr/>
          <p:nvPr/>
        </p:nvGrpSpPr>
        <p:grpSpPr>
          <a:xfrm>
            <a:off x="15081085" y="5241935"/>
            <a:ext cx="1799961" cy="1026540"/>
            <a:chOff x="0" y="-57150"/>
            <a:chExt cx="812800" cy="463550"/>
          </a:xfrm>
        </p:grpSpPr>
        <p:sp>
          <p:nvSpPr>
            <p:cNvPr id="122" name="Google Shape;122;p15"/>
            <p:cNvSpPr/>
            <p:nvPr/>
          </p:nvSpPr>
          <p:spPr>
            <a:xfrm>
              <a:off x="0" y="0"/>
              <a:ext cx="812800" cy="406400"/>
            </a:xfrm>
            <a:custGeom>
              <a:rect b="b" l="l" r="r" t="t"/>
              <a:pathLst>
                <a:path extrusionOk="0"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E2E00"/>
            </a:solidFill>
            <a:ln cap="sq" cmpd="sng" w="381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 txBox="1"/>
            <p:nvPr/>
          </p:nvSpPr>
          <p:spPr>
            <a:xfrm>
              <a:off x="0" y="-57150"/>
              <a:ext cx="812800" cy="463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word</a:t>
              </a:r>
              <a:endParaRPr/>
            </a:p>
          </p:txBody>
        </p:sp>
      </p:grpSp>
      <p:grpSp>
        <p:nvGrpSpPr>
          <p:cNvPr id="124" name="Google Shape;124;p15"/>
          <p:cNvGrpSpPr/>
          <p:nvPr/>
        </p:nvGrpSpPr>
        <p:grpSpPr>
          <a:xfrm>
            <a:off x="12095394" y="5977675"/>
            <a:ext cx="1799961" cy="1026540"/>
            <a:chOff x="0" y="-57150"/>
            <a:chExt cx="812800" cy="463550"/>
          </a:xfrm>
        </p:grpSpPr>
        <p:sp>
          <p:nvSpPr>
            <p:cNvPr id="125" name="Google Shape;125;p15"/>
            <p:cNvSpPr/>
            <p:nvPr/>
          </p:nvSpPr>
          <p:spPr>
            <a:xfrm>
              <a:off x="0" y="0"/>
              <a:ext cx="812800" cy="406400"/>
            </a:xfrm>
            <a:custGeom>
              <a:rect b="b" l="l" r="r" t="t"/>
              <a:pathLst>
                <a:path extrusionOk="0"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E2E00"/>
            </a:solidFill>
            <a:ln cap="sq" cmpd="sng" w="38100">
              <a:solidFill>
                <a:srgbClr val="FE2E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 txBox="1"/>
            <p:nvPr/>
          </p:nvSpPr>
          <p:spPr>
            <a:xfrm>
              <a:off x="0" y="-57150"/>
              <a:ext cx="812800" cy="463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word</a:t>
              </a:r>
              <a:endParaRPr/>
            </a:p>
          </p:txBody>
        </p:sp>
      </p:grpSp>
      <p:grpSp>
        <p:nvGrpSpPr>
          <p:cNvPr id="127" name="Google Shape;127;p15"/>
          <p:cNvGrpSpPr/>
          <p:nvPr/>
        </p:nvGrpSpPr>
        <p:grpSpPr>
          <a:xfrm>
            <a:off x="13895354" y="3732775"/>
            <a:ext cx="1799961" cy="1039694"/>
            <a:chOff x="0" y="0"/>
            <a:chExt cx="812800" cy="469490"/>
          </a:xfrm>
        </p:grpSpPr>
        <p:sp>
          <p:nvSpPr>
            <p:cNvPr id="128" name="Google Shape;128;p15"/>
            <p:cNvSpPr/>
            <p:nvPr/>
          </p:nvSpPr>
          <p:spPr>
            <a:xfrm>
              <a:off x="0" y="0"/>
              <a:ext cx="812800" cy="406400"/>
            </a:xfrm>
            <a:custGeom>
              <a:rect b="b" l="l" r="r" t="t"/>
              <a:pathLst>
                <a:path extrusionOk="0"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E2E00"/>
            </a:solidFill>
            <a:ln cap="sq" cmpd="sng" w="38100">
              <a:solidFill>
                <a:srgbClr val="FE2E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5"/>
            <p:cNvSpPr txBox="1"/>
            <p:nvPr/>
          </p:nvSpPr>
          <p:spPr>
            <a:xfrm>
              <a:off x="0" y="5990"/>
              <a:ext cx="812700" cy="4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internet</a:t>
              </a:r>
              <a:endParaRPr/>
            </a:p>
          </p:txBody>
        </p:sp>
      </p:grpSp>
      <p:sp>
        <p:nvSpPr>
          <p:cNvPr id="130" name="Google Shape;130;p15"/>
          <p:cNvSpPr txBox="1"/>
          <p:nvPr/>
        </p:nvSpPr>
        <p:spPr>
          <a:xfrm>
            <a:off x="1028700" y="4449888"/>
            <a:ext cx="6552600" cy="40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DFC"/>
              </a:buClr>
              <a:buSzPts val="2600"/>
              <a:buFont typeface="Open Sans"/>
              <a:buChar char="●"/>
            </a:pPr>
            <a:r>
              <a:rPr lang="en-US" sz="260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Goal: Analyze laptop specifications to identify price drivers.</a:t>
            </a:r>
            <a:br>
              <a:rPr lang="en-US" sz="260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2600">
              <a:solidFill>
                <a:srgbClr val="FFFDF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DFC"/>
              </a:buClr>
              <a:buSzPts val="2600"/>
              <a:buFont typeface="Open Sans"/>
              <a:buChar char="●"/>
            </a:pPr>
            <a:r>
              <a:rPr lang="en-US" sz="260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Build predictive models to estimate laptop prices.</a:t>
            </a:r>
            <a:br>
              <a:rPr lang="en-US" sz="260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2600">
              <a:solidFill>
                <a:srgbClr val="FFFDF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DFC"/>
              </a:buClr>
              <a:buSzPts val="2600"/>
              <a:buFont typeface="Open Sans"/>
              <a:buChar char="●"/>
            </a:pPr>
            <a:r>
              <a:rPr lang="en-US" sz="260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Use regression techniques to compare model performance.</a:t>
            </a:r>
            <a:endParaRPr sz="2600">
              <a:solidFill>
                <a:srgbClr val="FFFDF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DF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1028700" y="830425"/>
            <a:ext cx="137667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solidFill>
                  <a:srgbClr val="FFFDFC"/>
                </a:solidFill>
                <a:latin typeface="Lora"/>
                <a:ea typeface="Lora"/>
                <a:cs typeface="Lora"/>
                <a:sym typeface="Lora"/>
              </a:rPr>
              <a:t>Problem Statement &amp; Objective</a:t>
            </a:r>
            <a:endParaRPr sz="10000"/>
          </a:p>
        </p:txBody>
      </p:sp>
      <p:cxnSp>
        <p:nvCxnSpPr>
          <p:cNvPr id="132" name="Google Shape;132;p15"/>
          <p:cNvCxnSpPr/>
          <p:nvPr/>
        </p:nvCxnSpPr>
        <p:spPr>
          <a:xfrm>
            <a:off x="4406104" y="8931582"/>
            <a:ext cx="2341703" cy="0"/>
          </a:xfrm>
          <a:prstGeom prst="straightConnector1">
            <a:avLst/>
          </a:prstGeom>
          <a:noFill/>
          <a:ln cap="flat" cmpd="sng" w="28575">
            <a:solidFill>
              <a:srgbClr val="FE2E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E6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/>
        </p:nvSpPr>
        <p:spPr>
          <a:xfrm>
            <a:off x="10289350" y="3708850"/>
            <a:ext cx="77502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Rows: 975 | Features: 22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Target column: Price_euros (Laptop price in Euros)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Key features: Company, Product, Type, RAM, Inches, Weight, OS, Screen details, CPU/GPU, Storage.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10289353" y="1191550"/>
            <a:ext cx="6231000" cy="20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00">
                <a:latin typeface="Lora"/>
                <a:ea typeface="Lora"/>
                <a:cs typeface="Lora"/>
                <a:sym typeface="Lora"/>
              </a:rPr>
              <a:t>Dataset Overview</a:t>
            </a:r>
            <a:endParaRPr/>
          </a:p>
        </p:txBody>
      </p:sp>
      <p:cxnSp>
        <p:nvCxnSpPr>
          <p:cNvPr id="139" name="Google Shape;139;p16"/>
          <p:cNvCxnSpPr/>
          <p:nvPr/>
        </p:nvCxnSpPr>
        <p:spPr>
          <a:xfrm>
            <a:off x="14461573" y="8931582"/>
            <a:ext cx="2797727" cy="0"/>
          </a:xfrm>
          <a:prstGeom prst="straightConnector1">
            <a:avLst/>
          </a:prstGeom>
          <a:noFill/>
          <a:ln cap="flat" cmpd="sng" w="28575">
            <a:solidFill>
              <a:srgbClr val="E6E6E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0" name="Google Shape;140;p16"/>
          <p:cNvPicPr preferRelativeResize="0"/>
          <p:nvPr/>
        </p:nvPicPr>
        <p:blipFill rotWithShape="1">
          <a:blip r:embed="rId3">
            <a:alphaModFix/>
          </a:blip>
          <a:srcRect b="0" l="0" r="33858" t="0"/>
          <a:stretch/>
        </p:blipFill>
        <p:spPr>
          <a:xfrm>
            <a:off x="0" y="1028700"/>
            <a:ext cx="8791125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E6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7"/>
          <p:cNvPicPr preferRelativeResize="0"/>
          <p:nvPr/>
        </p:nvPicPr>
        <p:blipFill rotWithShape="1">
          <a:blip r:embed="rId3">
            <a:alphaModFix/>
          </a:blip>
          <a:srcRect b="0" l="9460" r="9460" t="0"/>
          <a:stretch/>
        </p:blipFill>
        <p:spPr>
          <a:xfrm>
            <a:off x="8288297" y="1028700"/>
            <a:ext cx="9999703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 txBox="1"/>
          <p:nvPr/>
        </p:nvSpPr>
        <p:spPr>
          <a:xfrm>
            <a:off x="1028700" y="4615082"/>
            <a:ext cx="6231000" cy="52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37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"/>
              <a:buChar char="●"/>
            </a:pPr>
            <a:r>
              <a:rPr lang="en-US" sz="2600">
                <a:latin typeface="Open Sans"/>
                <a:ea typeface="Open Sans"/>
                <a:cs typeface="Open Sans"/>
                <a:sym typeface="Open Sans"/>
              </a:rPr>
              <a:t>Top 3 brands: HP, Dell, Lenovo</a:t>
            </a:r>
            <a:endParaRPr sz="2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Open Sans"/>
              <a:ea typeface="Open Sans"/>
              <a:cs typeface="Open Sans"/>
              <a:sym typeface="Open Sans"/>
            </a:endParaRPr>
          </a:p>
          <a:p>
            <a:pPr indent="-3937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"/>
              <a:buChar char="●"/>
            </a:pPr>
            <a:r>
              <a:rPr lang="en-US" sz="2600">
                <a:latin typeface="Open Sans"/>
                <a:ea typeface="Open Sans"/>
                <a:cs typeface="Open Sans"/>
                <a:sym typeface="Open Sans"/>
              </a:rPr>
              <a:t>Most common OS: Windows 10</a:t>
            </a:r>
            <a:endParaRPr sz="2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Open Sans"/>
              <a:ea typeface="Open Sans"/>
              <a:cs typeface="Open Sans"/>
              <a:sym typeface="Open Sans"/>
            </a:endParaRPr>
          </a:p>
          <a:p>
            <a:pPr indent="-3937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"/>
              <a:buChar char="●"/>
            </a:pPr>
            <a:r>
              <a:rPr lang="en-US" sz="2600">
                <a:latin typeface="Open Sans"/>
                <a:ea typeface="Open Sans"/>
                <a:cs typeface="Open Sans"/>
                <a:sym typeface="Open Sans"/>
              </a:rPr>
              <a:t>Most used CPU: Intel Core i7</a:t>
            </a:r>
            <a:endParaRPr sz="2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Open Sans"/>
              <a:ea typeface="Open Sans"/>
              <a:cs typeface="Open Sans"/>
              <a:sym typeface="Open Sans"/>
            </a:endParaRPr>
          </a:p>
          <a:p>
            <a:pPr indent="-3937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"/>
              <a:buChar char="●"/>
            </a:pPr>
            <a:r>
              <a:rPr lang="en-US" sz="2600">
                <a:latin typeface="Open Sans"/>
                <a:ea typeface="Open Sans"/>
                <a:cs typeface="Open Sans"/>
                <a:sym typeface="Open Sans"/>
              </a:rPr>
              <a:t>Outliers handled using IQR</a:t>
            </a:r>
            <a:endParaRPr sz="2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Open Sans"/>
              <a:ea typeface="Open Sans"/>
              <a:cs typeface="Open Sans"/>
              <a:sym typeface="Open Sans"/>
            </a:endParaRPr>
          </a:p>
          <a:p>
            <a:pPr indent="-3937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"/>
              <a:buChar char="●"/>
            </a:pPr>
            <a:r>
              <a:rPr lang="en-US" sz="2600">
                <a:latin typeface="Open Sans"/>
                <a:ea typeface="Open Sans"/>
                <a:cs typeface="Open Sans"/>
                <a:sym typeface="Open Sans"/>
              </a:rPr>
              <a:t>Visuals used: histograms, scatterplots, boxplots, heatmaps.</a:t>
            </a:r>
            <a:endParaRPr sz="2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1028700" y="1171575"/>
            <a:ext cx="6603300" cy="30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00">
                <a:latin typeface="Lora"/>
                <a:ea typeface="Lora"/>
                <a:cs typeface="Lora"/>
                <a:sym typeface="Lora"/>
              </a:rPr>
              <a:t>Exploratory Data Analysis (EDA)</a:t>
            </a:r>
            <a:endParaRPr/>
          </a:p>
        </p:txBody>
      </p:sp>
      <p:cxnSp>
        <p:nvCxnSpPr>
          <p:cNvPr id="148" name="Google Shape;148;p17"/>
          <p:cNvCxnSpPr/>
          <p:nvPr/>
        </p:nvCxnSpPr>
        <p:spPr>
          <a:xfrm>
            <a:off x="4461871" y="8931582"/>
            <a:ext cx="2797727" cy="0"/>
          </a:xfrm>
          <a:prstGeom prst="straightConnector1">
            <a:avLst/>
          </a:prstGeom>
          <a:noFill/>
          <a:ln cap="flat" cmpd="sng" w="28575">
            <a:solidFill>
              <a:srgbClr val="E6E6E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00"/>
            </a:gs>
            <a:gs pos="100000">
              <a:srgbClr val="2E2E2E"/>
            </a:gs>
          </a:gsLst>
          <a:lin ang="0" scaled="0"/>
        </a:gra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/>
          <p:nvPr/>
        </p:nvSpPr>
        <p:spPr>
          <a:xfrm>
            <a:off x="10232100" y="2905425"/>
            <a:ext cx="7328423" cy="3939175"/>
          </a:xfrm>
          <a:custGeom>
            <a:rect b="b" l="l" r="r" t="t"/>
            <a:pathLst>
              <a:path extrusionOk="0" h="3716203" w="3308543">
                <a:moveTo>
                  <a:pt x="0" y="0"/>
                </a:moveTo>
                <a:lnTo>
                  <a:pt x="3308543" y="0"/>
                </a:lnTo>
                <a:lnTo>
                  <a:pt x="3308543" y="3716203"/>
                </a:lnTo>
                <a:lnTo>
                  <a:pt x="0" y="371620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cap="sq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4" name="Google Shape;154;p18"/>
          <p:cNvSpPr txBox="1"/>
          <p:nvPr/>
        </p:nvSpPr>
        <p:spPr>
          <a:xfrm>
            <a:off x="1028700" y="4615082"/>
            <a:ext cx="8115300" cy="3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Char char="●"/>
            </a:pPr>
            <a:r>
              <a:rPr lang="en-US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SSD and higher RAM strongly associated with higher prices.</a:t>
            </a:r>
            <a:br>
              <a:rPr lang="en-US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2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Char char="●"/>
            </a:pPr>
            <a:r>
              <a:rPr lang="en-US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Weight, screen size, and CPU frequency influence pricing.</a:t>
            </a:r>
            <a:br>
              <a:rPr lang="en-US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2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Open Sans"/>
              <a:buChar char="●"/>
            </a:pPr>
            <a:r>
              <a:rPr lang="en-US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Retina display has minimal effect.</a:t>
            </a:r>
            <a:endParaRPr sz="2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1028700" y="1171575"/>
            <a:ext cx="8841000" cy="20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Key Observations from EDA</a:t>
            </a:r>
            <a:endParaRPr/>
          </a:p>
        </p:txBody>
      </p:sp>
      <p:cxnSp>
        <p:nvCxnSpPr>
          <p:cNvPr id="156" name="Google Shape;156;p18"/>
          <p:cNvCxnSpPr/>
          <p:nvPr/>
        </p:nvCxnSpPr>
        <p:spPr>
          <a:xfrm>
            <a:off x="4406104" y="8931582"/>
            <a:ext cx="4497665" cy="0"/>
          </a:xfrm>
          <a:prstGeom prst="straightConnector1">
            <a:avLst/>
          </a:prstGeom>
          <a:noFill/>
          <a:ln cap="flat" cmpd="sng" w="28575">
            <a:solidFill>
              <a:srgbClr val="64646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7" name="Google Shape;1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2100" y="2905416"/>
            <a:ext cx="7328424" cy="3939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2E0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p19"/>
          <p:cNvCxnSpPr/>
          <p:nvPr/>
        </p:nvCxnSpPr>
        <p:spPr>
          <a:xfrm flipH="1" rot="10800000">
            <a:off x="4406104" y="8912532"/>
            <a:ext cx="12853196" cy="19050"/>
          </a:xfrm>
          <a:prstGeom prst="straightConnector1">
            <a:avLst/>
          </a:prstGeom>
          <a:noFill/>
          <a:ln cap="flat" cmpd="sng" w="28575">
            <a:solidFill>
              <a:srgbClr val="FE2E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3" name="Google Shape;163;p19"/>
          <p:cNvGrpSpPr/>
          <p:nvPr/>
        </p:nvGrpSpPr>
        <p:grpSpPr>
          <a:xfrm>
            <a:off x="1011618" y="3558464"/>
            <a:ext cx="5102776" cy="4014045"/>
            <a:chOff x="0" y="-47625"/>
            <a:chExt cx="2304237" cy="1812604"/>
          </a:xfrm>
        </p:grpSpPr>
        <p:sp>
          <p:nvSpPr>
            <p:cNvPr id="164" name="Google Shape;164;p19"/>
            <p:cNvSpPr/>
            <p:nvPr/>
          </p:nvSpPr>
          <p:spPr>
            <a:xfrm>
              <a:off x="0" y="0"/>
              <a:ext cx="2304237" cy="1764979"/>
            </a:xfrm>
            <a:custGeom>
              <a:rect b="b" l="l" r="r" t="t"/>
              <a:pathLst>
                <a:path extrusionOk="0" h="1764979" w="2304237">
                  <a:moveTo>
                    <a:pt x="0" y="0"/>
                  </a:moveTo>
                  <a:lnTo>
                    <a:pt x="2304237" y="0"/>
                  </a:lnTo>
                  <a:lnTo>
                    <a:pt x="2304237" y="1764979"/>
                  </a:lnTo>
                  <a:lnTo>
                    <a:pt x="0" y="176497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381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65" name="Google Shape;165;p19"/>
            <p:cNvSpPr txBox="1"/>
            <p:nvPr/>
          </p:nvSpPr>
          <p:spPr>
            <a:xfrm>
              <a:off x="0" y="-47625"/>
              <a:ext cx="2304237" cy="18126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" name="Google Shape;166;p19"/>
          <p:cNvGrpSpPr/>
          <p:nvPr/>
        </p:nvGrpSpPr>
        <p:grpSpPr>
          <a:xfrm>
            <a:off x="6594580" y="3558464"/>
            <a:ext cx="5102776" cy="4014045"/>
            <a:chOff x="0" y="-47625"/>
            <a:chExt cx="2304237" cy="1812604"/>
          </a:xfrm>
        </p:grpSpPr>
        <p:sp>
          <p:nvSpPr>
            <p:cNvPr id="167" name="Google Shape;167;p19"/>
            <p:cNvSpPr/>
            <p:nvPr/>
          </p:nvSpPr>
          <p:spPr>
            <a:xfrm>
              <a:off x="0" y="0"/>
              <a:ext cx="2304237" cy="1764979"/>
            </a:xfrm>
            <a:custGeom>
              <a:rect b="b" l="l" r="r" t="t"/>
              <a:pathLst>
                <a:path extrusionOk="0" h="1764979" w="2304237">
                  <a:moveTo>
                    <a:pt x="0" y="0"/>
                  </a:moveTo>
                  <a:lnTo>
                    <a:pt x="2304237" y="0"/>
                  </a:lnTo>
                  <a:lnTo>
                    <a:pt x="2304237" y="1764979"/>
                  </a:lnTo>
                  <a:lnTo>
                    <a:pt x="0" y="176497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38100">
              <a:solidFill>
                <a:srgbClr val="FE2E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68" name="Google Shape;168;p19"/>
            <p:cNvSpPr txBox="1"/>
            <p:nvPr/>
          </p:nvSpPr>
          <p:spPr>
            <a:xfrm>
              <a:off x="0" y="-47625"/>
              <a:ext cx="2304237" cy="18126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" name="Google Shape;169;p19"/>
          <p:cNvGrpSpPr/>
          <p:nvPr/>
        </p:nvGrpSpPr>
        <p:grpSpPr>
          <a:xfrm>
            <a:off x="12173606" y="3558464"/>
            <a:ext cx="5102776" cy="4014045"/>
            <a:chOff x="0" y="-47625"/>
            <a:chExt cx="2304237" cy="1812604"/>
          </a:xfrm>
        </p:grpSpPr>
        <p:sp>
          <p:nvSpPr>
            <p:cNvPr id="170" name="Google Shape;170;p19"/>
            <p:cNvSpPr/>
            <p:nvPr/>
          </p:nvSpPr>
          <p:spPr>
            <a:xfrm>
              <a:off x="0" y="0"/>
              <a:ext cx="2304237" cy="1764979"/>
            </a:xfrm>
            <a:custGeom>
              <a:rect b="b" l="l" r="r" t="t"/>
              <a:pathLst>
                <a:path extrusionOk="0" h="1764979" w="2304237">
                  <a:moveTo>
                    <a:pt x="0" y="0"/>
                  </a:moveTo>
                  <a:lnTo>
                    <a:pt x="2304237" y="0"/>
                  </a:lnTo>
                  <a:lnTo>
                    <a:pt x="2304237" y="1764979"/>
                  </a:lnTo>
                  <a:lnTo>
                    <a:pt x="0" y="176497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381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71" name="Google Shape;171;p19"/>
            <p:cNvSpPr txBox="1"/>
            <p:nvPr/>
          </p:nvSpPr>
          <p:spPr>
            <a:xfrm>
              <a:off x="0" y="-47625"/>
              <a:ext cx="2304237" cy="18126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" name="Google Shape;172;p19"/>
          <p:cNvSpPr txBox="1"/>
          <p:nvPr/>
        </p:nvSpPr>
        <p:spPr>
          <a:xfrm>
            <a:off x="1510500" y="4565450"/>
            <a:ext cx="4117800" cy="16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Label encoding for categorical features.</a:t>
            </a:r>
            <a:endParaRPr/>
          </a:p>
        </p:txBody>
      </p:sp>
      <p:sp>
        <p:nvSpPr>
          <p:cNvPr id="173" name="Google Shape;173;p19"/>
          <p:cNvSpPr txBox="1"/>
          <p:nvPr/>
        </p:nvSpPr>
        <p:spPr>
          <a:xfrm>
            <a:off x="6520909" y="4565450"/>
            <a:ext cx="52500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Missing values imputed using SimpleImputer</a:t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12429927" y="4565450"/>
            <a:ext cx="45900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Feature scaling using StandardScaler.</a:t>
            </a: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1028700" y="777400"/>
            <a:ext cx="17259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Feature Engineering &amp; Preprocessing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E6E6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0"/>
          <p:cNvGrpSpPr/>
          <p:nvPr/>
        </p:nvGrpSpPr>
        <p:grpSpPr>
          <a:xfrm>
            <a:off x="11032349" y="1497981"/>
            <a:ext cx="6226951" cy="2184709"/>
            <a:chOff x="0" y="-57150"/>
            <a:chExt cx="1640020" cy="575397"/>
          </a:xfrm>
        </p:grpSpPr>
        <p:sp>
          <p:nvSpPr>
            <p:cNvPr id="181" name="Google Shape;181;p20"/>
            <p:cNvSpPr/>
            <p:nvPr/>
          </p:nvSpPr>
          <p:spPr>
            <a:xfrm>
              <a:off x="0" y="0"/>
              <a:ext cx="1640020" cy="518247"/>
            </a:xfrm>
            <a:custGeom>
              <a:rect b="b" l="l" r="r" t="t"/>
              <a:pathLst>
                <a:path extrusionOk="0" h="518247" w="1640020">
                  <a:moveTo>
                    <a:pt x="0" y="0"/>
                  </a:moveTo>
                  <a:lnTo>
                    <a:pt x="1640020" y="0"/>
                  </a:lnTo>
                  <a:lnTo>
                    <a:pt x="1640020" y="518247"/>
                  </a:lnTo>
                  <a:lnTo>
                    <a:pt x="0" y="5182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38100">
              <a:solidFill>
                <a:srgbClr val="E6E6E6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82" name="Google Shape;182;p20"/>
            <p:cNvSpPr txBox="1"/>
            <p:nvPr/>
          </p:nvSpPr>
          <p:spPr>
            <a:xfrm>
              <a:off x="0" y="-57150"/>
              <a:ext cx="1640020" cy="5753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" name="Google Shape;183;p20"/>
          <p:cNvGrpSpPr/>
          <p:nvPr/>
        </p:nvGrpSpPr>
        <p:grpSpPr>
          <a:xfrm>
            <a:off x="11032349" y="6382056"/>
            <a:ext cx="6226951" cy="2184709"/>
            <a:chOff x="0" y="-57150"/>
            <a:chExt cx="1640020" cy="575397"/>
          </a:xfrm>
        </p:grpSpPr>
        <p:sp>
          <p:nvSpPr>
            <p:cNvPr id="184" name="Google Shape;184;p20"/>
            <p:cNvSpPr/>
            <p:nvPr/>
          </p:nvSpPr>
          <p:spPr>
            <a:xfrm>
              <a:off x="0" y="0"/>
              <a:ext cx="1640020" cy="518247"/>
            </a:xfrm>
            <a:custGeom>
              <a:rect b="b" l="l" r="r" t="t"/>
              <a:pathLst>
                <a:path extrusionOk="0" h="518247" w="1640020">
                  <a:moveTo>
                    <a:pt x="0" y="0"/>
                  </a:moveTo>
                  <a:lnTo>
                    <a:pt x="1640020" y="0"/>
                  </a:lnTo>
                  <a:lnTo>
                    <a:pt x="1640020" y="518247"/>
                  </a:lnTo>
                  <a:lnTo>
                    <a:pt x="0" y="5182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38100">
              <a:solidFill>
                <a:srgbClr val="E6E6E6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85" name="Google Shape;185;p20"/>
            <p:cNvSpPr txBox="1"/>
            <p:nvPr/>
          </p:nvSpPr>
          <p:spPr>
            <a:xfrm>
              <a:off x="0" y="-57150"/>
              <a:ext cx="1640020" cy="5753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" name="Google Shape;186;p20"/>
          <p:cNvGrpSpPr/>
          <p:nvPr/>
        </p:nvGrpSpPr>
        <p:grpSpPr>
          <a:xfrm>
            <a:off x="9059596" y="1599381"/>
            <a:ext cx="1972753" cy="2083309"/>
            <a:chOff x="0" y="-47625"/>
            <a:chExt cx="812800" cy="858351"/>
          </a:xfrm>
        </p:grpSpPr>
        <p:sp>
          <p:nvSpPr>
            <p:cNvPr id="187" name="Google Shape;187;p20"/>
            <p:cNvSpPr/>
            <p:nvPr/>
          </p:nvSpPr>
          <p:spPr>
            <a:xfrm>
              <a:off x="0" y="0"/>
              <a:ext cx="812800" cy="810726"/>
            </a:xfrm>
            <a:custGeom>
              <a:rect b="b" l="l" r="r" t="t"/>
              <a:pathLst>
                <a:path extrusionOk="0" h="810726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0726"/>
                  </a:lnTo>
                  <a:lnTo>
                    <a:pt x="0" y="810726"/>
                  </a:lnTo>
                  <a:close/>
                </a:path>
              </a:pathLst>
            </a:custGeom>
            <a:solidFill>
              <a:srgbClr val="FE2E00"/>
            </a:solidFill>
            <a:ln>
              <a:noFill/>
            </a:ln>
          </p:spPr>
        </p:sp>
        <p:sp>
          <p:nvSpPr>
            <p:cNvPr id="188" name="Google Shape;188;p20"/>
            <p:cNvSpPr txBox="1"/>
            <p:nvPr/>
          </p:nvSpPr>
          <p:spPr>
            <a:xfrm>
              <a:off x="0" y="-47625"/>
              <a:ext cx="812800" cy="858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" name="Google Shape;189;p20"/>
          <p:cNvGrpSpPr/>
          <p:nvPr/>
        </p:nvGrpSpPr>
        <p:grpSpPr>
          <a:xfrm>
            <a:off x="9059596" y="4044050"/>
            <a:ext cx="1972753" cy="2083309"/>
            <a:chOff x="0" y="-47625"/>
            <a:chExt cx="812800" cy="858351"/>
          </a:xfrm>
        </p:grpSpPr>
        <p:sp>
          <p:nvSpPr>
            <p:cNvPr id="190" name="Google Shape;190;p20"/>
            <p:cNvSpPr/>
            <p:nvPr/>
          </p:nvSpPr>
          <p:spPr>
            <a:xfrm>
              <a:off x="0" y="0"/>
              <a:ext cx="812800" cy="810726"/>
            </a:xfrm>
            <a:custGeom>
              <a:rect b="b" l="l" r="r" t="t"/>
              <a:pathLst>
                <a:path extrusionOk="0" h="810726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0726"/>
                  </a:lnTo>
                  <a:lnTo>
                    <a:pt x="0" y="810726"/>
                  </a:lnTo>
                  <a:close/>
                </a:path>
              </a:pathLst>
            </a:custGeom>
            <a:solidFill>
              <a:srgbClr val="FE2E00"/>
            </a:solidFill>
            <a:ln>
              <a:noFill/>
            </a:ln>
          </p:spPr>
        </p:sp>
        <p:sp>
          <p:nvSpPr>
            <p:cNvPr id="191" name="Google Shape;191;p20"/>
            <p:cNvSpPr txBox="1"/>
            <p:nvPr/>
          </p:nvSpPr>
          <p:spPr>
            <a:xfrm>
              <a:off x="0" y="-47625"/>
              <a:ext cx="812800" cy="858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" name="Google Shape;192;p20"/>
          <p:cNvGrpSpPr/>
          <p:nvPr/>
        </p:nvGrpSpPr>
        <p:grpSpPr>
          <a:xfrm>
            <a:off x="9059596" y="6483456"/>
            <a:ext cx="1972753" cy="2083309"/>
            <a:chOff x="0" y="-47625"/>
            <a:chExt cx="812800" cy="858351"/>
          </a:xfrm>
        </p:grpSpPr>
        <p:sp>
          <p:nvSpPr>
            <p:cNvPr id="193" name="Google Shape;193;p20"/>
            <p:cNvSpPr/>
            <p:nvPr/>
          </p:nvSpPr>
          <p:spPr>
            <a:xfrm>
              <a:off x="0" y="0"/>
              <a:ext cx="812800" cy="810726"/>
            </a:xfrm>
            <a:custGeom>
              <a:rect b="b" l="l" r="r" t="t"/>
              <a:pathLst>
                <a:path extrusionOk="0" h="810726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0726"/>
                  </a:lnTo>
                  <a:lnTo>
                    <a:pt x="0" y="810726"/>
                  </a:lnTo>
                  <a:close/>
                </a:path>
              </a:pathLst>
            </a:custGeom>
            <a:solidFill>
              <a:srgbClr val="FE2E00"/>
            </a:solidFill>
            <a:ln>
              <a:noFill/>
            </a:ln>
          </p:spPr>
        </p:sp>
        <p:sp>
          <p:nvSpPr>
            <p:cNvPr id="194" name="Google Shape;194;p20"/>
            <p:cNvSpPr txBox="1"/>
            <p:nvPr/>
          </p:nvSpPr>
          <p:spPr>
            <a:xfrm>
              <a:off x="0" y="-47625"/>
              <a:ext cx="812800" cy="858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195;p20"/>
          <p:cNvSpPr/>
          <p:nvPr/>
        </p:nvSpPr>
        <p:spPr>
          <a:xfrm>
            <a:off x="9311735" y="2004643"/>
            <a:ext cx="1468475" cy="1388377"/>
          </a:xfrm>
          <a:custGeom>
            <a:rect b="b" l="l" r="r" t="t"/>
            <a:pathLst>
              <a:path extrusionOk="0" h="1388377" w="1468475">
                <a:moveTo>
                  <a:pt x="0" y="0"/>
                </a:moveTo>
                <a:lnTo>
                  <a:pt x="1468475" y="0"/>
                </a:lnTo>
                <a:lnTo>
                  <a:pt x="1468475" y="1388377"/>
                </a:lnTo>
                <a:lnTo>
                  <a:pt x="0" y="13883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6" name="Google Shape;196;p20"/>
          <p:cNvSpPr/>
          <p:nvPr/>
        </p:nvSpPr>
        <p:spPr>
          <a:xfrm>
            <a:off x="9351784" y="4446680"/>
            <a:ext cx="1388377" cy="1388377"/>
          </a:xfrm>
          <a:custGeom>
            <a:rect b="b" l="l" r="r" t="t"/>
            <a:pathLst>
              <a:path extrusionOk="0" h="1388377" w="1388377">
                <a:moveTo>
                  <a:pt x="0" y="0"/>
                </a:moveTo>
                <a:lnTo>
                  <a:pt x="1388377" y="0"/>
                </a:lnTo>
                <a:lnTo>
                  <a:pt x="1388377" y="1388377"/>
                </a:lnTo>
                <a:lnTo>
                  <a:pt x="0" y="13883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7" name="Google Shape;197;p20"/>
          <p:cNvSpPr/>
          <p:nvPr/>
        </p:nvSpPr>
        <p:spPr>
          <a:xfrm>
            <a:off x="9351784" y="6888717"/>
            <a:ext cx="1388377" cy="1388377"/>
          </a:xfrm>
          <a:custGeom>
            <a:rect b="b" l="l" r="r" t="t"/>
            <a:pathLst>
              <a:path extrusionOk="0" h="1388377" w="1388377">
                <a:moveTo>
                  <a:pt x="0" y="0"/>
                </a:moveTo>
                <a:lnTo>
                  <a:pt x="1388377" y="0"/>
                </a:lnTo>
                <a:lnTo>
                  <a:pt x="1388377" y="1388377"/>
                </a:lnTo>
                <a:lnTo>
                  <a:pt x="0" y="13883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8" name="Google Shape;198;p20"/>
          <p:cNvSpPr txBox="1"/>
          <p:nvPr/>
        </p:nvSpPr>
        <p:spPr>
          <a:xfrm>
            <a:off x="1028700" y="1171575"/>
            <a:ext cx="62310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00">
                <a:latin typeface="Lora"/>
                <a:ea typeface="Lora"/>
                <a:cs typeface="Lora"/>
                <a:sym typeface="Lora"/>
              </a:rPr>
              <a:t>Model Building</a:t>
            </a:r>
            <a:endParaRPr/>
          </a:p>
        </p:txBody>
      </p:sp>
      <p:sp>
        <p:nvSpPr>
          <p:cNvPr id="199" name="Google Shape;199;p20"/>
          <p:cNvSpPr txBox="1"/>
          <p:nvPr/>
        </p:nvSpPr>
        <p:spPr>
          <a:xfrm>
            <a:off x="11539475" y="2144738"/>
            <a:ext cx="5212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>
                <a:latin typeface="Open Sans"/>
                <a:ea typeface="Open Sans"/>
                <a:cs typeface="Open Sans"/>
                <a:sym typeface="Open Sans"/>
              </a:rPr>
              <a:t>Linear Regression</a:t>
            </a:r>
            <a:r>
              <a:rPr i="1" lang="en-US" sz="3000">
                <a:latin typeface="Open Sans"/>
                <a:ea typeface="Open Sans"/>
                <a:cs typeface="Open Sans"/>
                <a:sym typeface="Open Sans"/>
              </a:rPr>
              <a:t>: R² ≈ 0.699, moderate accuracy.</a:t>
            </a:r>
            <a:endParaRPr/>
          </a:p>
        </p:txBody>
      </p:sp>
      <p:sp>
        <p:nvSpPr>
          <p:cNvPr id="200" name="Google Shape;200;p20"/>
          <p:cNvSpPr txBox="1"/>
          <p:nvPr/>
        </p:nvSpPr>
        <p:spPr>
          <a:xfrm>
            <a:off x="11248675" y="4589400"/>
            <a:ext cx="6710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>
                <a:latin typeface="Open Sans"/>
                <a:ea typeface="Open Sans"/>
                <a:cs typeface="Open Sans"/>
                <a:sym typeface="Open Sans"/>
              </a:rPr>
              <a:t>Random Forest Regressor</a:t>
            </a:r>
            <a:r>
              <a:rPr i="1" lang="en-US" sz="3000">
                <a:latin typeface="Open Sans"/>
                <a:ea typeface="Open Sans"/>
                <a:cs typeface="Open Sans"/>
                <a:sym typeface="Open Sans"/>
              </a:rPr>
              <a:t>: R² ≈ 0.85, better accuracy and lower RMSE.</a:t>
            </a:r>
            <a:endParaRPr/>
          </a:p>
        </p:txBody>
      </p:sp>
      <p:sp>
        <p:nvSpPr>
          <p:cNvPr id="201" name="Google Shape;201;p20"/>
          <p:cNvSpPr txBox="1"/>
          <p:nvPr/>
        </p:nvSpPr>
        <p:spPr>
          <a:xfrm>
            <a:off x="11340700" y="6812050"/>
            <a:ext cx="56103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>
                <a:latin typeface="Open Sans"/>
                <a:ea typeface="Open Sans"/>
                <a:cs typeface="Open Sans"/>
                <a:sym typeface="Open Sans"/>
              </a:rPr>
              <a:t>Feature importance</a:t>
            </a:r>
            <a:r>
              <a:rPr i="1" lang="en-US" sz="3000">
                <a:latin typeface="Open Sans"/>
                <a:ea typeface="Open Sans"/>
                <a:cs typeface="Open Sans"/>
                <a:sym typeface="Open Sans"/>
              </a:rPr>
              <a:t>: RAM &gt; Weight &gt; CPU frequency &gt; Inches &gt; Primary Storage.</a:t>
            </a:r>
            <a:endParaRPr/>
          </a:p>
        </p:txBody>
      </p:sp>
      <p:cxnSp>
        <p:nvCxnSpPr>
          <p:cNvPr id="202" name="Google Shape;202;p20"/>
          <p:cNvCxnSpPr/>
          <p:nvPr/>
        </p:nvCxnSpPr>
        <p:spPr>
          <a:xfrm>
            <a:off x="4461871" y="8926820"/>
            <a:ext cx="2797727" cy="0"/>
          </a:xfrm>
          <a:prstGeom prst="straightConnector1">
            <a:avLst/>
          </a:prstGeom>
          <a:noFill/>
          <a:ln cap="flat" cmpd="sng" w="28575">
            <a:solidFill>
              <a:srgbClr val="E6E6E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00"/>
            </a:gs>
            <a:gs pos="100000">
              <a:srgbClr val="2E2E2E"/>
            </a:gs>
          </a:gsLst>
          <a:lin ang="0" scaled="0"/>
        </a:gra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/>
        </p:nvSpPr>
        <p:spPr>
          <a:xfrm>
            <a:off x="1028700" y="1171575"/>
            <a:ext cx="58248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 Model Comparison &amp; Insights</a:t>
            </a:r>
            <a:endParaRPr/>
          </a:p>
        </p:txBody>
      </p:sp>
      <p:sp>
        <p:nvSpPr>
          <p:cNvPr id="208" name="Google Shape;208;p21"/>
          <p:cNvSpPr txBox="1"/>
          <p:nvPr/>
        </p:nvSpPr>
        <p:spPr>
          <a:xfrm>
            <a:off x="8531825" y="3332557"/>
            <a:ext cx="8115300" cy="57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Open Sans"/>
              <a:buChar char="●"/>
            </a:pPr>
            <a:r>
              <a:rPr lang="en-US" sz="3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Random Forest clearly outperformed Linear Regression.</a:t>
            </a:r>
            <a:br>
              <a:rPr lang="en-US" sz="3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33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Open Sans"/>
              <a:buChar char="●"/>
            </a:pPr>
            <a:r>
              <a:rPr lang="en-US" sz="3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RAM was the most critical factor impacting price.</a:t>
            </a:r>
            <a:br>
              <a:rPr lang="en-US" sz="3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33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Open Sans"/>
              <a:buChar char="●"/>
            </a:pPr>
            <a:r>
              <a:rPr lang="en-US" sz="3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Screen type and GPU had lower importance compared to CPU and storage.</a:t>
            </a:r>
            <a:endParaRPr sz="33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