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9/29/2024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9/29/2024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9/29/2024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9/29/2024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9/29/2024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9/29/2024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9/29/2024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9/29/2024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9/29/2024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9/29/2024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9/29/2024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9/29/2024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6E14FD-2642-01CC-8E65-AC280ABDD7EA}"/>
              </a:ext>
            </a:extLst>
          </p:cNvPr>
          <p:cNvPicPr>
            <a:picLocks noChangeAspect="1"/>
          </p:cNvPicPr>
          <p:nvPr/>
        </p:nvPicPr>
        <p:blipFill>
          <a:blip r:embed="rId2"/>
          <a:stretch>
            <a:fillRect/>
          </a:stretch>
        </p:blipFill>
        <p:spPr>
          <a:xfrm>
            <a:off x="211016" y="400730"/>
            <a:ext cx="2260879" cy="995991"/>
          </a:xfrm>
          <a:prstGeom prst="rect">
            <a:avLst/>
          </a:prstGeom>
        </p:spPr>
      </p:pic>
      <p:sp>
        <p:nvSpPr>
          <p:cNvPr id="3" name="Title 2">
            <a:extLst>
              <a:ext uri="{FF2B5EF4-FFF2-40B4-BE49-F238E27FC236}">
                <a16:creationId xmlns:a16="http://schemas.microsoft.com/office/drawing/2014/main" id="{4DBAAB20-49AE-1D43-93F4-81E79DD7BB8F}"/>
              </a:ext>
            </a:extLst>
          </p:cNvPr>
          <p:cNvSpPr>
            <a:spLocks noGrp="1"/>
          </p:cNvSpPr>
          <p:nvPr>
            <p:ph type="title"/>
          </p:nvPr>
        </p:nvSpPr>
        <p:spPr>
          <a:xfrm>
            <a:off x="1091381" y="0"/>
            <a:ext cx="9222658" cy="1769806"/>
          </a:xfrm>
        </p:spPr>
        <p:txBody>
          <a:bodyPr>
            <a:normAutofit/>
          </a:bodyPr>
          <a:lstStyle/>
          <a:p>
            <a:pPr algn="ctr"/>
            <a:r>
              <a:rPr lang="en-IN" sz="2400" dirty="0">
                <a:solidFill>
                  <a:srgbClr val="FF0000"/>
                </a:solidFill>
              </a:rPr>
              <a:t>   </a:t>
            </a:r>
            <a:r>
              <a:rPr lang="en-IN" sz="2000" dirty="0">
                <a:solidFill>
                  <a:srgbClr val="FF0000"/>
                </a:solidFill>
              </a:rPr>
              <a:t>BASAVARAJESWARI GROUP OF INSTITUTIONS</a:t>
            </a:r>
            <a:br>
              <a:rPr lang="en-IN" sz="2400" dirty="0">
                <a:solidFill>
                  <a:srgbClr val="FF0000"/>
                </a:solidFill>
              </a:rPr>
            </a:br>
            <a:r>
              <a:rPr lang="en-IN" sz="2400" dirty="0">
                <a:solidFill>
                  <a:srgbClr val="FF0000"/>
                </a:solidFill>
              </a:rPr>
              <a:t>   </a:t>
            </a:r>
            <a:r>
              <a:rPr lang="en-IN" sz="2000" dirty="0">
                <a:solidFill>
                  <a:schemeClr val="accent2"/>
                </a:solidFill>
              </a:rPr>
              <a:t>BALLARI INSTITUTE  OF TECHNOLOGY &amp; MANAGEMENT</a:t>
            </a:r>
            <a:br>
              <a:rPr lang="en-IN" sz="2000" dirty="0">
                <a:solidFill>
                  <a:schemeClr val="accent2"/>
                </a:solidFill>
              </a:rPr>
            </a:br>
            <a:r>
              <a:rPr lang="en-IN" sz="2000" dirty="0">
                <a:solidFill>
                  <a:schemeClr val="accent2"/>
                </a:solidFill>
              </a:rPr>
              <a:t>   </a:t>
            </a:r>
            <a:r>
              <a:rPr lang="en-IN" sz="2000" dirty="0">
                <a:solidFill>
                  <a:schemeClr val="accent2">
                    <a:lumMod val="75000"/>
                  </a:schemeClr>
                </a:solidFill>
              </a:rPr>
              <a:t>Autonomous Institute Under VTU , Belagavi</a:t>
            </a:r>
            <a:br>
              <a:rPr lang="en-IN" sz="2400" dirty="0">
                <a:solidFill>
                  <a:schemeClr val="accent2"/>
                </a:solidFill>
              </a:rPr>
            </a:br>
            <a:endParaRPr lang="en-IN" sz="2400" dirty="0">
              <a:solidFill>
                <a:schemeClr val="accent2"/>
              </a:solidFill>
            </a:endParaRPr>
          </a:p>
        </p:txBody>
      </p:sp>
      <p:sp>
        <p:nvSpPr>
          <p:cNvPr id="7" name="Content Placeholder 6">
            <a:extLst>
              <a:ext uri="{FF2B5EF4-FFF2-40B4-BE49-F238E27FC236}">
                <a16:creationId xmlns:a16="http://schemas.microsoft.com/office/drawing/2014/main" id="{3532A475-40C4-49B9-B0BF-D03F5599EED2}"/>
              </a:ext>
            </a:extLst>
          </p:cNvPr>
          <p:cNvSpPr>
            <a:spLocks noGrp="1"/>
          </p:cNvSpPr>
          <p:nvPr>
            <p:ph idx="1"/>
          </p:nvPr>
        </p:nvSpPr>
        <p:spPr>
          <a:xfrm>
            <a:off x="10500852" y="5004619"/>
            <a:ext cx="1307690" cy="1671484"/>
          </a:xfrm>
        </p:spPr>
        <p:txBody>
          <a:bodyPr>
            <a:normAutofit/>
          </a:bodyPr>
          <a:lstStyle/>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63DE1661-E634-0489-22C7-01D634750401}"/>
              </a:ext>
            </a:extLst>
          </p:cNvPr>
          <p:cNvPicPr>
            <a:picLocks noChangeAspect="1"/>
          </p:cNvPicPr>
          <p:nvPr/>
        </p:nvPicPr>
        <p:blipFill>
          <a:blip r:embed="rId3"/>
          <a:stretch>
            <a:fillRect/>
          </a:stretch>
        </p:blipFill>
        <p:spPr>
          <a:xfrm>
            <a:off x="9224387" y="423339"/>
            <a:ext cx="2756598" cy="973382"/>
          </a:xfrm>
          <a:prstGeom prst="rect">
            <a:avLst/>
          </a:prstGeom>
        </p:spPr>
      </p:pic>
      <p:sp>
        <p:nvSpPr>
          <p:cNvPr id="8" name="Rectangle 7">
            <a:extLst>
              <a:ext uri="{FF2B5EF4-FFF2-40B4-BE49-F238E27FC236}">
                <a16:creationId xmlns:a16="http://schemas.microsoft.com/office/drawing/2014/main" id="{A4F95ECD-B7A8-B144-7978-A846BD67EB29}"/>
              </a:ext>
            </a:extLst>
          </p:cNvPr>
          <p:cNvSpPr/>
          <p:nvPr/>
        </p:nvSpPr>
        <p:spPr>
          <a:xfrm>
            <a:off x="29053" y="1971344"/>
            <a:ext cx="11765120" cy="1754326"/>
          </a:xfrm>
          <a:prstGeom prst="rect">
            <a:avLst/>
          </a:prstGeom>
          <a:noFill/>
        </p:spPr>
        <p:txBody>
          <a:bodyPr wrap="squar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rPr>
              <a:t>T</a:t>
            </a:r>
            <a:r>
              <a:rPr lang="en-IN" sz="5400" dirty="0">
                <a:ln w="0"/>
                <a:effectLst>
                  <a:outerShdw blurRad="38100" dist="19050" dir="2700000" algn="tl" rotWithShape="0">
                    <a:schemeClr val="dk1">
                      <a:alpha val="40000"/>
                    </a:schemeClr>
                  </a:outerShdw>
                </a:effectLst>
              </a:rPr>
              <a:t>OPIC:</a:t>
            </a:r>
          </a:p>
          <a:p>
            <a:pPr algn="ctr"/>
            <a:r>
              <a:rPr lang="en-IN" sz="5400" b="0" cap="none" spc="0" dirty="0">
                <a:ln w="0"/>
                <a:solidFill>
                  <a:schemeClr val="tx1"/>
                </a:solidFill>
                <a:effectLst>
                  <a:outerShdw blurRad="38100" dist="19050" dir="2700000" algn="tl" rotWithShape="0">
                    <a:schemeClr val="dk1">
                      <a:alpha val="40000"/>
                    </a:schemeClr>
                  </a:outerShdw>
                </a:effectLst>
              </a:rPr>
              <a:t>THEATRE ASSET MANAGEMENT POC</a:t>
            </a:r>
          </a:p>
        </p:txBody>
      </p:sp>
    </p:spTree>
    <p:extLst>
      <p:ext uri="{BB962C8B-B14F-4D97-AF65-F5344CB8AC3E}">
        <p14:creationId xmlns:p14="http://schemas.microsoft.com/office/powerpoint/2010/main" val="79151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310552-8B10-B103-18B9-CEFC8BBBF1BF}"/>
              </a:ext>
            </a:extLst>
          </p:cNvPr>
          <p:cNvPicPr>
            <a:picLocks noChangeAspect="1"/>
          </p:cNvPicPr>
          <p:nvPr/>
        </p:nvPicPr>
        <p:blipFill>
          <a:blip r:embed="rId2"/>
          <a:stretch>
            <a:fillRect/>
          </a:stretch>
        </p:blipFill>
        <p:spPr>
          <a:xfrm>
            <a:off x="934065" y="432620"/>
            <a:ext cx="8304764" cy="6253316"/>
          </a:xfrm>
          <a:prstGeom prst="rect">
            <a:avLst/>
          </a:prstGeom>
        </p:spPr>
      </p:pic>
    </p:spTree>
    <p:extLst>
      <p:ext uri="{BB962C8B-B14F-4D97-AF65-F5344CB8AC3E}">
        <p14:creationId xmlns:p14="http://schemas.microsoft.com/office/powerpoint/2010/main" val="5051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EC51A-6226-690B-C5FD-A1D260F79B56}"/>
              </a:ext>
            </a:extLst>
          </p:cNvPr>
          <p:cNvPicPr>
            <a:picLocks noChangeAspect="1"/>
          </p:cNvPicPr>
          <p:nvPr/>
        </p:nvPicPr>
        <p:blipFill>
          <a:blip r:embed="rId2"/>
          <a:stretch>
            <a:fillRect/>
          </a:stretch>
        </p:blipFill>
        <p:spPr>
          <a:xfrm>
            <a:off x="1030392" y="1426973"/>
            <a:ext cx="9167654" cy="4004054"/>
          </a:xfrm>
          <a:prstGeom prst="rect">
            <a:avLst/>
          </a:prstGeom>
        </p:spPr>
      </p:pic>
    </p:spTree>
    <p:extLst>
      <p:ext uri="{BB962C8B-B14F-4D97-AF65-F5344CB8AC3E}">
        <p14:creationId xmlns:p14="http://schemas.microsoft.com/office/powerpoint/2010/main" val="32278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16716F-2135-E6F4-1200-451CA043AB72}"/>
              </a:ext>
            </a:extLst>
          </p:cNvPr>
          <p:cNvPicPr>
            <a:picLocks noChangeAspect="1"/>
          </p:cNvPicPr>
          <p:nvPr/>
        </p:nvPicPr>
        <p:blipFill>
          <a:blip r:embed="rId2"/>
          <a:stretch>
            <a:fillRect/>
          </a:stretch>
        </p:blipFill>
        <p:spPr>
          <a:xfrm>
            <a:off x="1032388" y="304801"/>
            <a:ext cx="9651250" cy="6125496"/>
          </a:xfrm>
          <a:prstGeom prst="rect">
            <a:avLst/>
          </a:prstGeom>
        </p:spPr>
      </p:pic>
    </p:spTree>
    <p:extLst>
      <p:ext uri="{BB962C8B-B14F-4D97-AF65-F5344CB8AC3E}">
        <p14:creationId xmlns:p14="http://schemas.microsoft.com/office/powerpoint/2010/main" val="95626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FE5B0-B9B8-109F-E675-9B60257A393B}"/>
              </a:ext>
            </a:extLst>
          </p:cNvPr>
          <p:cNvPicPr>
            <a:picLocks noChangeAspect="1"/>
          </p:cNvPicPr>
          <p:nvPr/>
        </p:nvPicPr>
        <p:blipFill>
          <a:blip r:embed="rId2"/>
          <a:stretch>
            <a:fillRect/>
          </a:stretch>
        </p:blipFill>
        <p:spPr>
          <a:xfrm>
            <a:off x="856796" y="2050030"/>
            <a:ext cx="10478408" cy="4442845"/>
          </a:xfrm>
          <a:prstGeom prst="rect">
            <a:avLst/>
          </a:prstGeom>
        </p:spPr>
      </p:pic>
      <p:sp>
        <p:nvSpPr>
          <p:cNvPr id="6" name="Title 5">
            <a:extLst>
              <a:ext uri="{FF2B5EF4-FFF2-40B4-BE49-F238E27FC236}">
                <a16:creationId xmlns:a16="http://schemas.microsoft.com/office/drawing/2014/main" id="{543C7301-7009-378A-E4A4-660A771B8659}"/>
              </a:ext>
            </a:extLst>
          </p:cNvPr>
          <p:cNvSpPr>
            <a:spLocks noGrp="1"/>
          </p:cNvSpPr>
          <p:nvPr>
            <p:ph type="title"/>
          </p:nvPr>
        </p:nvSpPr>
        <p:spPr/>
        <p:txBody>
          <a:bodyPr/>
          <a:lstStyle/>
          <a:p>
            <a:r>
              <a:rPr lang="en-IN" dirty="0"/>
              <a:t>Output:</a:t>
            </a:r>
          </a:p>
        </p:txBody>
      </p:sp>
    </p:spTree>
    <p:extLst>
      <p:ext uri="{BB962C8B-B14F-4D97-AF65-F5344CB8AC3E}">
        <p14:creationId xmlns:p14="http://schemas.microsoft.com/office/powerpoint/2010/main" val="229466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29C178-7A6C-AFBD-FA82-79008F0E71D8}"/>
              </a:ext>
            </a:extLst>
          </p:cNvPr>
          <p:cNvSpPr>
            <a:spLocks noGrp="1"/>
          </p:cNvSpPr>
          <p:nvPr>
            <p:ph type="title"/>
          </p:nvPr>
        </p:nvSpPr>
        <p:spPr>
          <a:xfrm>
            <a:off x="838200" y="365125"/>
            <a:ext cx="10515600" cy="6153662"/>
          </a:xfrm>
        </p:spPr>
        <p:txBody>
          <a:bodyPr/>
          <a:lstStyle/>
          <a:p>
            <a:r>
              <a:rPr lang="en-IN" dirty="0"/>
              <a:t>                        </a:t>
            </a:r>
            <a:r>
              <a:rPr lang="en-IN" dirty="0">
                <a:ln w="0"/>
                <a:effectLst>
                  <a:outerShdw blurRad="38100" dist="19050" dir="2700000" algn="tl" rotWithShape="0">
                    <a:schemeClr val="dk1">
                      <a:alpha val="40000"/>
                    </a:schemeClr>
                  </a:outerShdw>
                </a:effectLst>
              </a:rPr>
              <a:t>THANK YOU</a:t>
            </a:r>
            <a:endParaRPr lang="en-IN" dirty="0"/>
          </a:p>
        </p:txBody>
      </p:sp>
      <p:sp>
        <p:nvSpPr>
          <p:cNvPr id="5" name="Rectangle 4">
            <a:extLst>
              <a:ext uri="{FF2B5EF4-FFF2-40B4-BE49-F238E27FC236}">
                <a16:creationId xmlns:a16="http://schemas.microsoft.com/office/drawing/2014/main" id="{CFC519BF-D3CF-FE11-2CA2-A428BC868F3D}"/>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742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B49CC-73C6-B696-6203-77F1AB496C57}"/>
              </a:ext>
            </a:extLst>
          </p:cNvPr>
          <p:cNvSpPr>
            <a:spLocks noGrp="1"/>
          </p:cNvSpPr>
          <p:nvPr>
            <p:ph type="title"/>
          </p:nvPr>
        </p:nvSpPr>
        <p:spPr>
          <a:xfrm>
            <a:off x="241160" y="256233"/>
            <a:ext cx="11112640" cy="999811"/>
          </a:xfrm>
        </p:spPr>
        <p:txBody>
          <a:bodyPr/>
          <a:lstStyle/>
          <a:p>
            <a:r>
              <a:rPr lang="en-IN" dirty="0"/>
              <a:t>Introduction:</a:t>
            </a:r>
          </a:p>
        </p:txBody>
      </p:sp>
      <p:sp>
        <p:nvSpPr>
          <p:cNvPr id="4" name="Content Placeholder 3">
            <a:extLst>
              <a:ext uri="{FF2B5EF4-FFF2-40B4-BE49-F238E27FC236}">
                <a16:creationId xmlns:a16="http://schemas.microsoft.com/office/drawing/2014/main" id="{3A5D9C01-FFD9-790A-57E4-98EB9262541C}"/>
              </a:ext>
            </a:extLst>
          </p:cNvPr>
          <p:cNvSpPr>
            <a:spLocks noGrp="1"/>
          </p:cNvSpPr>
          <p:nvPr>
            <p:ph idx="1"/>
          </p:nvPr>
        </p:nvSpPr>
        <p:spPr>
          <a:xfrm>
            <a:off x="492369" y="1376625"/>
            <a:ext cx="10861431" cy="5014128"/>
          </a:xfrm>
        </p:spPr>
        <p:txBody>
          <a:bodyPr>
            <a:normAutofit lnSpcReduction="10000"/>
          </a:bodyPr>
          <a:lstStyle/>
          <a:p>
            <a:pPr marL="0" indent="0">
              <a:buNone/>
            </a:pPr>
            <a:r>
              <a:rPr lang="en-US" sz="2400" dirty="0"/>
              <a:t>Theatre asset management in Python involves creating systems and tools to efficiently track and manage the various assets used in theatrical productions. This includes items such as costumes, props, sets, and lighting equipment. By utilizing Python's libraries and frameworks, we can develop applications to inventory assets, schedule usage, and manage maintenance.</a:t>
            </a:r>
          </a:p>
          <a:p>
            <a:pPr marL="0" indent="0">
              <a:buNone/>
            </a:pPr>
            <a:r>
              <a:rPr lang="en-IN" sz="2400" dirty="0">
                <a:latin typeface="Arial" panose="020B0604020202020204" pitchFamily="34" charset="0"/>
                <a:cs typeface="Arial" panose="020B0604020202020204" pitchFamily="34" charset="0"/>
              </a:rPr>
              <a:t>KEY COMPONENTS:</a:t>
            </a:r>
          </a:p>
          <a:p>
            <a:pPr>
              <a:buClrTx/>
              <a:buFont typeface="Arial" panose="020B0604020202020204" pitchFamily="34" charset="0"/>
              <a:buChar char="•"/>
            </a:pPr>
            <a:r>
              <a:rPr lang="en-IN" sz="2400" dirty="0"/>
              <a:t>Asset Inventory Management</a:t>
            </a:r>
          </a:p>
          <a:p>
            <a:pPr>
              <a:buClrTx/>
              <a:buFont typeface="Arial" panose="020B0604020202020204" pitchFamily="34" charset="0"/>
              <a:buChar char="•"/>
            </a:pPr>
            <a:r>
              <a:rPr lang="en-IN" sz="2400" dirty="0"/>
              <a:t>Check-in/Check-out System</a:t>
            </a:r>
          </a:p>
          <a:p>
            <a:pPr>
              <a:buClrTx/>
              <a:buFont typeface="Arial" panose="020B0604020202020204" pitchFamily="34" charset="0"/>
              <a:buChar char="•"/>
            </a:pPr>
            <a:r>
              <a:rPr lang="en-IN" sz="2400" dirty="0"/>
              <a:t>User Management</a:t>
            </a:r>
          </a:p>
          <a:p>
            <a:pPr>
              <a:buClrTx/>
              <a:buFont typeface="Arial" panose="020B0604020202020204" pitchFamily="34" charset="0"/>
              <a:buChar char="•"/>
            </a:pPr>
            <a:r>
              <a:rPr lang="en-IN" sz="2400" dirty="0"/>
              <a:t>Production Management</a:t>
            </a:r>
          </a:p>
          <a:p>
            <a:pPr>
              <a:buClrTx/>
              <a:buFont typeface="Arial" panose="020B0604020202020204" pitchFamily="34" charset="0"/>
              <a:buChar char="•"/>
            </a:pPr>
            <a:r>
              <a:rPr lang="en-IN" sz="2400" dirty="0"/>
              <a:t>Reporting And Analytics</a:t>
            </a:r>
          </a:p>
          <a:p>
            <a:pPr>
              <a:buClrTx/>
              <a:buFont typeface="Arial" panose="020B0604020202020204" pitchFamily="34" charset="0"/>
              <a:buChar char="•"/>
            </a:pPr>
            <a:r>
              <a:rPr lang="en-IN" sz="2400" dirty="0"/>
              <a:t>Search And Filter Functionality</a:t>
            </a:r>
          </a:p>
        </p:txBody>
      </p:sp>
    </p:spTree>
    <p:extLst>
      <p:ext uri="{BB962C8B-B14F-4D97-AF65-F5344CB8AC3E}">
        <p14:creationId xmlns:p14="http://schemas.microsoft.com/office/powerpoint/2010/main" val="316695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E75D-BDBA-C0F5-84E2-568C5813E8D7}"/>
              </a:ext>
            </a:extLst>
          </p:cNvPr>
          <p:cNvSpPr>
            <a:spLocks noGrp="1"/>
          </p:cNvSpPr>
          <p:nvPr>
            <p:ph type="title"/>
          </p:nvPr>
        </p:nvSpPr>
        <p:spPr>
          <a:xfrm>
            <a:off x="275303" y="365126"/>
            <a:ext cx="11078497" cy="962230"/>
          </a:xfrm>
        </p:spPr>
        <p:txBody>
          <a:bodyPr/>
          <a:lstStyle/>
          <a:p>
            <a:r>
              <a:rPr lang="en-IN" dirty="0"/>
              <a:t>The purpose of building code:</a:t>
            </a:r>
          </a:p>
        </p:txBody>
      </p:sp>
      <p:sp>
        <p:nvSpPr>
          <p:cNvPr id="3" name="Content Placeholder 2">
            <a:extLst>
              <a:ext uri="{FF2B5EF4-FFF2-40B4-BE49-F238E27FC236}">
                <a16:creationId xmlns:a16="http://schemas.microsoft.com/office/drawing/2014/main" id="{34F65795-8949-E9ED-CED4-E10247EDCF0D}"/>
              </a:ext>
            </a:extLst>
          </p:cNvPr>
          <p:cNvSpPr>
            <a:spLocks noGrp="1"/>
          </p:cNvSpPr>
          <p:nvPr>
            <p:ph idx="1"/>
          </p:nvPr>
        </p:nvSpPr>
        <p:spPr>
          <a:xfrm>
            <a:off x="275303" y="1061884"/>
            <a:ext cx="11670891" cy="5692877"/>
          </a:xfrm>
        </p:spPr>
        <p:txBody>
          <a:bodyPr>
            <a:noAutofit/>
          </a:bodyPr>
          <a:lstStyle/>
          <a:p>
            <a:pPr marL="0" indent="0">
              <a:buClrTx/>
              <a:buNone/>
            </a:pPr>
            <a:endParaRPr lang="en-US" sz="2000" dirty="0">
              <a:latin typeface="+mj-lt"/>
            </a:endParaRPr>
          </a:p>
          <a:p>
            <a:pPr>
              <a:buClrTx/>
              <a:buFont typeface="Arial" panose="020B0604020202020204" pitchFamily="34" charset="0"/>
              <a:buChar char="•"/>
            </a:pPr>
            <a:r>
              <a:rPr lang="en-US" sz="2200" dirty="0">
                <a:latin typeface="+mj-lt"/>
              </a:rPr>
              <a:t>Streamlined Asset Tracking Efficient Management: Automate the tracking of various assets      (props, costumes, equipment) to reduce manual errors and time spent searching for items . </a:t>
            </a:r>
          </a:p>
          <a:p>
            <a:pPr>
              <a:buClrTx/>
              <a:buFont typeface="Arial" panose="020B0604020202020204" pitchFamily="34" charset="0"/>
              <a:buChar char="•"/>
            </a:pPr>
            <a:r>
              <a:rPr lang="en-US" sz="2200" dirty="0">
                <a:latin typeface="+mj-lt"/>
              </a:rPr>
              <a:t>Real-Time Inventory: Maintain an up-to-date inventory of available and checked-out items, ensuring that everyone knows what’s available.</a:t>
            </a:r>
          </a:p>
          <a:p>
            <a:pPr>
              <a:buClrTx/>
              <a:buFont typeface="Arial" panose="020B0604020202020204" pitchFamily="34" charset="0"/>
              <a:buChar char="•"/>
            </a:pPr>
            <a:r>
              <a:rPr lang="en-US" sz="2200" dirty="0">
                <a:latin typeface="+mj-lt"/>
              </a:rPr>
              <a:t> Improved Resource Utilization Maximize Usage: Identify which assets are frequently used and which are underutilized, enabling better resource allocation and decision-making .</a:t>
            </a:r>
          </a:p>
          <a:p>
            <a:pPr>
              <a:buClrTx/>
              <a:buFont typeface="Arial" panose="020B0604020202020204" pitchFamily="34" charset="0"/>
              <a:buChar char="•"/>
            </a:pPr>
            <a:r>
              <a:rPr lang="en-US" sz="2200" dirty="0">
                <a:latin typeface="+mj-lt"/>
              </a:rPr>
              <a:t> Cost Efficiency: Prevent unnecessary purchases of duplicate items by keeping a clear record of what is available.</a:t>
            </a:r>
          </a:p>
          <a:p>
            <a:pPr>
              <a:buClrTx/>
              <a:buFont typeface="Arial" panose="020B0604020202020204" pitchFamily="34" charset="0"/>
              <a:buChar char="•"/>
            </a:pPr>
            <a:r>
              <a:rPr lang="en-US" sz="2200" dirty="0">
                <a:latin typeface="+mj-lt"/>
              </a:rPr>
              <a:t> Enhanced Collaboration Role-Based Access: Different users (admins, stage managers, cast) can access relevant information based on their roles, improving communication and coordination . </a:t>
            </a:r>
          </a:p>
          <a:p>
            <a:pPr>
              <a:buClrTx/>
              <a:buFont typeface="Arial" panose="020B0604020202020204" pitchFamily="34" charset="0"/>
              <a:buChar char="•"/>
            </a:pPr>
            <a:r>
              <a:rPr lang="en-US" sz="2200" dirty="0">
                <a:latin typeface="+mj-lt"/>
              </a:rPr>
              <a:t>Shared Access: Facilitate collaboration among team members, allowing for better planning and execution of productions</a:t>
            </a:r>
            <a:r>
              <a:rPr lang="en-US" sz="2000" dirty="0">
                <a:latin typeface="+mj-lt"/>
              </a:rPr>
              <a:t>.</a:t>
            </a:r>
          </a:p>
        </p:txBody>
      </p:sp>
    </p:spTree>
    <p:extLst>
      <p:ext uri="{BB962C8B-B14F-4D97-AF65-F5344CB8AC3E}">
        <p14:creationId xmlns:p14="http://schemas.microsoft.com/office/powerpoint/2010/main" val="284729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DA375-1FDA-FA78-99E8-A7106D4E4A1E}"/>
              </a:ext>
            </a:extLst>
          </p:cNvPr>
          <p:cNvSpPr>
            <a:spLocks noGrp="1"/>
          </p:cNvSpPr>
          <p:nvPr>
            <p:ph idx="1"/>
          </p:nvPr>
        </p:nvSpPr>
        <p:spPr>
          <a:xfrm>
            <a:off x="838200" y="629266"/>
            <a:ext cx="10515600" cy="5547698"/>
          </a:xfrm>
        </p:spPr>
        <p:txBody>
          <a:bodyPr>
            <a:normAutofit/>
          </a:bodyPr>
          <a:lstStyle/>
          <a:p>
            <a:pPr>
              <a:buFont typeface="Arial" panose="020B0604020202020204" pitchFamily="34" charset="0"/>
              <a:buChar char="•"/>
            </a:pPr>
            <a:endParaRPr lang="en-US" sz="2200" dirty="0">
              <a:latin typeface="+mj-lt"/>
            </a:endParaRPr>
          </a:p>
          <a:p>
            <a:pPr>
              <a:buClrTx/>
              <a:buFont typeface="Arial" panose="020B0604020202020204" pitchFamily="34" charset="0"/>
              <a:buChar char="•"/>
            </a:pPr>
            <a:r>
              <a:rPr lang="en-US" sz="2200" dirty="0">
                <a:latin typeface="+mj-lt"/>
              </a:rPr>
              <a:t>   Accountability and Responsibility Check-In/Check-Out System: Track who    is responsible for each asset, ensuring accountability and reducing the likelihood of loss or damage .</a:t>
            </a:r>
          </a:p>
          <a:p>
            <a:pPr>
              <a:buClrTx/>
              <a:buFont typeface="Arial" panose="020B0604020202020204" pitchFamily="34" charset="0"/>
              <a:buChar char="•"/>
            </a:pPr>
            <a:r>
              <a:rPr lang="en-US" sz="2200" dirty="0">
                <a:latin typeface="+mj-lt"/>
              </a:rPr>
              <a:t> Due Dates and Reminders: Set and manage due dates for asset returns, minimizing the risk of overdue items.	</a:t>
            </a:r>
          </a:p>
          <a:p>
            <a:pPr>
              <a:buClrTx/>
              <a:buFont typeface="Arial" panose="020B0604020202020204" pitchFamily="34" charset="0"/>
              <a:buChar char="•"/>
            </a:pPr>
            <a:r>
              <a:rPr lang="en-US" sz="2200" dirty="0">
                <a:latin typeface="+mj-lt"/>
              </a:rPr>
              <a:t> Data-Driven Insights Reporting and Analytics: Generate reports on asset usage, condition, and history, providing valuable insights for future productions . </a:t>
            </a:r>
          </a:p>
          <a:p>
            <a:pPr>
              <a:buClrTx/>
              <a:buFont typeface="Arial" panose="020B0604020202020204" pitchFamily="34" charset="0"/>
              <a:buChar char="•"/>
            </a:pPr>
            <a:r>
              <a:rPr lang="en-US" sz="2200" dirty="0">
                <a:latin typeface="+mj-lt"/>
              </a:rPr>
              <a:t>Trend Analysis: Understand patterns in asset utilization, which can inform purchasing decisions and maintenance schedules.</a:t>
            </a:r>
          </a:p>
          <a:p>
            <a:pPr>
              <a:buClrTx/>
              <a:buFont typeface="Arial" panose="020B0604020202020204" pitchFamily="34" charset="0"/>
              <a:buChar char="•"/>
            </a:pPr>
            <a:r>
              <a:rPr lang="en-US" sz="2200" dirty="0">
                <a:latin typeface="+mj-lt"/>
              </a:rPr>
              <a:t> User-Friendly Experience Simplified Processes: Create a user-friendly interface for easy asset management, reducing the learning curve for new users .</a:t>
            </a:r>
          </a:p>
          <a:p>
            <a:pPr>
              <a:buClrTx/>
              <a:buFont typeface="Arial" panose="020B0604020202020204" pitchFamily="34" charset="0"/>
              <a:buChar char="•"/>
            </a:pPr>
            <a:r>
              <a:rPr lang="en-US" sz="2200" dirty="0">
                <a:latin typeface="+mj-lt"/>
              </a:rPr>
              <a:t> Accessibility: Make it easy for users to</a:t>
            </a:r>
          </a:p>
          <a:p>
            <a:pPr marL="0" indent="0">
              <a:buNone/>
            </a:pPr>
            <a:endParaRPr lang="en-IN" dirty="0"/>
          </a:p>
        </p:txBody>
      </p:sp>
    </p:spTree>
    <p:extLst>
      <p:ext uri="{BB962C8B-B14F-4D97-AF65-F5344CB8AC3E}">
        <p14:creationId xmlns:p14="http://schemas.microsoft.com/office/powerpoint/2010/main" val="382313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7313-E1A9-98D7-0261-28487F611D3A}"/>
              </a:ext>
            </a:extLst>
          </p:cNvPr>
          <p:cNvSpPr>
            <a:spLocks noGrp="1"/>
          </p:cNvSpPr>
          <p:nvPr>
            <p:ph type="title"/>
          </p:nvPr>
        </p:nvSpPr>
        <p:spPr>
          <a:xfrm>
            <a:off x="530942" y="365125"/>
            <a:ext cx="10822858" cy="1325563"/>
          </a:xfrm>
        </p:spPr>
        <p:txBody>
          <a:bodyPr>
            <a:normAutofit/>
          </a:bodyPr>
          <a:lstStyle/>
          <a:p>
            <a:r>
              <a:rPr lang="en-IN" dirty="0"/>
              <a:t>The methods to implement the code on Theatre Asset Management:</a:t>
            </a:r>
          </a:p>
        </p:txBody>
      </p:sp>
      <p:sp>
        <p:nvSpPr>
          <p:cNvPr id="3" name="Content Placeholder 2">
            <a:extLst>
              <a:ext uri="{FF2B5EF4-FFF2-40B4-BE49-F238E27FC236}">
                <a16:creationId xmlns:a16="http://schemas.microsoft.com/office/drawing/2014/main" id="{3865890B-7692-2B33-D15D-643A9A5700FC}"/>
              </a:ext>
            </a:extLst>
          </p:cNvPr>
          <p:cNvSpPr>
            <a:spLocks noGrp="1"/>
          </p:cNvSpPr>
          <p:nvPr>
            <p:ph idx="1"/>
          </p:nvPr>
        </p:nvSpPr>
        <p:spPr>
          <a:xfrm>
            <a:off x="432619" y="1825625"/>
            <a:ext cx="10921181" cy="4351338"/>
          </a:xfrm>
        </p:spPr>
        <p:txBody>
          <a:bodyPr>
            <a:normAutofit lnSpcReduction="10000"/>
          </a:bodyPr>
          <a:lstStyle/>
          <a:p>
            <a:pPr>
              <a:buClrTx/>
              <a:buFont typeface="Arial" panose="020B0604020202020204" pitchFamily="34" charset="0"/>
              <a:buChar char="•"/>
            </a:pPr>
            <a:r>
              <a:rPr lang="en-US" sz="2200" dirty="0"/>
              <a:t> Object-Oriented Programming (OOP)Classes and Objects: Create classes for assets, users, and productions to encapsulate related properties and methods. </a:t>
            </a:r>
          </a:p>
          <a:p>
            <a:pPr>
              <a:buClrTx/>
              <a:buFont typeface="Arial" panose="020B0604020202020204" pitchFamily="34" charset="0"/>
              <a:buChar char="•"/>
            </a:pPr>
            <a:r>
              <a:rPr lang="en-US" sz="2200" dirty="0"/>
              <a:t>Encapsulation: Keep asset details and operations within their respective classes.</a:t>
            </a:r>
          </a:p>
          <a:p>
            <a:pPr>
              <a:buClrTx/>
              <a:buFont typeface="Arial" panose="020B0604020202020204" pitchFamily="34" charset="0"/>
              <a:buChar char="•"/>
            </a:pPr>
            <a:r>
              <a:rPr lang="en-US" sz="2200" dirty="0"/>
              <a:t> User Authentication and Authorization Login System: Implement user authentication to ensure only authorized personnel can access certain features . </a:t>
            </a:r>
          </a:p>
          <a:p>
            <a:pPr>
              <a:buClrTx/>
              <a:buFont typeface="Arial" panose="020B0604020202020204" pitchFamily="34" charset="0"/>
              <a:buChar char="•"/>
            </a:pPr>
            <a:r>
              <a:rPr lang="en-US" sz="2200" dirty="0"/>
              <a:t>Role-Based Access Control: Define roles (e.g., admin, stage manager) to restrict access to sensitive functions.</a:t>
            </a:r>
          </a:p>
          <a:p>
            <a:pPr>
              <a:buClrTx/>
              <a:buFont typeface="Arial" panose="020B0604020202020204" pitchFamily="34" charset="0"/>
              <a:buChar char="•"/>
            </a:pPr>
            <a:r>
              <a:rPr lang="en-US" sz="2200" dirty="0"/>
              <a:t> Check-In/Check-Out Functionality Tracking System: Implement methods to track when assets are checked out and returned, including due dates.</a:t>
            </a:r>
          </a:p>
          <a:p>
            <a:pPr>
              <a:buClrTx/>
              <a:buFont typeface="Arial" panose="020B0604020202020204" pitchFamily="34" charset="0"/>
              <a:buChar char="•"/>
            </a:pPr>
            <a:r>
              <a:rPr lang="en-US" sz="2200" dirty="0"/>
              <a:t> Search and Filtering Search Functionality: Provide methods to search for assets based on criteria like name, condition, or type .</a:t>
            </a:r>
          </a:p>
          <a:p>
            <a:pPr>
              <a:buClrTx/>
              <a:buFont typeface="Arial" panose="020B0604020202020204" pitchFamily="34" charset="0"/>
              <a:buChar char="•"/>
            </a:pPr>
            <a:r>
              <a:rPr lang="en-US" sz="2200" dirty="0"/>
              <a:t> Filtering Options: Allow users to filter asset lists for better visibility.</a:t>
            </a:r>
          </a:p>
          <a:p>
            <a:pPr>
              <a:buFont typeface="Arial" panose="020B0604020202020204" pitchFamily="34" charset="0"/>
              <a:buChar char="•"/>
            </a:pPr>
            <a:endParaRPr lang="en-US" sz="2200" dirty="0"/>
          </a:p>
          <a:p>
            <a:pPr>
              <a:buFont typeface="Arial" panose="020B0604020202020204" pitchFamily="34" charset="0"/>
              <a:buChar char="•"/>
            </a:pPr>
            <a:endParaRPr lang="en-IN" sz="2200" dirty="0"/>
          </a:p>
        </p:txBody>
      </p:sp>
    </p:spTree>
    <p:extLst>
      <p:ext uri="{BB962C8B-B14F-4D97-AF65-F5344CB8AC3E}">
        <p14:creationId xmlns:p14="http://schemas.microsoft.com/office/powerpoint/2010/main" val="362406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8F713-0881-3C6B-B449-F333AD138FEA}"/>
              </a:ext>
            </a:extLst>
          </p:cNvPr>
          <p:cNvSpPr>
            <a:spLocks noGrp="1"/>
          </p:cNvSpPr>
          <p:nvPr>
            <p:ph idx="1"/>
          </p:nvPr>
        </p:nvSpPr>
        <p:spPr>
          <a:xfrm>
            <a:off x="432619" y="511277"/>
            <a:ext cx="11425084" cy="5665686"/>
          </a:xfrm>
        </p:spPr>
        <p:txBody>
          <a:bodyPr>
            <a:normAutofit/>
          </a:bodyPr>
          <a:lstStyle/>
          <a:p>
            <a:endParaRPr lang="en-IN" dirty="0"/>
          </a:p>
          <a:p>
            <a:pPr>
              <a:buClrTx/>
              <a:buFont typeface="Arial" panose="020B0604020202020204" pitchFamily="34" charset="0"/>
              <a:buChar char="•"/>
            </a:pPr>
            <a:r>
              <a:rPr lang="en-US" dirty="0"/>
              <a:t>  </a:t>
            </a:r>
            <a:r>
              <a:rPr lang="en-US" sz="2200" dirty="0"/>
              <a:t>Notification System Alerts: Implement a system to notify users of overdue items or low inventory levels through email or in-app notifications.</a:t>
            </a:r>
          </a:p>
          <a:p>
            <a:pPr>
              <a:buClrTx/>
              <a:buFont typeface="Arial" panose="020B0604020202020204" pitchFamily="34" charset="0"/>
              <a:buChar char="•"/>
            </a:pPr>
            <a:r>
              <a:rPr lang="en-US" sz="2200" dirty="0"/>
              <a:t>  Reporting and Analytics Generate Reports: Create methods to generate reports on asset usage, inventory status, and trends.</a:t>
            </a:r>
          </a:p>
          <a:p>
            <a:pPr marL="0" indent="0">
              <a:buNone/>
            </a:pPr>
            <a:endParaRPr lang="en-US" sz="2200" dirty="0"/>
          </a:p>
          <a:p>
            <a:pPr marL="0" indent="0">
              <a:buNone/>
            </a:pPr>
            <a:r>
              <a:rPr lang="en-IN" sz="3200" dirty="0"/>
              <a:t>The modules to implement the code on theatre asset management</a:t>
            </a:r>
            <a:r>
              <a:rPr lang="en-IN" dirty="0"/>
              <a:t>.</a:t>
            </a:r>
          </a:p>
          <a:p>
            <a:pPr marL="0" indent="0">
              <a:buNone/>
            </a:pPr>
            <a:r>
              <a:rPr lang="en-IN" sz="2400" dirty="0"/>
              <a:t>1.Core modules:</a:t>
            </a:r>
          </a:p>
          <a:p>
            <a:pPr>
              <a:buClrTx/>
              <a:buFont typeface="Arial" panose="020B0604020202020204" pitchFamily="34" charset="0"/>
              <a:buChar char="•"/>
            </a:pPr>
            <a:r>
              <a:rPr lang="en-IN" sz="2200" dirty="0"/>
              <a:t>    Authentication(login , logout)</a:t>
            </a:r>
          </a:p>
          <a:p>
            <a:pPr>
              <a:buClrTx/>
              <a:buFont typeface="Arial" panose="020B0604020202020204" pitchFamily="34" charset="0"/>
              <a:buChar char="•"/>
            </a:pPr>
            <a:r>
              <a:rPr lang="en-IN" sz="2200" dirty="0"/>
              <a:t>    Authorization(role-based access control)</a:t>
            </a:r>
          </a:p>
          <a:p>
            <a:pPr>
              <a:buClrTx/>
              <a:buFont typeface="Arial" panose="020B0604020202020204" pitchFamily="34" charset="0"/>
              <a:buChar char="•"/>
            </a:pPr>
            <a:r>
              <a:rPr lang="en-IN" sz="2200" dirty="0"/>
              <a:t>    User profiles(add , edit , delete)</a:t>
            </a:r>
          </a:p>
          <a:p>
            <a:pPr>
              <a:buClrTx/>
              <a:buFont typeface="Arial" panose="020B0604020202020204" pitchFamily="34" charset="0"/>
              <a:buChar char="•"/>
            </a:pPr>
            <a:endParaRPr lang="en-IN" sz="3200" dirty="0"/>
          </a:p>
          <a:p>
            <a:pPr marL="0" indent="0">
              <a:buNone/>
            </a:pPr>
            <a:endParaRPr lang="en-IN" sz="3200" dirty="0"/>
          </a:p>
          <a:p>
            <a:pPr marL="0" indent="0">
              <a:buNone/>
            </a:pPr>
            <a:endParaRPr lang="en-IN" sz="3200" dirty="0"/>
          </a:p>
        </p:txBody>
      </p:sp>
    </p:spTree>
    <p:extLst>
      <p:ext uri="{BB962C8B-B14F-4D97-AF65-F5344CB8AC3E}">
        <p14:creationId xmlns:p14="http://schemas.microsoft.com/office/powerpoint/2010/main" val="368927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E0826-D774-BEEF-CC25-9C6CAA3DE91C}"/>
              </a:ext>
            </a:extLst>
          </p:cNvPr>
          <p:cNvSpPr>
            <a:spLocks noGrp="1"/>
          </p:cNvSpPr>
          <p:nvPr>
            <p:ph idx="1"/>
          </p:nvPr>
        </p:nvSpPr>
        <p:spPr>
          <a:xfrm>
            <a:off x="838200" y="363794"/>
            <a:ext cx="10515600" cy="5813169"/>
          </a:xfrm>
        </p:spPr>
        <p:txBody>
          <a:bodyPr>
            <a:normAutofit/>
          </a:bodyPr>
          <a:lstStyle/>
          <a:p>
            <a:pPr marL="0" indent="0">
              <a:buClrTx/>
              <a:buNone/>
            </a:pPr>
            <a:r>
              <a:rPr lang="en-IN" sz="2400" dirty="0"/>
              <a:t>2.Asset management:</a:t>
            </a:r>
          </a:p>
          <a:p>
            <a:pPr>
              <a:buClrTx/>
              <a:buFont typeface="Open sans" panose="020B0606030504020204" pitchFamily="34" charset="0"/>
              <a:buChar char="•"/>
            </a:pPr>
            <a:r>
              <a:rPr lang="en-IN" sz="2400" dirty="0"/>
              <a:t>  </a:t>
            </a:r>
            <a:r>
              <a:rPr lang="en-IN" sz="2200" dirty="0"/>
              <a:t>Asset registration(add , edit , delete)</a:t>
            </a:r>
          </a:p>
          <a:p>
            <a:pPr>
              <a:buClrTx/>
              <a:buFont typeface="Open sans" panose="020B0606030504020204" pitchFamily="34" charset="0"/>
              <a:buChar char="•"/>
            </a:pPr>
            <a:r>
              <a:rPr lang="en-IN" sz="2200" dirty="0"/>
              <a:t>  Asset categorization(</a:t>
            </a:r>
            <a:r>
              <a:rPr lang="en-IN" sz="2200" dirty="0" err="1"/>
              <a:t>E.g</a:t>
            </a:r>
            <a:r>
              <a:rPr lang="en-IN" sz="2200" dirty="0"/>
              <a:t> : props , costumes , set pieces)</a:t>
            </a:r>
          </a:p>
          <a:p>
            <a:pPr>
              <a:buClrTx/>
              <a:buFont typeface="Open sans" panose="020B0606030504020204" pitchFamily="34" charset="0"/>
              <a:buChar char="•"/>
            </a:pPr>
            <a:r>
              <a:rPr lang="en-IN" sz="2200" dirty="0"/>
              <a:t> Asset search and filtering</a:t>
            </a:r>
          </a:p>
          <a:p>
            <a:pPr marL="0" indent="0">
              <a:buNone/>
            </a:pPr>
            <a:r>
              <a:rPr lang="en-US" sz="2400" dirty="0"/>
              <a:t>3.Inventory Management  </a:t>
            </a:r>
            <a:r>
              <a:rPr lang="en-US" dirty="0"/>
              <a:t>:  </a:t>
            </a:r>
          </a:p>
          <a:p>
            <a:pPr>
              <a:buClrTx/>
              <a:buFont typeface="Arial" panose="020B0604020202020204" pitchFamily="34" charset="0"/>
              <a:buChar char="•"/>
            </a:pPr>
            <a:r>
              <a:rPr lang="en-US" sz="2400" dirty="0"/>
              <a:t>   </a:t>
            </a:r>
            <a:r>
              <a:rPr lang="en-US" sz="2200" dirty="0"/>
              <a:t>Stock tracking (quantity, location)    </a:t>
            </a:r>
          </a:p>
          <a:p>
            <a:pPr>
              <a:buClrTx/>
              <a:buFont typeface="Arial" panose="020B0604020202020204" pitchFamily="34" charset="0"/>
              <a:buChar char="•"/>
            </a:pPr>
            <a:r>
              <a:rPr lang="en-US" sz="2200" dirty="0"/>
              <a:t>    Asset check-in/check-out system    </a:t>
            </a:r>
          </a:p>
          <a:p>
            <a:pPr>
              <a:buClrTx/>
              <a:buFont typeface="Arial" panose="020B0604020202020204" pitchFamily="34" charset="0"/>
              <a:buChar char="•"/>
            </a:pPr>
            <a:r>
              <a:rPr lang="en-US" sz="2200" dirty="0"/>
              <a:t>    Low stock alerts and notifications</a:t>
            </a:r>
          </a:p>
          <a:p>
            <a:pPr marL="0" indent="0">
              <a:buNone/>
            </a:pPr>
            <a:r>
              <a:rPr lang="en-US" sz="2400" dirty="0"/>
              <a:t>4.Scheduling:</a:t>
            </a:r>
          </a:p>
          <a:p>
            <a:pPr>
              <a:buClrTx/>
              <a:buFont typeface="Arial" panose="020B0604020202020204" pitchFamily="34" charset="0"/>
              <a:buChar char="•"/>
            </a:pPr>
            <a:r>
              <a:rPr lang="en-US" sz="2400" dirty="0"/>
              <a:t>   </a:t>
            </a:r>
            <a:r>
              <a:rPr lang="en-US" sz="2200" dirty="0"/>
              <a:t>Rehearsal and performance scheduling    </a:t>
            </a:r>
          </a:p>
          <a:p>
            <a:pPr>
              <a:buClrTx/>
              <a:buFont typeface="Arial" panose="020B0604020202020204" pitchFamily="34" charset="0"/>
              <a:buChar char="•"/>
            </a:pPr>
            <a:r>
              <a:rPr lang="en-US" sz="2200" dirty="0"/>
              <a:t>   Resource allocation (e.g., spaces, equipment)  </a:t>
            </a:r>
          </a:p>
          <a:p>
            <a:pPr>
              <a:buClrTx/>
              <a:buFont typeface="Arial" panose="020B0604020202020204" pitchFamily="34" charset="0"/>
              <a:buChar char="•"/>
            </a:pPr>
            <a:r>
              <a:rPr lang="en-US" sz="2200" dirty="0"/>
              <a:t>   Conflict detection and resolution</a:t>
            </a:r>
            <a:endParaRPr lang="en-IN" sz="2200" dirty="0"/>
          </a:p>
        </p:txBody>
      </p:sp>
    </p:spTree>
    <p:extLst>
      <p:ext uri="{BB962C8B-B14F-4D97-AF65-F5344CB8AC3E}">
        <p14:creationId xmlns:p14="http://schemas.microsoft.com/office/powerpoint/2010/main" val="155716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49765DD-410F-528D-77BF-29DFA738FBC5}"/>
              </a:ext>
            </a:extLst>
          </p:cNvPr>
          <p:cNvSpPr>
            <a:spLocks noGrp="1"/>
          </p:cNvSpPr>
          <p:nvPr>
            <p:ph idx="1"/>
          </p:nvPr>
        </p:nvSpPr>
        <p:spPr>
          <a:xfrm>
            <a:off x="838200" y="963561"/>
            <a:ext cx="10515600" cy="5702710"/>
          </a:xfrm>
        </p:spPr>
        <p:txBody>
          <a:bodyPr/>
          <a:lstStyle/>
          <a:p>
            <a:pPr marL="0" indent="0">
              <a:buNone/>
            </a:pPr>
            <a:r>
              <a:rPr lang="en-US" sz="2400" dirty="0"/>
              <a:t>5. Reporting and Analytics:  </a:t>
            </a:r>
          </a:p>
          <a:p>
            <a:pPr>
              <a:buClrTx/>
              <a:buFont typeface="Arial" panose="020B0604020202020204" pitchFamily="34" charset="0"/>
              <a:buChar char="•"/>
            </a:pPr>
            <a:r>
              <a:rPr lang="en-US" dirty="0"/>
              <a:t>   </a:t>
            </a:r>
            <a:r>
              <a:rPr lang="en-US" sz="2200" dirty="0"/>
              <a:t>Asset usage reports   </a:t>
            </a:r>
          </a:p>
          <a:p>
            <a:pPr>
              <a:buClrTx/>
              <a:buFont typeface="Arial" panose="020B0604020202020204" pitchFamily="34" charset="0"/>
              <a:buChar char="•"/>
            </a:pPr>
            <a:r>
              <a:rPr lang="en-US" sz="2200" dirty="0"/>
              <a:t>    Maintenance and repair tracking    </a:t>
            </a:r>
          </a:p>
          <a:p>
            <a:pPr>
              <a:buClrTx/>
              <a:buFont typeface="Arial" panose="020B0604020202020204" pitchFamily="34" charset="0"/>
              <a:buChar char="•"/>
            </a:pPr>
            <a:r>
              <a:rPr lang="en-US" sz="2200" dirty="0"/>
              <a:t>    Cost analysis and budgeting</a:t>
            </a:r>
          </a:p>
          <a:p>
            <a:pPr marL="0" indent="0">
              <a:buNone/>
            </a:pPr>
            <a:endParaRPr lang="en-US" sz="2200" dirty="0"/>
          </a:p>
          <a:p>
            <a:pPr marL="0" indent="0">
              <a:buNone/>
            </a:pPr>
            <a:r>
              <a:rPr lang="en-US" sz="3200" dirty="0"/>
              <a:t>Code:</a:t>
            </a:r>
          </a:p>
          <a:p>
            <a:pPr marL="0" indent="0">
              <a:buNone/>
            </a:pPr>
            <a:endParaRPr lang="en-IN" sz="2200" dirty="0"/>
          </a:p>
        </p:txBody>
      </p:sp>
      <p:pic>
        <p:nvPicPr>
          <p:cNvPr id="8" name="Picture 7">
            <a:extLst>
              <a:ext uri="{FF2B5EF4-FFF2-40B4-BE49-F238E27FC236}">
                <a16:creationId xmlns:a16="http://schemas.microsoft.com/office/drawing/2014/main" id="{6D385D44-31DB-D1CB-B8B3-9B840A3B5DF8}"/>
              </a:ext>
            </a:extLst>
          </p:cNvPr>
          <p:cNvPicPr>
            <a:picLocks noChangeAspect="1"/>
          </p:cNvPicPr>
          <p:nvPr/>
        </p:nvPicPr>
        <p:blipFill>
          <a:blip r:embed="rId2"/>
          <a:stretch>
            <a:fillRect/>
          </a:stretch>
        </p:blipFill>
        <p:spPr>
          <a:xfrm>
            <a:off x="2408904" y="3116828"/>
            <a:ext cx="5852136" cy="3264308"/>
          </a:xfrm>
          <a:prstGeom prst="rect">
            <a:avLst/>
          </a:prstGeom>
        </p:spPr>
      </p:pic>
    </p:spTree>
    <p:extLst>
      <p:ext uri="{BB962C8B-B14F-4D97-AF65-F5344CB8AC3E}">
        <p14:creationId xmlns:p14="http://schemas.microsoft.com/office/powerpoint/2010/main" val="35187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E370517-288C-2091-3A0F-F7664815B93C}"/>
              </a:ext>
            </a:extLst>
          </p:cNvPr>
          <p:cNvPicPr>
            <a:picLocks noChangeAspect="1"/>
          </p:cNvPicPr>
          <p:nvPr/>
        </p:nvPicPr>
        <p:blipFill>
          <a:blip r:embed="rId2"/>
          <a:stretch>
            <a:fillRect/>
          </a:stretch>
        </p:blipFill>
        <p:spPr>
          <a:xfrm>
            <a:off x="927220" y="373627"/>
            <a:ext cx="7643522" cy="2133600"/>
          </a:xfrm>
          <a:prstGeom prst="rect">
            <a:avLst/>
          </a:prstGeom>
        </p:spPr>
      </p:pic>
      <p:pic>
        <p:nvPicPr>
          <p:cNvPr id="15" name="Picture 14">
            <a:extLst>
              <a:ext uri="{FF2B5EF4-FFF2-40B4-BE49-F238E27FC236}">
                <a16:creationId xmlns:a16="http://schemas.microsoft.com/office/drawing/2014/main" id="{DAC9EA71-FCC7-0536-6279-95DC7120ADAC}"/>
              </a:ext>
            </a:extLst>
          </p:cNvPr>
          <p:cNvPicPr>
            <a:picLocks noChangeAspect="1"/>
          </p:cNvPicPr>
          <p:nvPr/>
        </p:nvPicPr>
        <p:blipFill>
          <a:blip r:embed="rId3"/>
          <a:stretch>
            <a:fillRect/>
          </a:stretch>
        </p:blipFill>
        <p:spPr>
          <a:xfrm>
            <a:off x="927221" y="2403987"/>
            <a:ext cx="7643521" cy="4080386"/>
          </a:xfrm>
          <a:prstGeom prst="rect">
            <a:avLst/>
          </a:prstGeom>
        </p:spPr>
      </p:pic>
    </p:spTree>
    <p:extLst>
      <p:ext uri="{BB962C8B-B14F-4D97-AF65-F5344CB8AC3E}">
        <p14:creationId xmlns:p14="http://schemas.microsoft.com/office/powerpoint/2010/main" val="144729375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424</TotalTime>
  <Words>740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Open sans</vt:lpstr>
      <vt:lpstr>Segoe UI</vt:lpstr>
      <vt:lpstr>MinimalXOVTI</vt:lpstr>
      <vt:lpstr>   BASAVARAJESWARI GROUP OF INSTITUTIONS    BALLARI INSTITUTE  OF TECHNOLOGY &amp; MANAGEMENT    Autonomous Institute Under VTU , Belagavi </vt:lpstr>
      <vt:lpstr>Introduction:</vt:lpstr>
      <vt:lpstr>The purpose of building code:</vt:lpstr>
      <vt:lpstr>PowerPoint Presentation</vt:lpstr>
      <vt:lpstr>The methods to implement the code on Theatre Asset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sinchana.km2006@gmail.com</dc:creator>
  <cp:lastModifiedBy>sneha sneha</cp:lastModifiedBy>
  <cp:revision>7</cp:revision>
  <dcterms:created xsi:type="dcterms:W3CDTF">2024-09-27T03:30:35Z</dcterms:created>
  <dcterms:modified xsi:type="dcterms:W3CDTF">2024-09-29T12:16:34Z</dcterms:modified>
</cp:coreProperties>
</file>