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1937004" y="246010"/>
            <a:ext cx="10845610" cy="1889231"/>
          </a:xfrm>
          <a:prstGeom prst="rect"/>
          <a:solidFill>
            <a:schemeClr val="bg1"/>
          </a:solidFill>
        </p:spPr>
        <p:txBody>
          <a:bodyPr bIns="0" lIns="0" rIns="0" rtlCol="0" tIns="16510" vert="horz" wrap="square">
            <a:noAutofit/>
          </a:bodyPr>
          <a:p>
            <a:pPr marL="3213735">
              <a:spcBef>
                <a:spcPts val="130"/>
              </a:spcBef>
            </a:pPr>
            <a:r>
              <a:rPr b="1" dirty="0" sz="36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667000" y="2628900"/>
            <a:ext cx="8990965" cy="2799715"/>
          </a:xfrm>
          <a:prstGeom prst="rect"/>
          <a:solidFill>
            <a:schemeClr val="bg1"/>
          </a:solidFill>
        </p:spPr>
        <p:txBody>
          <a:bodyPr rtlCol="0" wrap="square">
            <a:noAutofit/>
          </a:bodyPr>
          <a:p>
            <a:pPr>
              <a:lnSpc>
                <a:spcPct val="140000"/>
              </a:lnSpc>
            </a:pPr>
            <a:r>
              <a:rPr b="1" sz="2800" lang="en-US"/>
              <a:t>STUDENT NAME:</a:t>
            </a:r>
            <a:r>
              <a:rPr altLang="en-US" sz="2800" lang="en-GB"/>
              <a:t> V.SNEHA</a:t>
            </a:r>
            <a:endParaRPr dirty="0" sz="2800" lang="en-US"/>
          </a:p>
          <a:p>
            <a:pPr>
              <a:lnSpc>
                <a:spcPct val="120000"/>
              </a:lnSpc>
            </a:pPr>
            <a:r>
              <a:rPr b="1" dirty="0" sz="2800" lang="en-US"/>
              <a:t>REGIST</a:t>
            </a:r>
            <a:r>
              <a:rPr altLang="en-US" b="1" dirty="0" sz="2800" lang="en-GB"/>
              <a:t>RATION</a:t>
            </a:r>
            <a:r>
              <a:rPr b="1" dirty="0" sz="2800" lang="en-US"/>
              <a:t> NO:</a:t>
            </a:r>
            <a:r>
              <a:rPr altLang="en-US" dirty="0" sz="2800" lang="en-GB"/>
              <a:t>  312217615</a:t>
            </a:r>
            <a:endParaRPr dirty="0" sz="2800" lang="en-US"/>
          </a:p>
          <a:p>
            <a:pPr>
              <a:lnSpc>
                <a:spcPct val="120000"/>
              </a:lnSpc>
            </a:pPr>
            <a:r>
              <a:rPr b="1" dirty="0" sz="2800" lang="en-US"/>
              <a:t>DEPARTMENT:</a:t>
            </a:r>
            <a:r>
              <a:rPr altLang="en-US" b="1" dirty="0" sz="2800" lang="en-GB"/>
              <a:t> </a:t>
            </a:r>
            <a:r>
              <a:rPr altLang="en-US" dirty="0" sz="2800" lang="en-GB"/>
              <a:t>B.COM GENERAL</a:t>
            </a:r>
            <a:endParaRPr dirty="0" sz="2800" lang="en-US"/>
          </a:p>
          <a:p>
            <a:pPr>
              <a:lnSpc>
                <a:spcPct val="120000"/>
              </a:lnSpc>
            </a:pPr>
            <a:r>
              <a:rPr b="1" dirty="0" sz="2800" lang="en-US"/>
              <a:t>COLLEGE</a:t>
            </a:r>
            <a:r>
              <a:rPr altLang="en-US" b="1" dirty="0" sz="2800" lang="en-GB"/>
              <a:t> NAME: </a:t>
            </a:r>
            <a:r>
              <a:rPr altLang="en-US" dirty="0" sz="2800" lang="en-GB"/>
              <a:t>GOVERNMENT ARTS AND SCIENCE COLLEGE, NEMMELI.</a:t>
            </a:r>
            <a:endParaRPr dirty="0" sz="28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8" name="object 8"/>
          <p:cNvSpPr txBox="1"/>
          <p:nvPr/>
        </p:nvSpPr>
        <p:spPr>
          <a:xfrm>
            <a:off x="739775" y="291147"/>
            <a:ext cx="4422777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Text Box 1"/>
          <p:cNvSpPr txBox="1"/>
          <p:nvPr/>
        </p:nvSpPr>
        <p:spPr>
          <a:xfrm>
            <a:off x="1219200" y="1654175"/>
            <a:ext cx="8582025" cy="3456305"/>
          </a:xfrm>
          <a:prstGeom prst="rect"/>
          <a:noFill/>
        </p:spPr>
        <p:txBody>
          <a:bodyPr rtlCol="0" wrap="square">
            <a:noAutofit/>
          </a:bodyPr>
          <a:p>
            <a:pPr indent="-571500" marL="571500">
              <a:buFont typeface="Wingdings" panose="05000000000000000000" charset="0"/>
              <a:buChar char="ü"/>
            </a:pPr>
            <a:r>
              <a:rPr altLang="en-US" sz="3600" lang="en-GB"/>
              <a:t>Use of Excel functions such as Pivot Tables and Charts to analyze data.</a:t>
            </a:r>
            <a:endParaRPr altLang="en-US" sz="3600" lang="en-GB"/>
          </a:p>
          <a:p>
            <a:pPr indent="0">
              <a:buFont typeface="Wingdings" panose="05000000000000000000" charset="0"/>
              <a:buNone/>
            </a:pPr>
            <a:endParaRPr altLang="en-US" sz="3600" lang="en-GB"/>
          </a:p>
          <a:p>
            <a:pPr indent="-571500" marL="571500">
              <a:buFont typeface="Wingdings" panose="05000000000000000000" charset="0"/>
              <a:buChar char="ü"/>
            </a:pPr>
            <a:r>
              <a:rPr altLang="en-US" sz="3600" lang="en-GB"/>
              <a:t>Performance metrics calculated using custom formulas and conditional formatting.</a:t>
            </a:r>
            <a:endParaRPr altLang="en-US" sz="3600"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890511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6" name="Text Box 1"/>
          <p:cNvSpPr txBox="1"/>
          <p:nvPr/>
        </p:nvSpPr>
        <p:spPr>
          <a:xfrm>
            <a:off x="1282700" y="1622425"/>
            <a:ext cx="8319770" cy="3396615"/>
          </a:xfrm>
          <a:prstGeom prst="rect"/>
          <a:solidFill>
            <a:schemeClr val="bg1"/>
          </a:solidFill>
        </p:spPr>
        <p:txBody>
          <a:bodyPr rtlCol="0" wrap="square">
            <a:noAutofit/>
          </a:bodyPr>
          <a:p>
            <a:pPr indent="-571500" marL="571500">
              <a:buFont typeface="Wingdings" panose="05000000000000000000" charset="0"/>
              <a:buChar char="ü"/>
            </a:pPr>
            <a:r>
              <a:rPr altLang="en-US" sz="3600" lang="en-GB"/>
              <a:t>Visualize performance trends across departments or timeframes.</a:t>
            </a:r>
            <a:endParaRPr altLang="en-US" sz="3600" lang="en-GB"/>
          </a:p>
          <a:p>
            <a:pPr indent="0">
              <a:buFont typeface="Wingdings" panose="05000000000000000000" charset="0"/>
              <a:buNone/>
            </a:pPr>
            <a:endParaRPr altLang="en-US" sz="3600" lang="en-GB"/>
          </a:p>
          <a:p>
            <a:pPr indent="-571500" marL="571500">
              <a:buFont typeface="Wingdings" panose="05000000000000000000" charset="0"/>
              <a:buChar char="ü"/>
            </a:pPr>
            <a:r>
              <a:rPr altLang="en-US" sz="3600" lang="en-GB"/>
              <a:t>Identify areas for improvement and top performers based on data analysis</a:t>
            </a:r>
            <a:r>
              <a:rPr altLang="en-US" lang="en-GB"/>
              <a:t>.</a:t>
            </a:r>
            <a:endParaRPr altLang="en-US"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8" name="Text Box 2"/>
          <p:cNvSpPr txBox="1"/>
          <p:nvPr/>
        </p:nvSpPr>
        <p:spPr>
          <a:xfrm>
            <a:off x="1261745" y="1828800"/>
            <a:ext cx="8442960" cy="3116580"/>
          </a:xfrm>
          <a:prstGeom prst="rect"/>
          <a:noFill/>
        </p:spPr>
        <p:txBody>
          <a:bodyPr rtlCol="0" wrap="square">
            <a:noAutofit/>
          </a:bodyPr>
          <a:p>
            <a:pPr indent="-571500" marL="571500">
              <a:buFont typeface="Wingdings" panose="05000000000000000000" charset="0"/>
              <a:buChar char="ü"/>
            </a:pPr>
            <a:r>
              <a:rPr altLang="en-US" sz="3600" lang="en-GB"/>
              <a:t>The Excel-based approach provides actionable insights to improve employee management.</a:t>
            </a:r>
            <a:endParaRPr altLang="en-US" sz="3600" lang="en-GB"/>
          </a:p>
          <a:p>
            <a:pPr indent="-571500" marL="571500">
              <a:buFont typeface="Wingdings" panose="05000000000000000000" charset="0"/>
              <a:buChar char="ü"/>
            </a:pPr>
            <a:endParaRPr altLang="en-US" sz="3600" lang="en-GB"/>
          </a:p>
          <a:p>
            <a:pPr indent="-571500" marL="571500">
              <a:buFont typeface="Wingdings" panose="05000000000000000000" charset="0"/>
              <a:buChar char="ü"/>
            </a:pPr>
            <a:r>
              <a:rPr altLang="en-US" sz="3600" lang="en-GB"/>
              <a:t>Helps in making informed decisions about training, promotions, and resource allocation</a:t>
            </a:r>
            <a:r>
              <a:rPr altLang="en-US" lang="en-GB"/>
              <a:t>.</a:t>
            </a:r>
            <a:endParaRPr altLang="en-US"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4038600" y="15144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744447" y="990431"/>
            <a:ext cx="8593228" cy="1412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7" name="Text Box 20"/>
          <p:cNvSpPr txBox="1"/>
          <p:nvPr/>
        </p:nvSpPr>
        <p:spPr>
          <a:xfrm>
            <a:off x="466725" y="2598420"/>
            <a:ext cx="10512425" cy="2948305"/>
          </a:xfrm>
          <a:prstGeom prst="rect"/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wrap="square">
            <a:noAutofit/>
          </a:bodyPr>
          <a:p>
            <a:pPr indent="-457200" marL="457200">
              <a:buFont typeface="Arial" panose="020B0604020202020204" pitchFamily="34" charset="0"/>
              <a:buChar char="•"/>
            </a:pPr>
            <a:r>
              <a:rPr altLang="en-US" sz="3200" lang="en-GB"/>
              <a:t>Analyze productivity, efficiency, quality, and attendance using key Excel tools like Pivot Tables, Conditional Formatting, and Charts.</a:t>
            </a:r>
            <a:endParaRPr altLang="en-US" sz="3200" lang="en-GB"/>
          </a:p>
          <a:p>
            <a:pPr indent="-457200" marL="457200">
              <a:buFont typeface="Arial" panose="020B0604020202020204" pitchFamily="34" charset="0"/>
              <a:buChar char="•"/>
            </a:pPr>
            <a:endParaRPr altLang="en-US" sz="3200" lang="en-GB"/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altLang="en-US" sz="3200" lang="en-GB"/>
              <a:t>Provides cost-effective, customizable insights to improve decision-making and team performance</a:t>
            </a:r>
            <a:r>
              <a:rPr altLang="en-US" sz="2800" lang="en-GB"/>
              <a:t>.</a:t>
            </a:r>
            <a:endParaRPr altLang="en-US" sz="2800"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1828800" y="1524000"/>
            <a:ext cx="8049895" cy="4486275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bIns="0" lIns="0" rIns="0" rtlCol="0" tIns="0" wrap="square"/>
          <a:p>
            <a:endParaRPr dirty="0"/>
          </a:p>
          <a:p>
            <a:pPr indent="-457200" marL="457200">
              <a:lnSpc>
                <a:spcPct val="110000"/>
              </a:lnSpc>
              <a:buAutoNum type="arabicPeriod"/>
            </a:pPr>
            <a:r>
              <a:rPr b="1" dirty="0" sz="2800"/>
              <a:t>Defining the Challenge:</a:t>
            </a:r>
            <a:r>
              <a:rPr dirty="0" sz="2800"/>
              <a:t> Problem Statement</a:t>
            </a:r>
            <a:endParaRPr dirty="0" sz="2800"/>
          </a:p>
          <a:p>
            <a:pPr indent="-457200" marL="457200">
              <a:lnSpc>
                <a:spcPct val="130000"/>
              </a:lnSpc>
              <a:buAutoNum type="arabicPeriod"/>
            </a:pPr>
            <a:r>
              <a:rPr b="1" dirty="0" sz="2800"/>
              <a:t>Project Breakdown:</a:t>
            </a:r>
            <a:r>
              <a:rPr dirty="0" sz="2800"/>
              <a:t> Overview &amp; Objectives</a:t>
            </a:r>
            <a:endParaRPr dirty="0" sz="2800"/>
          </a:p>
          <a:p>
            <a:pPr indent="-457200" marL="457200">
              <a:lnSpc>
                <a:spcPct val="120000"/>
              </a:lnSpc>
              <a:buAutoNum type="arabicPeriod"/>
            </a:pPr>
            <a:r>
              <a:rPr b="1" dirty="0" sz="2800"/>
              <a:t>Who Benefits?:</a:t>
            </a:r>
            <a:r>
              <a:rPr dirty="0" sz="2800"/>
              <a:t> End Users</a:t>
            </a:r>
            <a:endParaRPr dirty="0" sz="2800"/>
          </a:p>
          <a:p>
            <a:pPr indent="-457200" marL="457200">
              <a:lnSpc>
                <a:spcPct val="120000"/>
              </a:lnSpc>
              <a:buAutoNum type="arabicPeriod"/>
            </a:pPr>
            <a:r>
              <a:rPr b="1" dirty="0" sz="2800"/>
              <a:t>Our Strategy:</a:t>
            </a:r>
            <a:r>
              <a:rPr dirty="0" sz="2800"/>
              <a:t> Solution &amp; Value Proposition</a:t>
            </a:r>
            <a:endParaRPr dirty="0" sz="2800"/>
          </a:p>
          <a:p>
            <a:pPr indent="-457200" marL="457200">
              <a:lnSpc>
                <a:spcPct val="120000"/>
              </a:lnSpc>
              <a:buAutoNum type="arabicPeriod"/>
            </a:pPr>
            <a:r>
              <a:rPr b="1" dirty="0" sz="2800"/>
              <a:t>Understanding the Data:</a:t>
            </a:r>
            <a:r>
              <a:rPr dirty="0" sz="2800"/>
              <a:t> Dataset Insights</a:t>
            </a:r>
            <a:endParaRPr dirty="0" sz="2800"/>
          </a:p>
          <a:p>
            <a:pPr indent="-457200" marL="457200">
              <a:lnSpc>
                <a:spcPct val="120000"/>
              </a:lnSpc>
              <a:buAutoNum type="arabicPeriod"/>
            </a:pPr>
            <a:r>
              <a:rPr b="1" dirty="0" sz="2800"/>
              <a:t>Analysis Path:</a:t>
            </a:r>
            <a:r>
              <a:rPr dirty="0" sz="2800"/>
              <a:t> Modelling Approach</a:t>
            </a:r>
            <a:endParaRPr dirty="0" sz="2800"/>
          </a:p>
          <a:p>
            <a:pPr indent="-457200" marL="457200">
              <a:lnSpc>
                <a:spcPct val="120000"/>
              </a:lnSpc>
              <a:buAutoNum type="arabicPeriod"/>
            </a:pPr>
            <a:r>
              <a:rPr b="1" dirty="0" sz="2800"/>
              <a:t>Key Insights: </a:t>
            </a:r>
            <a:r>
              <a:rPr dirty="0" sz="2800"/>
              <a:t>Results &amp; Discussion</a:t>
            </a:r>
            <a:endParaRPr dirty="0" sz="2800"/>
          </a:p>
          <a:p>
            <a:pPr indent="-457200" marL="457200">
              <a:lnSpc>
                <a:spcPct val="120000"/>
              </a:lnSpc>
              <a:buAutoNum type="arabicPeriod"/>
            </a:pPr>
            <a:r>
              <a:rPr b="1" dirty="0" sz="2800"/>
              <a:t>Final Thoughts:</a:t>
            </a:r>
            <a:r>
              <a:rPr dirty="0" sz="2800"/>
              <a:t> Conclusion</a:t>
            </a:r>
            <a:endParaRPr dirty="0" sz="280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487680" y="381253"/>
            <a:ext cx="3652042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99799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Text Box 8"/>
          <p:cNvSpPr txBox="1"/>
          <p:nvPr/>
        </p:nvSpPr>
        <p:spPr>
          <a:xfrm>
            <a:off x="285750" y="1447800"/>
            <a:ext cx="7705725" cy="4288155"/>
          </a:xfrm>
          <a:prstGeom prst="rect"/>
          <a:noFill/>
        </p:spPr>
        <p:txBody>
          <a:bodyPr rtlCol="0" wrap="square">
            <a:noAutofit/>
          </a:bodyPr>
          <a:p>
            <a:endParaRPr altLang="en-US" lang="en-GB"/>
          </a:p>
          <a:p>
            <a:pPr indent="-571500" marL="571500">
              <a:buFont typeface="Wingdings" panose="05000000000000000000" charset="0"/>
              <a:buChar char="ü"/>
            </a:pPr>
            <a:r>
              <a:rPr altLang="en-US" sz="3600" lang="en-GB"/>
              <a:t>Identify the key issue affecting employee performance evaluation.</a:t>
            </a:r>
            <a:endParaRPr altLang="en-US" sz="3600" lang="en-GB"/>
          </a:p>
          <a:p>
            <a:pPr indent="-571500" marL="571500">
              <a:buFont typeface="Wingdings" panose="05000000000000000000" charset="0"/>
              <a:buChar char="ü"/>
            </a:pPr>
            <a:endParaRPr altLang="en-US" sz="3600" lang="en-GB"/>
          </a:p>
          <a:p>
            <a:pPr indent="-571500" marL="571500">
              <a:buFont typeface="Wingdings" panose="05000000000000000000" charset="0"/>
              <a:buChar char="ü"/>
            </a:pPr>
            <a:r>
              <a:rPr altLang="en-US" sz="3600" lang="en-GB"/>
              <a:t>Highlight the need for an efficient, data-driven analysis process.</a:t>
            </a:r>
            <a:endParaRPr altLang="en-US" sz="3600"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3730625"/>
          </a:xfrm>
          <a:prstGeom prst="rect"/>
          <a:noFill/>
        </p:spPr>
        <p:txBody>
          <a:bodyPr rtlCol="0" wrap="square">
            <a:noAutofit/>
          </a:bodyPr>
          <a:p>
            <a:pPr algn="l" indent="-571500" marL="571500">
              <a:buFont typeface="Wingdings" panose="05000000000000000000" charset="0"/>
              <a:buChar char="ü"/>
            </a:pPr>
            <a:r>
              <a:rPr b="0" dirty="0" sz="36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 summary of the project goals and scope.</a:t>
            </a:r>
            <a:endParaRPr b="0" dirty="0" sz="36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571500" marL="571500">
              <a:buFont typeface="Wingdings" panose="05000000000000000000" charset="0"/>
              <a:buChar char="ü"/>
            </a:pPr>
            <a:endParaRPr b="0" dirty="0" sz="36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571500" marL="571500">
              <a:buFont typeface="Wingdings" panose="05000000000000000000" charset="0"/>
              <a:buChar char="ü"/>
            </a:pPr>
            <a:r>
              <a:rPr b="0" dirty="0" sz="36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Outline the approach taken to analyze employee performance using Excel.</a:t>
            </a:r>
            <a:endParaRPr dirty="0" sz="36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09600" y="763905"/>
            <a:ext cx="7764145" cy="931545"/>
          </a:xfrm>
          <a:prstGeom prst="rect"/>
        </p:spPr>
        <p:txBody>
          <a:bodyPr bIns="0" lIns="0" rIns="0" rtlCol="0" tIns="16510" vert="horz" wrap="square">
            <a:no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000" spc="25"/>
              <a:t>W</a:t>
            </a:r>
            <a:r>
              <a:rPr dirty="0" sz="4000" spc="-20"/>
              <a:t>H</a:t>
            </a:r>
            <a:r>
              <a:rPr dirty="0" sz="4000" spc="20"/>
              <a:t>O</a:t>
            </a:r>
            <a:r>
              <a:rPr dirty="0" sz="4000" spc="-235"/>
              <a:t> </a:t>
            </a:r>
            <a:r>
              <a:rPr dirty="0" sz="4000" spc="-10"/>
              <a:t>AR</a:t>
            </a:r>
            <a:r>
              <a:rPr dirty="0" sz="4000" spc="15"/>
              <a:t>E</a:t>
            </a:r>
            <a:r>
              <a:rPr dirty="0" sz="4000" spc="-35"/>
              <a:t> </a:t>
            </a:r>
            <a:r>
              <a:rPr dirty="0" sz="4000" spc="-10"/>
              <a:t>T</a:t>
            </a:r>
            <a:r>
              <a:rPr dirty="0" sz="4000" spc="-15"/>
              <a:t>H</a:t>
            </a:r>
            <a:r>
              <a:rPr dirty="0" sz="4000" spc="15"/>
              <a:t>E</a:t>
            </a:r>
            <a:r>
              <a:rPr dirty="0" sz="4000" spc="-35"/>
              <a:t> </a:t>
            </a:r>
            <a:r>
              <a:rPr dirty="0" sz="4000" spc="-20"/>
              <a:t>E</a:t>
            </a:r>
            <a:r>
              <a:rPr dirty="0" sz="4000" spc="30"/>
              <a:t>N</a:t>
            </a:r>
            <a:r>
              <a:rPr dirty="0" sz="4000" spc="15"/>
              <a:t>D</a:t>
            </a:r>
            <a:r>
              <a:rPr dirty="0" sz="4000" spc="-45"/>
              <a:t> </a:t>
            </a:r>
            <a:r>
              <a:rPr dirty="0" sz="4000"/>
              <a:t>U</a:t>
            </a:r>
            <a:r>
              <a:rPr dirty="0" sz="4000" spc="10"/>
              <a:t>S</a:t>
            </a:r>
            <a:r>
              <a:rPr dirty="0" sz="4000" spc="-25"/>
              <a:t>E</a:t>
            </a:r>
            <a:r>
              <a:rPr dirty="0" sz="4000" spc="-10"/>
              <a:t>R</a:t>
            </a:r>
            <a:r>
              <a:rPr dirty="0" sz="4000" spc="5"/>
              <a:t>S</a:t>
            </a:r>
            <a:r>
              <a:rPr dirty="0" sz="4000" lang="en-GB" spc="5"/>
              <a:t>?</a:t>
            </a:r>
            <a:endParaRPr dirty="0" sz="4000" lang="en-GB" spc="5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 Box 6"/>
          <p:cNvSpPr txBox="1"/>
          <p:nvPr/>
        </p:nvSpPr>
        <p:spPr>
          <a:xfrm>
            <a:off x="1219200" y="1905000"/>
            <a:ext cx="7971790" cy="4513580"/>
          </a:xfrm>
          <a:prstGeom prst="rect"/>
          <a:noFill/>
        </p:spPr>
        <p:txBody>
          <a:bodyPr rtlCol="0" wrap="square">
            <a:noAutofit/>
          </a:bodyPr>
          <a:p>
            <a:pPr indent="-571500" marL="571500">
              <a:lnSpc>
                <a:spcPct val="110000"/>
              </a:lnSpc>
              <a:buFont typeface="Wingdings" panose="05000000000000000000" charset="0"/>
              <a:buChar char="Ø"/>
            </a:pPr>
            <a:r>
              <a:rPr altLang="en-US" b="1" sz="3600" lang="en-GB"/>
              <a:t>HR Managers:</a:t>
            </a:r>
            <a:r>
              <a:rPr altLang="en-US" sz="3600" lang="en-GB"/>
              <a:t> Evaluate employee performance and identify improvement areas.</a:t>
            </a:r>
            <a:endParaRPr altLang="en-US" sz="3600" lang="en-GB"/>
          </a:p>
          <a:p>
            <a:pPr indent="-571500" marL="571500">
              <a:lnSpc>
                <a:spcPct val="110000"/>
              </a:lnSpc>
              <a:buFont typeface="Wingdings" panose="05000000000000000000" charset="0"/>
              <a:buChar char="Ø"/>
            </a:pPr>
            <a:r>
              <a:rPr altLang="en-US" b="1" sz="3600" lang="en-GB"/>
              <a:t>Team Leaders:</a:t>
            </a:r>
            <a:r>
              <a:rPr altLang="en-US" sz="3600" lang="en-GB"/>
              <a:t> Monitor productivity and allocate resources.</a:t>
            </a:r>
            <a:endParaRPr altLang="en-US" sz="3600" lang="en-GB"/>
          </a:p>
          <a:p>
            <a:pPr indent="-571500" marL="571500">
              <a:lnSpc>
                <a:spcPct val="110000"/>
              </a:lnSpc>
              <a:buFont typeface="Wingdings" panose="05000000000000000000" charset="0"/>
              <a:buChar char="Ø"/>
            </a:pPr>
            <a:r>
              <a:rPr altLang="en-US" b="1" sz="3600" lang="en-GB"/>
              <a:t>Executives:</a:t>
            </a:r>
            <a:r>
              <a:rPr altLang="en-US" sz="3600" lang="en-GB"/>
              <a:t> Use insights for strategic decision-making.</a:t>
            </a:r>
            <a:endParaRPr altLang="en-US" sz="3600"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Text Box 7"/>
          <p:cNvSpPr txBox="1"/>
          <p:nvPr/>
        </p:nvSpPr>
        <p:spPr>
          <a:xfrm>
            <a:off x="3089910" y="2099945"/>
            <a:ext cx="8139430" cy="3763010"/>
          </a:xfrm>
          <a:prstGeom prst="rect"/>
          <a:solidFill>
            <a:schemeClr val="bg1"/>
          </a:solidFill>
        </p:spPr>
        <p:txBody>
          <a:bodyPr rtlCol="0" wrap="square">
            <a:noAutofit/>
          </a:bodyPr>
          <a:p>
            <a:pPr indent="-571500" marL="571500">
              <a:lnSpc>
                <a:spcPct val="120000"/>
              </a:lnSpc>
              <a:buFont typeface="Wingdings" panose="05000000000000000000" charset="0"/>
              <a:buChar char="ü"/>
            </a:pPr>
            <a:r>
              <a:rPr altLang="en-US" sz="3600" lang="en-GB"/>
              <a:t>A streamlined Excel-based system for analyzing employee metrics.</a:t>
            </a:r>
            <a:endParaRPr altLang="en-US" sz="3600" lang="en-GB"/>
          </a:p>
          <a:p>
            <a:pPr indent="-571500" marL="571500">
              <a:lnSpc>
                <a:spcPct val="120000"/>
              </a:lnSpc>
              <a:buFont typeface="Wingdings" panose="05000000000000000000" charset="0"/>
              <a:buChar char="ü"/>
            </a:pPr>
            <a:endParaRPr altLang="en-US" sz="3600" lang="en-GB"/>
          </a:p>
          <a:p>
            <a:pPr indent="-571500" marL="571500">
              <a:lnSpc>
                <a:spcPct val="120000"/>
              </a:lnSpc>
              <a:buFont typeface="Wingdings" panose="05000000000000000000" charset="0"/>
              <a:buChar char="ü"/>
            </a:pPr>
            <a:r>
              <a:rPr altLang="en-US" sz="3600" lang="en-GB"/>
              <a:t>Offers real-time insights to enhance productivity and optimize workforce management.</a:t>
            </a:r>
            <a:endParaRPr altLang="en-US" sz="3600"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/>
              <a:t>D</a:t>
            </a:r>
            <a:r>
              <a:rPr altLang="en-IN" dirty="0" lang="en-GB"/>
              <a:t>ATASET DESCRIPTION</a:t>
            </a:r>
            <a:endParaRPr altLang="en-IN" dirty="0" lang="en-GB"/>
          </a:p>
        </p:txBody>
      </p:sp>
      <p:sp>
        <p:nvSpPr>
          <p:cNvPr id="1048668" name="Text Box 2"/>
          <p:cNvSpPr txBox="1"/>
          <p:nvPr/>
        </p:nvSpPr>
        <p:spPr>
          <a:xfrm>
            <a:off x="914400" y="2057400"/>
            <a:ext cx="8679815" cy="4059555"/>
          </a:xfrm>
          <a:prstGeom prst="rect"/>
          <a:noFill/>
        </p:spPr>
        <p:txBody>
          <a:bodyPr rtlCol="0" wrap="square">
            <a:noAutofit/>
          </a:bodyPr>
          <a:p>
            <a:pPr indent="-571500" marL="571500">
              <a:buFont typeface="Wingdings" panose="05000000000000000000" charset="0"/>
              <a:buChar char="ü"/>
            </a:pPr>
            <a:r>
              <a:rPr altLang="en-US" sz="3600" lang="en-GB"/>
              <a:t>Includes employee data like work hours, task completion, and feedback.</a:t>
            </a:r>
            <a:endParaRPr altLang="en-US" sz="3600" lang="en-GB"/>
          </a:p>
          <a:p>
            <a:pPr indent="-571500" marL="571500">
              <a:buFont typeface="Wingdings" panose="05000000000000000000" charset="0"/>
              <a:buChar char="ü"/>
            </a:pPr>
            <a:endParaRPr altLang="en-US" sz="3600" lang="en-GB"/>
          </a:p>
          <a:p>
            <a:pPr indent="-571500" marL="571500">
              <a:buFont typeface="Wingdings" panose="05000000000000000000" charset="0"/>
              <a:buChar char="ü"/>
            </a:pPr>
            <a:r>
              <a:rPr altLang="en-US" sz="3600" lang="en-GB"/>
              <a:t>Data gathered from time-tracking systems and performance reviews.</a:t>
            </a:r>
            <a:endParaRPr altLang="en-US" sz="3600"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4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5" name="TextBox 8"/>
          <p:cNvSpPr txBox="1"/>
          <p:nvPr/>
        </p:nvSpPr>
        <p:spPr>
          <a:xfrm>
            <a:off x="2604770" y="1696085"/>
            <a:ext cx="8437880" cy="3352165"/>
          </a:xfrm>
          <a:prstGeom prst="rect"/>
          <a:solidFill>
            <a:schemeClr val="bg1"/>
          </a:solidFill>
        </p:spPr>
        <p:txBody>
          <a:bodyPr rtlCol="0" wrap="square">
            <a:noAutofit/>
          </a:bodyPr>
          <a:p>
            <a:pPr algn="l" indent="-457200" marL="457200">
              <a:lnSpc>
                <a:spcPct val="110000"/>
              </a:lnSpc>
              <a:buFont typeface="Wingdings" panose="05000000000000000000" charset="0"/>
              <a:buChar char="ü"/>
            </a:pPr>
            <a:r>
              <a:rPr b="1" dirty="0" sz="36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Easy-to-use:</a:t>
            </a:r>
            <a:r>
              <a:rPr b="0" dirty="0" sz="36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Simple and cost-effective performance analysis with Excel.</a:t>
            </a:r>
            <a:endParaRPr b="0" dirty="0" sz="36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457200" marL="457200">
              <a:buFont typeface="Wingdings" panose="05000000000000000000" charset="0"/>
              <a:buChar char="ü"/>
            </a:pPr>
            <a:endParaRPr b="0" dirty="0" sz="36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457200" marL="457200">
              <a:lnSpc>
                <a:spcPct val="110000"/>
              </a:lnSpc>
              <a:buFont typeface="Wingdings" panose="05000000000000000000" charset="0"/>
              <a:buChar char="ü"/>
            </a:pPr>
            <a:r>
              <a:rPr b="1" dirty="0" sz="36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Instant Insights:</a:t>
            </a:r>
            <a:r>
              <a:rPr b="0" dirty="0" sz="36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Quick identification of trends and actionable improvements.</a:t>
            </a:r>
            <a:endParaRPr dirty="0" sz="36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Sweetlin Queen</cp:lastModifiedBy>
  <dcterms:created xsi:type="dcterms:W3CDTF">2024-03-29T04:07:00Z</dcterms:created>
  <dcterms:modified xsi:type="dcterms:W3CDTF">2024-09-24T19:11:38Z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48c51f5e237a41ceacade1afe12b20ff</vt:lpwstr>
  </property>
  <property fmtid="{D5CDD505-2E9C-101B-9397-08002B2CF9AE}" pid="5" name="KSOProductBuildVer">
    <vt:lpwstr>2057-12.2.0.18283</vt:lpwstr>
  </property>
</Properties>
</file>