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8" r:id="rId2"/>
    <p:sldId id="259" r:id="rId3"/>
    <p:sldId id="260" r:id="rId4"/>
    <p:sldId id="263" r:id="rId5"/>
    <p:sldId id="265" r:id="rId6"/>
    <p:sldId id="266" r:id="rId7"/>
    <p:sldId id="273" r:id="rId8"/>
    <p:sldId id="274" r:id="rId9"/>
    <p:sldId id="276" r:id="rId10"/>
    <p:sldId id="277" r:id="rId11"/>
    <p:sldId id="278" r:id="rId12"/>
    <p:sldId id="279" r:id="rId13"/>
    <p:sldId id="281" r:id="rId14"/>
    <p:sldId id="280" r:id="rId15"/>
    <p:sldId id="275" r:id="rId16"/>
    <p:sldId id="282" r:id="rId17"/>
    <p:sldId id="283" r:id="rId18"/>
    <p:sldId id="284" r:id="rId19"/>
    <p:sldId id="285" r:id="rId20"/>
    <p:sldId id="287" r:id="rId21"/>
    <p:sldId id="288" r:id="rId22"/>
    <p:sldId id="272" r:id="rId23"/>
    <p:sldId id="289" r:id="rId24"/>
    <p:sldId id="267" r:id="rId25"/>
    <p:sldId id="290" r:id="rId26"/>
    <p:sldId id="268" r:id="rId27"/>
    <p:sldId id="291" r:id="rId28"/>
    <p:sldId id="271" r:id="rId29"/>
    <p:sldId id="292" r:id="rId30"/>
    <p:sldId id="270" r:id="rId31"/>
    <p:sldId id="293" r:id="rId32"/>
    <p:sldId id="269" r:id="rId33"/>
    <p:sldId id="294" r:id="rId34"/>
    <p:sldId id="295"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snapToGrid="0">
      <p:cViewPr varScale="1">
        <p:scale>
          <a:sx n="76" d="100"/>
          <a:sy n="76" d="100"/>
        </p:scale>
        <p:origin x="108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238661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C6B4F-652C-4C29-A833-52E7513737E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418529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98400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734576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167935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0C6B4F-652C-4C29-A833-52E7513737E0}"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277966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0C6B4F-652C-4C29-A833-52E7513737E0}" type="datetimeFigureOut">
              <a:rPr lang="en-IN" smtClean="0"/>
              <a:t>21-12-2024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40215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2601942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192017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404087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C6B4F-652C-4C29-A833-52E7513737E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81003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C6B4F-652C-4C29-A833-52E7513737E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1928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C6B4F-652C-4C29-A833-52E7513737E0}"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73188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C6B4F-652C-4C29-A833-52E7513737E0}"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131950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C6B4F-652C-4C29-A833-52E7513737E0}"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41801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C6B4F-652C-4C29-A833-52E7513737E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425920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C6B4F-652C-4C29-A833-52E7513737E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07756-53D6-4826-8BE4-AB53372A7F81}" type="slidenum">
              <a:rPr lang="en-IN" smtClean="0"/>
              <a:t>‹#›</a:t>
            </a:fld>
            <a:endParaRPr lang="en-IN"/>
          </a:p>
        </p:txBody>
      </p:sp>
    </p:spTree>
    <p:extLst>
      <p:ext uri="{BB962C8B-B14F-4D97-AF65-F5344CB8AC3E}">
        <p14:creationId xmlns:p14="http://schemas.microsoft.com/office/powerpoint/2010/main" val="395911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20C6B4F-652C-4C29-A833-52E7513737E0}" type="datetimeFigureOut">
              <a:rPr lang="en-IN" smtClean="0"/>
              <a:t>21-12-2024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807756-53D6-4826-8BE4-AB53372A7F81}" type="slidenum">
              <a:rPr lang="en-IN" smtClean="0"/>
              <a:t>‹#›</a:t>
            </a:fld>
            <a:endParaRPr lang="en-IN"/>
          </a:p>
        </p:txBody>
      </p:sp>
    </p:spTree>
    <p:extLst>
      <p:ext uri="{BB962C8B-B14F-4D97-AF65-F5344CB8AC3E}">
        <p14:creationId xmlns:p14="http://schemas.microsoft.com/office/powerpoint/2010/main" val="14272254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87C-DC8A-4866-9876-D47E8DEF30B7}"/>
              </a:ext>
            </a:extLst>
          </p:cNvPr>
          <p:cNvSpPr>
            <a:spLocks noGrp="1"/>
          </p:cNvSpPr>
          <p:nvPr>
            <p:ph type="ctrTitle"/>
          </p:nvPr>
        </p:nvSpPr>
        <p:spPr>
          <a:xfrm>
            <a:off x="653143" y="1426866"/>
            <a:ext cx="10641204" cy="2391508"/>
          </a:xfrm>
        </p:spPr>
        <p:txBody>
          <a:bodyPr/>
          <a:lstStyle/>
          <a:p>
            <a:pPr algn="ctr"/>
            <a:r>
              <a:rPr lang="en-US" b="1" dirty="0"/>
              <a:t> Heart Disease Detection Using      Machine Learning</a:t>
            </a:r>
            <a:endParaRPr lang="en-IN" b="1" dirty="0"/>
          </a:p>
        </p:txBody>
      </p:sp>
      <p:sp>
        <p:nvSpPr>
          <p:cNvPr id="3" name="Subtitle 2">
            <a:extLst>
              <a:ext uri="{FF2B5EF4-FFF2-40B4-BE49-F238E27FC236}">
                <a16:creationId xmlns:a16="http://schemas.microsoft.com/office/drawing/2014/main" id="{D06D624D-B727-4FC5-8FF0-B77A4E90DD85}"/>
              </a:ext>
            </a:extLst>
          </p:cNvPr>
          <p:cNvSpPr>
            <a:spLocks noGrp="1"/>
          </p:cNvSpPr>
          <p:nvPr>
            <p:ph type="subTitle" idx="1"/>
          </p:nvPr>
        </p:nvSpPr>
        <p:spPr>
          <a:xfrm>
            <a:off x="753627" y="4777380"/>
            <a:ext cx="10641204" cy="861420"/>
          </a:xfrm>
        </p:spPr>
        <p:txBody>
          <a:bodyPr>
            <a:normAutofit lnSpcReduction="10000"/>
          </a:bodyPr>
          <a:lstStyle/>
          <a:p>
            <a:pPr algn="ctr"/>
            <a:r>
              <a:rPr lang="en-US" sz="2800" b="1" dirty="0"/>
              <a:t> Detection of </a:t>
            </a:r>
            <a:r>
              <a:rPr lang="en-US" sz="2800" b="1" dirty="0" err="1"/>
              <a:t>HeArt</a:t>
            </a:r>
            <a:r>
              <a:rPr lang="en-US" sz="2800" b="1" dirty="0"/>
              <a:t> disease early Using Machine Learning</a:t>
            </a:r>
            <a:endParaRPr lang="en-IN" sz="2800" b="1" dirty="0"/>
          </a:p>
        </p:txBody>
      </p:sp>
    </p:spTree>
    <p:extLst>
      <p:ext uri="{BB962C8B-B14F-4D97-AF65-F5344CB8AC3E}">
        <p14:creationId xmlns:p14="http://schemas.microsoft.com/office/powerpoint/2010/main" val="195259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968E9-69D6-4936-85D0-03658F7BB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126" y="394864"/>
            <a:ext cx="7687748" cy="6068272"/>
          </a:xfrm>
          <a:prstGeom prst="rect">
            <a:avLst/>
          </a:prstGeom>
        </p:spPr>
      </p:pic>
    </p:spTree>
    <p:extLst>
      <p:ext uri="{BB962C8B-B14F-4D97-AF65-F5344CB8AC3E}">
        <p14:creationId xmlns:p14="http://schemas.microsoft.com/office/powerpoint/2010/main" val="288130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C556E-FDD5-4C80-BED5-2179CC190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652" y="385337"/>
            <a:ext cx="7668695" cy="6087325"/>
          </a:xfrm>
          <a:prstGeom prst="rect">
            <a:avLst/>
          </a:prstGeom>
        </p:spPr>
      </p:pic>
    </p:spTree>
    <p:extLst>
      <p:ext uri="{BB962C8B-B14F-4D97-AF65-F5344CB8AC3E}">
        <p14:creationId xmlns:p14="http://schemas.microsoft.com/office/powerpoint/2010/main" val="346335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A1E99-FE0C-4244-96FF-30FC34A4A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10" y="166232"/>
            <a:ext cx="7735380" cy="6525536"/>
          </a:xfrm>
          <a:prstGeom prst="rect">
            <a:avLst/>
          </a:prstGeom>
        </p:spPr>
      </p:pic>
    </p:spTree>
    <p:extLst>
      <p:ext uri="{BB962C8B-B14F-4D97-AF65-F5344CB8AC3E}">
        <p14:creationId xmlns:p14="http://schemas.microsoft.com/office/powerpoint/2010/main" val="25469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E520A-FC04-4C14-ADC3-9904CFDC3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409" y="667865"/>
            <a:ext cx="5382376" cy="5763429"/>
          </a:xfrm>
          <a:prstGeom prst="rect">
            <a:avLst/>
          </a:prstGeom>
        </p:spPr>
      </p:pic>
    </p:spTree>
    <p:extLst>
      <p:ext uri="{BB962C8B-B14F-4D97-AF65-F5344CB8AC3E}">
        <p14:creationId xmlns:p14="http://schemas.microsoft.com/office/powerpoint/2010/main" val="238386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598F34-AA4A-440D-BBD0-421F2CD70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521" y="794970"/>
            <a:ext cx="7220958" cy="5268060"/>
          </a:xfrm>
          <a:prstGeom prst="rect">
            <a:avLst/>
          </a:prstGeom>
        </p:spPr>
      </p:pic>
    </p:spTree>
    <p:extLst>
      <p:ext uri="{BB962C8B-B14F-4D97-AF65-F5344CB8AC3E}">
        <p14:creationId xmlns:p14="http://schemas.microsoft.com/office/powerpoint/2010/main" val="220910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0DCCF4-A6ED-4DAE-9CB3-8C5FDEB15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90" y="713996"/>
            <a:ext cx="6773220" cy="5430008"/>
          </a:xfrm>
          <a:prstGeom prst="rect">
            <a:avLst/>
          </a:prstGeom>
        </p:spPr>
      </p:pic>
    </p:spTree>
    <p:extLst>
      <p:ext uri="{BB962C8B-B14F-4D97-AF65-F5344CB8AC3E}">
        <p14:creationId xmlns:p14="http://schemas.microsoft.com/office/powerpoint/2010/main" val="34619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2CE7-6FA5-4CFB-BD32-D9AD90F1C3BA}"/>
              </a:ext>
            </a:extLst>
          </p:cNvPr>
          <p:cNvSpPr>
            <a:spLocks noGrp="1"/>
          </p:cNvSpPr>
          <p:nvPr>
            <p:ph type="title"/>
          </p:nvPr>
        </p:nvSpPr>
        <p:spPr>
          <a:xfrm>
            <a:off x="1154954" y="1245997"/>
            <a:ext cx="8825660" cy="1487156"/>
          </a:xfrm>
        </p:spPr>
        <p:txBody>
          <a:bodyPr/>
          <a:lstStyle/>
          <a:p>
            <a:pPr algn="ctr"/>
            <a:r>
              <a:rPr lang="en-US" sz="6000" b="1" dirty="0"/>
              <a:t>  Bivariate Analysis</a:t>
            </a:r>
            <a:endParaRPr lang="en-IN" sz="6000" b="1" dirty="0"/>
          </a:p>
        </p:txBody>
      </p:sp>
      <p:sp>
        <p:nvSpPr>
          <p:cNvPr id="3" name="Text Placeholder 2">
            <a:extLst>
              <a:ext uri="{FF2B5EF4-FFF2-40B4-BE49-F238E27FC236}">
                <a16:creationId xmlns:a16="http://schemas.microsoft.com/office/drawing/2014/main" id="{C3560A53-AF84-44CE-9C8D-6DBE8F0FBF9F}"/>
              </a:ext>
            </a:extLst>
          </p:cNvPr>
          <p:cNvSpPr>
            <a:spLocks noGrp="1"/>
          </p:cNvSpPr>
          <p:nvPr>
            <p:ph type="body" idx="1"/>
          </p:nvPr>
        </p:nvSpPr>
        <p:spPr>
          <a:xfrm>
            <a:off x="1316334" y="5024967"/>
            <a:ext cx="9324870" cy="860400"/>
          </a:xfrm>
        </p:spPr>
        <p:txBody>
          <a:bodyPr/>
          <a:lstStyle/>
          <a:p>
            <a:pPr algn="ctr"/>
            <a:r>
              <a:rPr lang="en-US" b="1" dirty="0"/>
              <a:t>Bivariate analysis on features</a:t>
            </a:r>
            <a:endParaRPr lang="en-IN" b="1" dirty="0"/>
          </a:p>
        </p:txBody>
      </p:sp>
    </p:spTree>
    <p:extLst>
      <p:ext uri="{BB962C8B-B14F-4D97-AF65-F5344CB8AC3E}">
        <p14:creationId xmlns:p14="http://schemas.microsoft.com/office/powerpoint/2010/main" val="122650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C7FB1C-63E5-44EC-8A1E-7B653A58E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46" y="328180"/>
            <a:ext cx="9554908" cy="6201640"/>
          </a:xfrm>
          <a:prstGeom prst="rect">
            <a:avLst/>
          </a:prstGeom>
        </p:spPr>
      </p:pic>
    </p:spTree>
    <p:extLst>
      <p:ext uri="{BB962C8B-B14F-4D97-AF65-F5344CB8AC3E}">
        <p14:creationId xmlns:p14="http://schemas.microsoft.com/office/powerpoint/2010/main" val="258914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62080-C1A8-4ADB-95E0-10E4DD38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415" y="399627"/>
            <a:ext cx="7659169" cy="6058746"/>
          </a:xfrm>
          <a:prstGeom prst="rect">
            <a:avLst/>
          </a:prstGeom>
        </p:spPr>
      </p:pic>
    </p:spTree>
    <p:extLst>
      <p:ext uri="{BB962C8B-B14F-4D97-AF65-F5344CB8AC3E}">
        <p14:creationId xmlns:p14="http://schemas.microsoft.com/office/powerpoint/2010/main" val="16957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723491-A35B-48BB-89AB-8D79FD47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836" y="380574"/>
            <a:ext cx="7716327" cy="6096851"/>
          </a:xfrm>
          <a:prstGeom prst="rect">
            <a:avLst/>
          </a:prstGeom>
        </p:spPr>
      </p:pic>
    </p:spTree>
    <p:extLst>
      <p:ext uri="{BB962C8B-B14F-4D97-AF65-F5344CB8AC3E}">
        <p14:creationId xmlns:p14="http://schemas.microsoft.com/office/powerpoint/2010/main" val="117191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B01F-5A18-412B-B7CA-74BABB222DEE}"/>
              </a:ext>
            </a:extLst>
          </p:cNvPr>
          <p:cNvSpPr>
            <a:spLocks noGrp="1"/>
          </p:cNvSpPr>
          <p:nvPr>
            <p:ph type="title"/>
          </p:nvPr>
        </p:nvSpPr>
        <p:spPr/>
        <p:txBody>
          <a:bodyPr/>
          <a:lstStyle/>
          <a:p>
            <a:pPr algn="ctr"/>
            <a:r>
              <a:rPr lang="en-US" sz="4000" b="1" dirty="0"/>
              <a:t>Table of Contents</a:t>
            </a:r>
            <a:endParaRPr lang="en-IN" sz="4000" b="1" dirty="0"/>
          </a:p>
        </p:txBody>
      </p:sp>
      <p:sp>
        <p:nvSpPr>
          <p:cNvPr id="3" name="TextBox 2">
            <a:extLst>
              <a:ext uri="{FF2B5EF4-FFF2-40B4-BE49-F238E27FC236}">
                <a16:creationId xmlns:a16="http://schemas.microsoft.com/office/drawing/2014/main" id="{9168FC47-DCF6-42EC-A22B-5E4D615869C5}"/>
              </a:ext>
            </a:extLst>
          </p:cNvPr>
          <p:cNvSpPr txBox="1"/>
          <p:nvPr/>
        </p:nvSpPr>
        <p:spPr>
          <a:xfrm>
            <a:off x="1065125" y="2491295"/>
            <a:ext cx="9457174" cy="4062651"/>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b="1" dirty="0">
                <a:solidFill>
                  <a:schemeClr val="accent1">
                    <a:lumMod val="50000"/>
                  </a:schemeClr>
                </a:solidFill>
                <a:latin typeface="Arial" panose="020B0604020202020204" pitchFamily="34" charset="0"/>
                <a:cs typeface="Arial" panose="020B0604020202020204" pitchFamily="34" charset="0"/>
              </a:rPr>
              <a:t> Objective</a:t>
            </a:r>
          </a:p>
          <a:p>
            <a:pPr marL="342900" indent="-342900">
              <a:lnSpc>
                <a:spcPct val="200000"/>
              </a:lnSpc>
              <a:buFont typeface="Wingdings" panose="05000000000000000000" pitchFamily="2" charset="2"/>
              <a:buChar char="q"/>
            </a:pPr>
            <a:r>
              <a:rPr lang="en-US" sz="2400" b="1" dirty="0">
                <a:solidFill>
                  <a:schemeClr val="accent1">
                    <a:lumMod val="50000"/>
                  </a:schemeClr>
                </a:solidFill>
                <a:latin typeface="Arial" panose="020B0604020202020204" pitchFamily="34" charset="0"/>
                <a:cs typeface="Arial" panose="020B0604020202020204" pitchFamily="34" charset="0"/>
              </a:rPr>
              <a:t> Dataset Overview</a:t>
            </a:r>
          </a:p>
          <a:p>
            <a:pPr marL="342900" indent="-342900">
              <a:lnSpc>
                <a:spcPct val="200000"/>
              </a:lnSpc>
              <a:buFont typeface="Wingdings" panose="05000000000000000000" pitchFamily="2" charset="2"/>
              <a:buChar char="q"/>
            </a:pPr>
            <a:r>
              <a:rPr lang="en-US" sz="2400" b="1" dirty="0">
                <a:solidFill>
                  <a:schemeClr val="accent1">
                    <a:lumMod val="50000"/>
                  </a:schemeClr>
                </a:solidFill>
                <a:latin typeface="Arial" panose="020B0604020202020204" pitchFamily="34" charset="0"/>
                <a:cs typeface="Arial" panose="020B0604020202020204" pitchFamily="34" charset="0"/>
              </a:rPr>
              <a:t> Data Preprocessing</a:t>
            </a:r>
          </a:p>
          <a:p>
            <a:pPr marL="342900" indent="-342900">
              <a:lnSpc>
                <a:spcPct val="200000"/>
              </a:lnSpc>
              <a:buFont typeface="Wingdings" panose="05000000000000000000" pitchFamily="2" charset="2"/>
              <a:buChar char="q"/>
            </a:pPr>
            <a:r>
              <a:rPr lang="en-US" sz="2400" b="1" dirty="0">
                <a:solidFill>
                  <a:schemeClr val="accent1">
                    <a:lumMod val="50000"/>
                  </a:schemeClr>
                </a:solidFill>
                <a:latin typeface="Arial" panose="020B0604020202020204" pitchFamily="34" charset="0"/>
                <a:cs typeface="Arial" panose="020B0604020202020204" pitchFamily="34" charset="0"/>
              </a:rPr>
              <a:t> Model overview and Training</a:t>
            </a:r>
          </a:p>
          <a:p>
            <a:pPr marL="342900" indent="-342900">
              <a:lnSpc>
                <a:spcPct val="200000"/>
              </a:lnSpc>
              <a:buFont typeface="Wingdings" panose="05000000000000000000" pitchFamily="2" charset="2"/>
              <a:buChar char="q"/>
            </a:pPr>
            <a:r>
              <a:rPr lang="en-US" sz="2400" b="1" dirty="0">
                <a:solidFill>
                  <a:schemeClr val="accent1">
                    <a:lumMod val="50000"/>
                  </a:schemeClr>
                </a:solidFill>
                <a:latin typeface="Arial" panose="020B0604020202020204" pitchFamily="34" charset="0"/>
                <a:cs typeface="Arial" panose="020B0604020202020204" pitchFamily="34" charset="0"/>
              </a:rPr>
              <a:t> Model Evaluation</a:t>
            </a:r>
          </a:p>
          <a:p>
            <a:endParaRPr lang="en-IN" dirty="0"/>
          </a:p>
        </p:txBody>
      </p:sp>
    </p:spTree>
    <p:extLst>
      <p:ext uri="{BB962C8B-B14F-4D97-AF65-F5344CB8AC3E}">
        <p14:creationId xmlns:p14="http://schemas.microsoft.com/office/powerpoint/2010/main" val="47528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9D57-0991-44B5-A410-991BE9AC7B0E}"/>
              </a:ext>
            </a:extLst>
          </p:cNvPr>
          <p:cNvSpPr>
            <a:spLocks noGrp="1"/>
          </p:cNvSpPr>
          <p:nvPr>
            <p:ph type="title"/>
          </p:nvPr>
        </p:nvSpPr>
        <p:spPr>
          <a:xfrm>
            <a:off x="1154953" y="1436915"/>
            <a:ext cx="9385767" cy="1708220"/>
          </a:xfrm>
        </p:spPr>
        <p:txBody>
          <a:bodyPr/>
          <a:lstStyle/>
          <a:p>
            <a:pPr algn="ctr"/>
            <a:r>
              <a:rPr lang="en-US" sz="8000" b="1" dirty="0"/>
              <a:t>Correlation</a:t>
            </a:r>
            <a:endParaRPr lang="en-IN" sz="8000" b="1" dirty="0"/>
          </a:p>
        </p:txBody>
      </p:sp>
      <p:sp>
        <p:nvSpPr>
          <p:cNvPr id="3" name="Text Placeholder 2">
            <a:extLst>
              <a:ext uri="{FF2B5EF4-FFF2-40B4-BE49-F238E27FC236}">
                <a16:creationId xmlns:a16="http://schemas.microsoft.com/office/drawing/2014/main" id="{FA31BAD9-0BAE-4598-BAD5-13C2D820CAB9}"/>
              </a:ext>
            </a:extLst>
          </p:cNvPr>
          <p:cNvSpPr>
            <a:spLocks noGrp="1"/>
          </p:cNvSpPr>
          <p:nvPr>
            <p:ph type="body" idx="1"/>
          </p:nvPr>
        </p:nvSpPr>
        <p:spPr/>
        <p:txBody>
          <a:bodyPr/>
          <a:lstStyle/>
          <a:p>
            <a:pPr algn="ctr"/>
            <a:r>
              <a:rPr lang="en-US" dirty="0"/>
              <a:t>correlation</a:t>
            </a:r>
            <a:endParaRPr lang="en-IN" dirty="0"/>
          </a:p>
        </p:txBody>
      </p:sp>
    </p:spTree>
    <p:extLst>
      <p:ext uri="{BB962C8B-B14F-4D97-AF65-F5344CB8AC3E}">
        <p14:creationId xmlns:p14="http://schemas.microsoft.com/office/powerpoint/2010/main" val="232292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5D827-4DA3-4906-97B7-6A33C93CA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6" y="217061"/>
            <a:ext cx="8649907" cy="6363588"/>
          </a:xfrm>
          <a:prstGeom prst="rect">
            <a:avLst/>
          </a:prstGeom>
        </p:spPr>
      </p:pic>
    </p:spTree>
    <p:extLst>
      <p:ext uri="{BB962C8B-B14F-4D97-AF65-F5344CB8AC3E}">
        <p14:creationId xmlns:p14="http://schemas.microsoft.com/office/powerpoint/2010/main" val="302272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p:txBody>
          <a:bodyPr/>
          <a:lstStyle/>
          <a:p>
            <a:pPr algn="ctr"/>
            <a:r>
              <a:rPr lang="en-US" sz="4000" b="1" dirty="0"/>
              <a:t>Random Forest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472274" y="2321169"/>
            <a:ext cx="11183814" cy="4109776"/>
          </a:xfrm>
        </p:spPr>
        <p:txBody>
          <a:bodyPr>
            <a:normAutofit lnSpcReduction="10000"/>
          </a:bodyPr>
          <a:lstStyle/>
          <a:p>
            <a:pPr marL="0" indent="0" algn="just">
              <a:lnSpc>
                <a:spcPct val="150000"/>
              </a:lnSpc>
              <a:buNone/>
            </a:pPr>
            <a:r>
              <a:rPr lang="en-US" sz="2000" dirty="0">
                <a:solidFill>
                  <a:schemeClr val="accent1">
                    <a:lumMod val="50000"/>
                  </a:schemeClr>
                </a:solidFill>
              </a:rPr>
              <a:t>A </a:t>
            </a:r>
            <a:r>
              <a:rPr lang="en-US" sz="2000" b="1" dirty="0">
                <a:solidFill>
                  <a:schemeClr val="accent1">
                    <a:lumMod val="50000"/>
                  </a:schemeClr>
                </a:solidFill>
              </a:rPr>
              <a:t>Random Forest Classifier</a:t>
            </a:r>
            <a:r>
              <a:rPr lang="en-US" sz="2000" dirty="0">
                <a:solidFill>
                  <a:schemeClr val="accent1">
                    <a:lumMod val="50000"/>
                  </a:schemeClr>
                </a:solidFill>
              </a:rPr>
              <a:t> is an ensemble machine learning algorithm that combines multiple decision trees to improve accuracy and reduce overfitting. It works by training many decision trees on random subsets of the data and then averaging their predictions (for regression) or using a majority vote (for classification).</a:t>
            </a:r>
          </a:p>
          <a:p>
            <a:pPr algn="just">
              <a:lnSpc>
                <a:spcPct val="150000"/>
              </a:lnSpc>
              <a:buFont typeface="Wingdings" panose="05000000000000000000" pitchFamily="2" charset="2"/>
              <a:buChar char="q"/>
            </a:pPr>
            <a:r>
              <a:rPr lang="en-US" sz="2000" b="1" dirty="0">
                <a:solidFill>
                  <a:schemeClr val="accent1">
                    <a:lumMod val="50000"/>
                  </a:schemeClr>
                </a:solidFill>
              </a:rPr>
              <a:t>Sequential Learning</a:t>
            </a:r>
          </a:p>
          <a:p>
            <a:pPr algn="just">
              <a:lnSpc>
                <a:spcPct val="150000"/>
              </a:lnSpc>
              <a:buFont typeface="Wingdings" panose="05000000000000000000" pitchFamily="2" charset="2"/>
              <a:buChar char="q"/>
            </a:pPr>
            <a:r>
              <a:rPr lang="en-US" sz="2000" b="1" dirty="0">
                <a:solidFill>
                  <a:schemeClr val="accent1">
                    <a:lumMod val="50000"/>
                  </a:schemeClr>
                </a:solidFill>
              </a:rPr>
              <a:t>Loss Minimization </a:t>
            </a:r>
          </a:p>
          <a:p>
            <a:pPr algn="just">
              <a:lnSpc>
                <a:spcPct val="150000"/>
              </a:lnSpc>
              <a:buFont typeface="Wingdings" panose="05000000000000000000" pitchFamily="2" charset="2"/>
              <a:buChar char="q"/>
            </a:pPr>
            <a:r>
              <a:rPr lang="en-US" sz="2000" b="1" dirty="0">
                <a:solidFill>
                  <a:schemeClr val="accent1">
                    <a:lumMod val="50000"/>
                  </a:schemeClr>
                </a:solidFill>
              </a:rPr>
              <a:t>Learning Rate </a:t>
            </a:r>
          </a:p>
          <a:p>
            <a:pPr algn="just">
              <a:lnSpc>
                <a:spcPct val="150000"/>
              </a:lnSpc>
              <a:buFont typeface="Wingdings" panose="05000000000000000000" pitchFamily="2" charset="2"/>
              <a:buChar char="q"/>
            </a:pPr>
            <a:r>
              <a:rPr lang="en-US" sz="2000" b="1" dirty="0">
                <a:solidFill>
                  <a:schemeClr val="accent1">
                    <a:lumMod val="50000"/>
                  </a:schemeClr>
                </a:solidFill>
              </a:rPr>
              <a:t>Regularization</a:t>
            </a:r>
            <a:r>
              <a:rPr lang="en-US" sz="2000" dirty="0">
                <a:solidFill>
                  <a:schemeClr val="accent1">
                    <a:lumMod val="50000"/>
                  </a:schemeClr>
                </a:solidFill>
              </a:rPr>
              <a:t> </a:t>
            </a:r>
          </a:p>
        </p:txBody>
      </p:sp>
    </p:spTree>
    <p:extLst>
      <p:ext uri="{BB962C8B-B14F-4D97-AF65-F5344CB8AC3E}">
        <p14:creationId xmlns:p14="http://schemas.microsoft.com/office/powerpoint/2010/main" val="23814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B4C0-9968-417B-A942-17A7A6309DCC}"/>
              </a:ext>
            </a:extLst>
          </p:cNvPr>
          <p:cNvSpPr>
            <a:spLocks noGrp="1"/>
          </p:cNvSpPr>
          <p:nvPr>
            <p:ph type="title"/>
          </p:nvPr>
        </p:nvSpPr>
        <p:spPr/>
        <p:txBody>
          <a:bodyPr/>
          <a:lstStyle/>
          <a:p>
            <a:pPr algn="ctr"/>
            <a:r>
              <a:rPr lang="en-US" sz="4000" b="1" dirty="0"/>
              <a:t>Confusion Matrix</a:t>
            </a:r>
            <a:endParaRPr lang="en-IN" sz="4000" b="1" dirty="0"/>
          </a:p>
        </p:txBody>
      </p:sp>
      <p:pic>
        <p:nvPicPr>
          <p:cNvPr id="5" name="Content Placeholder 4">
            <a:extLst>
              <a:ext uri="{FF2B5EF4-FFF2-40B4-BE49-F238E27FC236}">
                <a16:creationId xmlns:a16="http://schemas.microsoft.com/office/drawing/2014/main" id="{A62066E5-0A4C-48B5-A44D-A1DC1CD50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5425" y="2603500"/>
            <a:ext cx="5184950" cy="3968122"/>
          </a:xfrm>
        </p:spPr>
      </p:pic>
    </p:spTree>
    <p:extLst>
      <p:ext uri="{BB962C8B-B14F-4D97-AF65-F5344CB8AC3E}">
        <p14:creationId xmlns:p14="http://schemas.microsoft.com/office/powerpoint/2010/main" val="322741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p:txBody>
          <a:bodyPr/>
          <a:lstStyle/>
          <a:p>
            <a:pPr algn="ctr"/>
            <a:r>
              <a:rPr lang="en-US" sz="4000" b="1" dirty="0"/>
              <a:t>Gradient Boosting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472274" y="2321169"/>
            <a:ext cx="11183814" cy="4109776"/>
          </a:xfrm>
        </p:spPr>
        <p:txBody>
          <a:bodyPr>
            <a:normAutofit/>
          </a:bodyPr>
          <a:lstStyle/>
          <a:p>
            <a:pPr marL="0" indent="0" algn="just">
              <a:lnSpc>
                <a:spcPct val="150000"/>
              </a:lnSpc>
              <a:buNone/>
            </a:pPr>
            <a:r>
              <a:rPr lang="en-US" sz="2000" b="1" dirty="0">
                <a:solidFill>
                  <a:schemeClr val="accent1">
                    <a:lumMod val="50000"/>
                  </a:schemeClr>
                </a:solidFill>
              </a:rPr>
              <a:t>Gradient Boosting </a:t>
            </a:r>
            <a:r>
              <a:rPr lang="en-US" sz="2000" dirty="0">
                <a:solidFill>
                  <a:schemeClr val="accent1">
                    <a:lumMod val="50000"/>
                  </a:schemeClr>
                </a:solidFill>
              </a:rPr>
              <a:t>is another ensemble method that builds models sequentially, with each new model correcting the errors of the previous one. The Residuals one decision tree are overcome by another decision tree and all the decision tree other than final tree are weak learners and final decision tree is strong learner.</a:t>
            </a:r>
          </a:p>
          <a:p>
            <a:pPr algn="just">
              <a:lnSpc>
                <a:spcPct val="150000"/>
              </a:lnSpc>
              <a:buFont typeface="Wingdings" panose="05000000000000000000" pitchFamily="2" charset="2"/>
              <a:buChar char="q"/>
            </a:pPr>
            <a:r>
              <a:rPr lang="en-US" sz="2000" b="1" dirty="0">
                <a:solidFill>
                  <a:schemeClr val="accent1">
                    <a:lumMod val="50000"/>
                  </a:schemeClr>
                </a:solidFill>
              </a:rPr>
              <a:t>Sequential Learning</a:t>
            </a:r>
          </a:p>
          <a:p>
            <a:pPr algn="just">
              <a:lnSpc>
                <a:spcPct val="150000"/>
              </a:lnSpc>
              <a:buFont typeface="Wingdings" panose="05000000000000000000" pitchFamily="2" charset="2"/>
              <a:buChar char="q"/>
            </a:pPr>
            <a:r>
              <a:rPr lang="en-US" sz="2000" b="1" dirty="0">
                <a:solidFill>
                  <a:schemeClr val="accent1">
                    <a:lumMod val="50000"/>
                  </a:schemeClr>
                </a:solidFill>
              </a:rPr>
              <a:t>Loss Minimization </a:t>
            </a:r>
            <a:r>
              <a:rPr lang="en-US" sz="2000" dirty="0">
                <a:solidFill>
                  <a:schemeClr val="accent1">
                    <a:lumMod val="50000"/>
                  </a:schemeClr>
                </a:solidFill>
              </a:rPr>
              <a:t> </a:t>
            </a:r>
          </a:p>
        </p:txBody>
      </p:sp>
    </p:spTree>
    <p:extLst>
      <p:ext uri="{BB962C8B-B14F-4D97-AF65-F5344CB8AC3E}">
        <p14:creationId xmlns:p14="http://schemas.microsoft.com/office/powerpoint/2010/main" val="331207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3BD-7929-417A-93B0-2BEE9A37797A}"/>
              </a:ext>
            </a:extLst>
          </p:cNvPr>
          <p:cNvSpPr>
            <a:spLocks noGrp="1"/>
          </p:cNvSpPr>
          <p:nvPr>
            <p:ph type="title"/>
          </p:nvPr>
        </p:nvSpPr>
        <p:spPr>
          <a:xfrm>
            <a:off x="1154954" y="973667"/>
            <a:ext cx="9044123" cy="835035"/>
          </a:xfrm>
        </p:spPr>
        <p:txBody>
          <a:bodyPr/>
          <a:lstStyle/>
          <a:p>
            <a:pPr algn="ctr"/>
            <a:r>
              <a:rPr lang="en-US" sz="4000" b="1" dirty="0"/>
              <a:t>Confusion</a:t>
            </a:r>
            <a:r>
              <a:rPr lang="en-US" sz="3600" b="1" dirty="0"/>
              <a:t> Matrix</a:t>
            </a:r>
            <a:endParaRPr lang="en-IN" dirty="0"/>
          </a:p>
        </p:txBody>
      </p:sp>
      <p:pic>
        <p:nvPicPr>
          <p:cNvPr id="8" name="Picture 7">
            <a:extLst>
              <a:ext uri="{FF2B5EF4-FFF2-40B4-BE49-F238E27FC236}">
                <a16:creationId xmlns:a16="http://schemas.microsoft.com/office/drawing/2014/main" id="{811E6461-54AA-459C-A2EB-1ED780D8B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431" y="2581619"/>
            <a:ext cx="5053878" cy="4110584"/>
          </a:xfrm>
          <a:prstGeom prst="rect">
            <a:avLst/>
          </a:prstGeom>
        </p:spPr>
      </p:pic>
    </p:spTree>
    <p:extLst>
      <p:ext uri="{BB962C8B-B14F-4D97-AF65-F5344CB8AC3E}">
        <p14:creationId xmlns:p14="http://schemas.microsoft.com/office/powerpoint/2010/main" val="289474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p:txBody>
          <a:bodyPr/>
          <a:lstStyle/>
          <a:p>
            <a:pPr algn="ctr"/>
            <a:r>
              <a:rPr lang="en-US" sz="4000" b="1" dirty="0" err="1"/>
              <a:t>XGBoosting</a:t>
            </a:r>
            <a:r>
              <a:rPr lang="en-US" sz="4000" b="1" dirty="0"/>
              <a:t>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472274" y="2321169"/>
            <a:ext cx="11183814" cy="4109776"/>
          </a:xfrm>
        </p:spPr>
        <p:txBody>
          <a:bodyPr>
            <a:normAutofit/>
          </a:bodyPr>
          <a:lstStyle/>
          <a:p>
            <a:pPr marL="0" indent="0" algn="just">
              <a:lnSpc>
                <a:spcPct val="150000"/>
              </a:lnSpc>
              <a:buNone/>
            </a:pPr>
            <a:r>
              <a:rPr lang="en-US" sz="2000" b="1" dirty="0">
                <a:solidFill>
                  <a:schemeClr val="accent1">
                    <a:lumMod val="50000"/>
                  </a:schemeClr>
                </a:solidFill>
              </a:rPr>
              <a:t>Advanced version Gradient Boosting </a:t>
            </a:r>
            <a:r>
              <a:rPr lang="en-US" sz="2000" dirty="0">
                <a:solidFill>
                  <a:schemeClr val="accent1">
                    <a:lumMod val="50000"/>
                  </a:schemeClr>
                </a:solidFill>
              </a:rPr>
              <a:t>is another ensemble method that builds models sequentially, with each new model correcting the errors of the previous one. </a:t>
            </a:r>
          </a:p>
          <a:p>
            <a:pPr algn="just">
              <a:lnSpc>
                <a:spcPct val="150000"/>
              </a:lnSpc>
              <a:buFont typeface="Wingdings" panose="05000000000000000000" pitchFamily="2" charset="2"/>
              <a:buChar char="q"/>
            </a:pPr>
            <a:r>
              <a:rPr lang="en-US" sz="2000" b="1" dirty="0">
                <a:solidFill>
                  <a:schemeClr val="accent1">
                    <a:lumMod val="50000"/>
                  </a:schemeClr>
                </a:solidFill>
              </a:rPr>
              <a:t>Loss Minimization </a:t>
            </a:r>
          </a:p>
          <a:p>
            <a:pPr algn="just">
              <a:lnSpc>
                <a:spcPct val="150000"/>
              </a:lnSpc>
              <a:buFont typeface="Wingdings" panose="05000000000000000000" pitchFamily="2" charset="2"/>
              <a:buChar char="q"/>
            </a:pPr>
            <a:r>
              <a:rPr lang="en-US" sz="2000" b="1" dirty="0">
                <a:solidFill>
                  <a:schemeClr val="accent1">
                    <a:lumMod val="50000"/>
                  </a:schemeClr>
                </a:solidFill>
              </a:rPr>
              <a:t>Learning Rate </a:t>
            </a:r>
          </a:p>
          <a:p>
            <a:pPr algn="just">
              <a:lnSpc>
                <a:spcPct val="150000"/>
              </a:lnSpc>
              <a:buFont typeface="Wingdings" panose="05000000000000000000" pitchFamily="2" charset="2"/>
              <a:buChar char="q"/>
            </a:pPr>
            <a:r>
              <a:rPr lang="en-US" sz="2000" b="1" dirty="0">
                <a:solidFill>
                  <a:schemeClr val="accent1">
                    <a:lumMod val="50000"/>
                  </a:schemeClr>
                </a:solidFill>
              </a:rPr>
              <a:t>Faster than Gradient Boosting</a:t>
            </a:r>
            <a:endParaRPr lang="en-US" sz="2000" dirty="0">
              <a:solidFill>
                <a:schemeClr val="accent1">
                  <a:lumMod val="50000"/>
                </a:schemeClr>
              </a:solidFill>
            </a:endParaRPr>
          </a:p>
        </p:txBody>
      </p:sp>
    </p:spTree>
    <p:extLst>
      <p:ext uri="{BB962C8B-B14F-4D97-AF65-F5344CB8AC3E}">
        <p14:creationId xmlns:p14="http://schemas.microsoft.com/office/powerpoint/2010/main" val="1509508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3BD-7929-417A-93B0-2BEE9A37797A}"/>
              </a:ext>
            </a:extLst>
          </p:cNvPr>
          <p:cNvSpPr>
            <a:spLocks noGrp="1"/>
          </p:cNvSpPr>
          <p:nvPr>
            <p:ph type="title"/>
          </p:nvPr>
        </p:nvSpPr>
        <p:spPr>
          <a:xfrm>
            <a:off x="1154954" y="973667"/>
            <a:ext cx="9044123" cy="835035"/>
          </a:xfrm>
        </p:spPr>
        <p:txBody>
          <a:bodyPr/>
          <a:lstStyle/>
          <a:p>
            <a:pPr algn="ctr"/>
            <a:r>
              <a:rPr lang="en-US" sz="4000" b="1" dirty="0"/>
              <a:t>Confusion</a:t>
            </a:r>
            <a:r>
              <a:rPr lang="en-US" sz="3600" b="1" dirty="0"/>
              <a:t> Matrix</a:t>
            </a:r>
            <a:endParaRPr lang="en-IN" dirty="0"/>
          </a:p>
        </p:txBody>
      </p:sp>
      <p:pic>
        <p:nvPicPr>
          <p:cNvPr id="4" name="Picture 3">
            <a:extLst>
              <a:ext uri="{FF2B5EF4-FFF2-40B4-BE49-F238E27FC236}">
                <a16:creationId xmlns:a16="http://schemas.microsoft.com/office/drawing/2014/main" id="{25CD40CB-3597-458C-B66D-7FBBD74E0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552" y="2708527"/>
            <a:ext cx="5104563" cy="3873143"/>
          </a:xfrm>
          <a:prstGeom prst="rect">
            <a:avLst/>
          </a:prstGeom>
        </p:spPr>
      </p:pic>
    </p:spTree>
    <p:extLst>
      <p:ext uri="{BB962C8B-B14F-4D97-AF65-F5344CB8AC3E}">
        <p14:creationId xmlns:p14="http://schemas.microsoft.com/office/powerpoint/2010/main" val="378266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p:txBody>
          <a:bodyPr/>
          <a:lstStyle/>
          <a:p>
            <a:pPr algn="ctr"/>
            <a:r>
              <a:rPr lang="en-US" sz="4000" b="1" dirty="0"/>
              <a:t>Decision Tree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472274" y="2321169"/>
            <a:ext cx="11183814" cy="4109776"/>
          </a:xfrm>
        </p:spPr>
        <p:txBody>
          <a:bodyPr>
            <a:normAutofit lnSpcReduction="10000"/>
          </a:bodyPr>
          <a:lstStyle/>
          <a:p>
            <a:pPr marL="0" indent="0" algn="just">
              <a:lnSpc>
                <a:spcPct val="150000"/>
              </a:lnSpc>
              <a:buNone/>
            </a:pPr>
            <a:r>
              <a:rPr lang="en-US" sz="2000" dirty="0">
                <a:solidFill>
                  <a:schemeClr val="accent1">
                    <a:lumMod val="50000"/>
                  </a:schemeClr>
                </a:solidFill>
              </a:rPr>
              <a:t>A </a:t>
            </a:r>
            <a:r>
              <a:rPr lang="en-US" sz="2000" b="1" dirty="0">
                <a:solidFill>
                  <a:schemeClr val="accent1">
                    <a:lumMod val="50000"/>
                  </a:schemeClr>
                </a:solidFill>
              </a:rPr>
              <a:t>Decision Tree Classifier</a:t>
            </a:r>
            <a:r>
              <a:rPr lang="en-US" sz="2000" dirty="0">
                <a:solidFill>
                  <a:schemeClr val="accent1">
                    <a:lumMod val="50000"/>
                  </a:schemeClr>
                </a:solidFill>
              </a:rPr>
              <a:t> is a machine learning algorithm that splits data into subsets based on feature values to make predictions. It uses a </a:t>
            </a:r>
            <a:r>
              <a:rPr lang="en-US" sz="2000" b="1" dirty="0">
                <a:solidFill>
                  <a:schemeClr val="accent1">
                    <a:lumMod val="50000"/>
                  </a:schemeClr>
                </a:solidFill>
              </a:rPr>
              <a:t>tree-like structure where each internal node represents a feature (or attribute), each branch represents a decision rule, and each leaf node represents a class label. </a:t>
            </a:r>
          </a:p>
          <a:p>
            <a:pPr algn="just">
              <a:lnSpc>
                <a:spcPct val="150000"/>
              </a:lnSpc>
              <a:buFont typeface="Wingdings" panose="05000000000000000000" pitchFamily="2" charset="2"/>
              <a:buChar char="q"/>
            </a:pPr>
            <a:r>
              <a:rPr lang="en-US" sz="2000" b="1" dirty="0">
                <a:solidFill>
                  <a:schemeClr val="accent1">
                    <a:lumMod val="50000"/>
                  </a:schemeClr>
                </a:solidFill>
              </a:rPr>
              <a:t>Works on categorical and numerical data</a:t>
            </a:r>
          </a:p>
          <a:p>
            <a:pPr algn="just">
              <a:lnSpc>
                <a:spcPct val="150000"/>
              </a:lnSpc>
              <a:buFont typeface="Wingdings" panose="05000000000000000000" pitchFamily="2" charset="2"/>
              <a:buChar char="q"/>
            </a:pPr>
            <a:r>
              <a:rPr lang="en-US" sz="2000" b="1" dirty="0">
                <a:solidFill>
                  <a:schemeClr val="accent1">
                    <a:lumMod val="50000"/>
                  </a:schemeClr>
                </a:solidFill>
              </a:rPr>
              <a:t>Fast Prediction</a:t>
            </a:r>
          </a:p>
          <a:p>
            <a:pPr algn="just">
              <a:lnSpc>
                <a:spcPct val="150000"/>
              </a:lnSpc>
              <a:buFont typeface="Wingdings" panose="05000000000000000000" pitchFamily="2" charset="2"/>
              <a:buChar char="q"/>
            </a:pPr>
            <a:r>
              <a:rPr lang="en-US" sz="2000" b="1" dirty="0">
                <a:solidFill>
                  <a:schemeClr val="accent1">
                    <a:lumMod val="50000"/>
                  </a:schemeClr>
                </a:solidFill>
              </a:rPr>
              <a:t>Non-linear Relationships</a:t>
            </a:r>
          </a:p>
          <a:p>
            <a:pPr algn="just">
              <a:lnSpc>
                <a:spcPct val="150000"/>
              </a:lnSpc>
              <a:buFont typeface="Wingdings" panose="05000000000000000000" pitchFamily="2" charset="2"/>
              <a:buChar char="q"/>
            </a:pPr>
            <a:r>
              <a:rPr lang="en-US" sz="2000" b="1" dirty="0">
                <a:solidFill>
                  <a:schemeClr val="accent1">
                    <a:lumMod val="50000"/>
                  </a:schemeClr>
                </a:solidFill>
              </a:rPr>
              <a:t>Tree Structure</a:t>
            </a:r>
          </a:p>
        </p:txBody>
      </p:sp>
    </p:spTree>
    <p:extLst>
      <p:ext uri="{BB962C8B-B14F-4D97-AF65-F5344CB8AC3E}">
        <p14:creationId xmlns:p14="http://schemas.microsoft.com/office/powerpoint/2010/main" val="1113873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3BD-7929-417A-93B0-2BEE9A37797A}"/>
              </a:ext>
            </a:extLst>
          </p:cNvPr>
          <p:cNvSpPr>
            <a:spLocks noGrp="1"/>
          </p:cNvSpPr>
          <p:nvPr>
            <p:ph type="title"/>
          </p:nvPr>
        </p:nvSpPr>
        <p:spPr>
          <a:xfrm>
            <a:off x="1154954" y="973667"/>
            <a:ext cx="9044123" cy="835035"/>
          </a:xfrm>
        </p:spPr>
        <p:txBody>
          <a:bodyPr/>
          <a:lstStyle/>
          <a:p>
            <a:pPr algn="ctr"/>
            <a:r>
              <a:rPr lang="en-US" sz="4000" b="1" dirty="0"/>
              <a:t>Confusion</a:t>
            </a:r>
            <a:r>
              <a:rPr lang="en-US" sz="3600" b="1" dirty="0"/>
              <a:t> Matrix</a:t>
            </a:r>
            <a:endParaRPr lang="en-IN" dirty="0"/>
          </a:p>
        </p:txBody>
      </p:sp>
      <p:pic>
        <p:nvPicPr>
          <p:cNvPr id="4" name="Picture 3">
            <a:extLst>
              <a:ext uri="{FF2B5EF4-FFF2-40B4-BE49-F238E27FC236}">
                <a16:creationId xmlns:a16="http://schemas.microsoft.com/office/drawing/2014/main" id="{5D8C767C-EABA-4B64-A293-7637C8B41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567" y="2547754"/>
            <a:ext cx="5091983" cy="4059040"/>
          </a:xfrm>
          <a:prstGeom prst="rect">
            <a:avLst/>
          </a:prstGeom>
        </p:spPr>
      </p:pic>
    </p:spTree>
    <p:extLst>
      <p:ext uri="{BB962C8B-B14F-4D97-AF65-F5344CB8AC3E}">
        <p14:creationId xmlns:p14="http://schemas.microsoft.com/office/powerpoint/2010/main" val="369437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DBFC-E3A5-4049-BFB5-287A4A44DBE2}"/>
              </a:ext>
            </a:extLst>
          </p:cNvPr>
          <p:cNvSpPr>
            <a:spLocks noGrp="1"/>
          </p:cNvSpPr>
          <p:nvPr>
            <p:ph type="title"/>
          </p:nvPr>
        </p:nvSpPr>
        <p:spPr/>
        <p:txBody>
          <a:bodyPr/>
          <a:lstStyle/>
          <a:p>
            <a:pPr algn="ctr"/>
            <a:r>
              <a:rPr lang="en-US" sz="4000" b="1" dirty="0"/>
              <a:t>Objectives</a:t>
            </a:r>
            <a:endParaRPr lang="en-IN" sz="4000" b="1" dirty="0"/>
          </a:p>
        </p:txBody>
      </p:sp>
      <p:sp>
        <p:nvSpPr>
          <p:cNvPr id="3" name="Content Placeholder 2">
            <a:extLst>
              <a:ext uri="{FF2B5EF4-FFF2-40B4-BE49-F238E27FC236}">
                <a16:creationId xmlns:a16="http://schemas.microsoft.com/office/drawing/2014/main" id="{24145156-247C-4FCE-9BF7-2E2834E876CB}"/>
              </a:ext>
            </a:extLst>
          </p:cNvPr>
          <p:cNvSpPr>
            <a:spLocks noGrp="1"/>
          </p:cNvSpPr>
          <p:nvPr>
            <p:ph idx="1"/>
          </p:nvPr>
        </p:nvSpPr>
        <p:spPr>
          <a:xfrm>
            <a:off x="622998" y="2903974"/>
            <a:ext cx="10932606" cy="3115826"/>
          </a:xfrm>
        </p:spPr>
        <p:txBody>
          <a:bodyPr/>
          <a:lstStyle/>
          <a:p>
            <a:pPr algn="just">
              <a:lnSpc>
                <a:spcPct val="150000"/>
              </a:lnSpc>
            </a:pP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The objective of the Heart Disease Detection project is to create a machine learning model that can predict whether a person is likely to have heart disease based on their health data. </a:t>
            </a:r>
            <a:r>
              <a:rPr lang="en-US" altLang="en-US" sz="2400" b="1" cap="none" dirty="0">
                <a:solidFill>
                  <a:schemeClr val="accent1">
                    <a:lumMod val="50000"/>
                  </a:schemeClr>
                </a:solidFill>
                <a:latin typeface="Arial" panose="020B0604020202020204" pitchFamily="34" charset="0"/>
              </a:rPr>
              <a:t>T</a:t>
            </a: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his helps doctors make better decisions and detect heart problems early.</a:t>
            </a:r>
          </a:p>
          <a:p>
            <a:pPr algn="just"/>
            <a:endParaRPr lang="en-IN" dirty="0"/>
          </a:p>
        </p:txBody>
      </p:sp>
    </p:spTree>
    <p:extLst>
      <p:ext uri="{BB962C8B-B14F-4D97-AF65-F5344CB8AC3E}">
        <p14:creationId xmlns:p14="http://schemas.microsoft.com/office/powerpoint/2010/main" val="221812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a:xfrm>
            <a:off x="1154954" y="973668"/>
            <a:ext cx="9224993" cy="706964"/>
          </a:xfrm>
        </p:spPr>
        <p:txBody>
          <a:bodyPr/>
          <a:lstStyle/>
          <a:p>
            <a:pPr algn="ctr"/>
            <a:r>
              <a:rPr lang="en-US" sz="4000" b="1" dirty="0"/>
              <a:t>K-Nearest </a:t>
            </a:r>
            <a:r>
              <a:rPr lang="en-US" sz="4000" b="1" dirty="0" err="1"/>
              <a:t>Neighbours</a:t>
            </a:r>
            <a:r>
              <a:rPr lang="en-US" sz="4000" b="1" dirty="0"/>
              <a:t>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504093" y="2321169"/>
            <a:ext cx="11183814" cy="4109776"/>
          </a:xfrm>
        </p:spPr>
        <p:txBody>
          <a:bodyPr>
            <a:normAutofit/>
          </a:bodyPr>
          <a:lstStyle/>
          <a:p>
            <a:pPr marL="0" indent="0" algn="just">
              <a:lnSpc>
                <a:spcPct val="150000"/>
              </a:lnSpc>
              <a:buNone/>
            </a:pPr>
            <a:r>
              <a:rPr lang="en-US" sz="2000" b="1" dirty="0">
                <a:solidFill>
                  <a:schemeClr val="accent1">
                    <a:lumMod val="50000"/>
                  </a:schemeClr>
                </a:solidFill>
              </a:rPr>
              <a:t>K-Nearest Neighbors (KNN) </a:t>
            </a:r>
            <a:r>
              <a:rPr lang="en-US" sz="2000" dirty="0">
                <a:solidFill>
                  <a:schemeClr val="accent1">
                    <a:lumMod val="50000"/>
                  </a:schemeClr>
                </a:solidFill>
              </a:rPr>
              <a:t>is a simple algorithm used for classification and regression. It makes predictions by looking at the 'k' nearest data points to the input and using their majority class (for classification) or average (for regression). It doesn't require training but stores all the data for prediction, and it uses distance (like Euclidean) to find the closest neighbors.</a:t>
            </a:r>
          </a:p>
          <a:p>
            <a:pPr algn="just">
              <a:lnSpc>
                <a:spcPct val="150000"/>
              </a:lnSpc>
              <a:buFont typeface="Wingdings" panose="05000000000000000000" pitchFamily="2" charset="2"/>
              <a:buChar char="q"/>
            </a:pPr>
            <a:r>
              <a:rPr lang="en-US" sz="2000" b="1" dirty="0">
                <a:solidFill>
                  <a:schemeClr val="accent1">
                    <a:lumMod val="50000"/>
                  </a:schemeClr>
                </a:solidFill>
              </a:rPr>
              <a:t>Lazy Learning</a:t>
            </a:r>
          </a:p>
          <a:p>
            <a:pPr algn="just">
              <a:lnSpc>
                <a:spcPct val="150000"/>
              </a:lnSpc>
              <a:buFont typeface="Wingdings" panose="05000000000000000000" pitchFamily="2" charset="2"/>
              <a:buChar char="q"/>
            </a:pPr>
            <a:r>
              <a:rPr lang="en-US" sz="2000" b="1" dirty="0">
                <a:solidFill>
                  <a:schemeClr val="accent1">
                    <a:lumMod val="50000"/>
                  </a:schemeClr>
                </a:solidFill>
              </a:rPr>
              <a:t>Distance Metric</a:t>
            </a:r>
          </a:p>
          <a:p>
            <a:pPr algn="just">
              <a:lnSpc>
                <a:spcPct val="150000"/>
              </a:lnSpc>
              <a:buFont typeface="Wingdings" panose="05000000000000000000" pitchFamily="2" charset="2"/>
              <a:buChar char="q"/>
            </a:pPr>
            <a:r>
              <a:rPr lang="en-US" sz="2000" b="1" dirty="0">
                <a:solidFill>
                  <a:schemeClr val="accent1">
                    <a:lumMod val="50000"/>
                  </a:schemeClr>
                </a:solidFill>
              </a:rPr>
              <a:t>Simple</a:t>
            </a:r>
            <a:r>
              <a:rPr lang="en-US" sz="2000" dirty="0">
                <a:solidFill>
                  <a:schemeClr val="accent1">
                    <a:lumMod val="50000"/>
                  </a:schemeClr>
                </a:solidFill>
              </a:rPr>
              <a:t> </a:t>
            </a:r>
          </a:p>
        </p:txBody>
      </p:sp>
    </p:spTree>
    <p:extLst>
      <p:ext uri="{BB962C8B-B14F-4D97-AF65-F5344CB8AC3E}">
        <p14:creationId xmlns:p14="http://schemas.microsoft.com/office/powerpoint/2010/main" val="2048282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3BD-7929-417A-93B0-2BEE9A37797A}"/>
              </a:ext>
            </a:extLst>
          </p:cNvPr>
          <p:cNvSpPr>
            <a:spLocks noGrp="1"/>
          </p:cNvSpPr>
          <p:nvPr>
            <p:ph type="title"/>
          </p:nvPr>
        </p:nvSpPr>
        <p:spPr>
          <a:xfrm>
            <a:off x="1154954" y="973667"/>
            <a:ext cx="9044123" cy="835035"/>
          </a:xfrm>
        </p:spPr>
        <p:txBody>
          <a:bodyPr/>
          <a:lstStyle/>
          <a:p>
            <a:pPr algn="ctr"/>
            <a:r>
              <a:rPr lang="en-US" sz="4000" b="1" dirty="0"/>
              <a:t>Confusion</a:t>
            </a:r>
            <a:r>
              <a:rPr lang="en-US" sz="3600" b="1" dirty="0"/>
              <a:t> Matrix</a:t>
            </a:r>
            <a:endParaRPr lang="en-IN" dirty="0"/>
          </a:p>
        </p:txBody>
      </p:sp>
      <p:pic>
        <p:nvPicPr>
          <p:cNvPr id="4" name="Picture 3">
            <a:extLst>
              <a:ext uri="{FF2B5EF4-FFF2-40B4-BE49-F238E27FC236}">
                <a16:creationId xmlns:a16="http://schemas.microsoft.com/office/drawing/2014/main" id="{46DD13DD-AAA7-470E-A398-63ABF769A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213" y="2602524"/>
            <a:ext cx="5235191" cy="4059534"/>
          </a:xfrm>
          <a:prstGeom prst="rect">
            <a:avLst/>
          </a:prstGeom>
        </p:spPr>
      </p:pic>
    </p:spTree>
    <p:extLst>
      <p:ext uri="{BB962C8B-B14F-4D97-AF65-F5344CB8AC3E}">
        <p14:creationId xmlns:p14="http://schemas.microsoft.com/office/powerpoint/2010/main" val="287715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31B-94F5-4249-BA20-02F3DAB9E6BF}"/>
              </a:ext>
            </a:extLst>
          </p:cNvPr>
          <p:cNvSpPr>
            <a:spLocks noGrp="1"/>
          </p:cNvSpPr>
          <p:nvPr>
            <p:ph type="title"/>
          </p:nvPr>
        </p:nvSpPr>
        <p:spPr/>
        <p:txBody>
          <a:bodyPr/>
          <a:lstStyle/>
          <a:p>
            <a:pPr algn="ctr"/>
            <a:r>
              <a:rPr lang="en-US" sz="4000" b="1" dirty="0"/>
              <a:t>Logistic Regression Classifier</a:t>
            </a:r>
            <a:endParaRPr lang="en-IN" sz="4000" b="1" dirty="0"/>
          </a:p>
        </p:txBody>
      </p:sp>
      <p:sp>
        <p:nvSpPr>
          <p:cNvPr id="3" name="Content Placeholder 2">
            <a:extLst>
              <a:ext uri="{FF2B5EF4-FFF2-40B4-BE49-F238E27FC236}">
                <a16:creationId xmlns:a16="http://schemas.microsoft.com/office/drawing/2014/main" id="{048FD162-17CE-41BB-9CCC-F79E307B9A92}"/>
              </a:ext>
            </a:extLst>
          </p:cNvPr>
          <p:cNvSpPr>
            <a:spLocks noGrp="1"/>
          </p:cNvSpPr>
          <p:nvPr>
            <p:ph idx="1"/>
          </p:nvPr>
        </p:nvSpPr>
        <p:spPr>
          <a:xfrm>
            <a:off x="622997" y="2341265"/>
            <a:ext cx="10982849" cy="4109776"/>
          </a:xfrm>
        </p:spPr>
        <p:txBody>
          <a:bodyPr>
            <a:normAutofit/>
          </a:bodyPr>
          <a:lstStyle/>
          <a:p>
            <a:pPr marL="0" indent="0" algn="just">
              <a:lnSpc>
                <a:spcPct val="150000"/>
              </a:lnSpc>
              <a:buNone/>
            </a:pPr>
            <a:r>
              <a:rPr lang="en-US" sz="2000" b="1" dirty="0">
                <a:solidFill>
                  <a:schemeClr val="accent1">
                    <a:lumMod val="50000"/>
                  </a:schemeClr>
                </a:solidFill>
              </a:rPr>
              <a:t>Logistic Regression </a:t>
            </a:r>
            <a:r>
              <a:rPr lang="en-US" sz="2000" dirty="0">
                <a:solidFill>
                  <a:schemeClr val="accent1">
                    <a:lumMod val="50000"/>
                  </a:schemeClr>
                </a:solidFill>
              </a:rPr>
              <a:t>is a statistical model used for binary classification. It predicts the </a:t>
            </a:r>
            <a:r>
              <a:rPr lang="en-US" sz="2000" b="1" dirty="0">
                <a:solidFill>
                  <a:schemeClr val="accent1">
                    <a:lumMod val="50000"/>
                  </a:schemeClr>
                </a:solidFill>
              </a:rPr>
              <a:t>probability</a:t>
            </a:r>
            <a:r>
              <a:rPr lang="en-US" sz="2000" dirty="0">
                <a:solidFill>
                  <a:schemeClr val="accent1">
                    <a:lumMod val="50000"/>
                  </a:schemeClr>
                </a:solidFill>
              </a:rPr>
              <a:t> of a target variable being one of two classes. The model uses a logistic function (sigmoid) to map predicted values between 0 and 1.</a:t>
            </a:r>
          </a:p>
          <a:p>
            <a:pPr algn="just">
              <a:lnSpc>
                <a:spcPct val="150000"/>
              </a:lnSpc>
              <a:buFont typeface="Wingdings" panose="05000000000000000000" pitchFamily="2" charset="2"/>
              <a:buChar char="q"/>
            </a:pPr>
            <a:r>
              <a:rPr lang="en-US" sz="2000" b="1" dirty="0">
                <a:solidFill>
                  <a:schemeClr val="accent1">
                    <a:lumMod val="50000"/>
                  </a:schemeClr>
                </a:solidFill>
              </a:rPr>
              <a:t>Binary and multiclass classification</a:t>
            </a:r>
          </a:p>
          <a:p>
            <a:pPr algn="just">
              <a:lnSpc>
                <a:spcPct val="150000"/>
              </a:lnSpc>
              <a:buFont typeface="Wingdings" panose="05000000000000000000" pitchFamily="2" charset="2"/>
              <a:buChar char="q"/>
            </a:pPr>
            <a:r>
              <a:rPr lang="en-US" sz="2000" b="1" dirty="0">
                <a:solidFill>
                  <a:schemeClr val="accent1">
                    <a:lumMod val="50000"/>
                  </a:schemeClr>
                </a:solidFill>
              </a:rPr>
              <a:t>Probability Estimation</a:t>
            </a:r>
          </a:p>
          <a:p>
            <a:pPr algn="just">
              <a:lnSpc>
                <a:spcPct val="150000"/>
              </a:lnSpc>
              <a:buFont typeface="Wingdings" panose="05000000000000000000" pitchFamily="2" charset="2"/>
              <a:buChar char="q"/>
            </a:pPr>
            <a:r>
              <a:rPr lang="en-US" sz="2000" b="1" dirty="0">
                <a:solidFill>
                  <a:schemeClr val="accent1">
                    <a:lumMod val="50000"/>
                  </a:schemeClr>
                </a:solidFill>
              </a:rPr>
              <a:t>Works on continuous and categorical data</a:t>
            </a:r>
          </a:p>
          <a:p>
            <a:pPr algn="just">
              <a:lnSpc>
                <a:spcPct val="150000"/>
              </a:lnSpc>
              <a:buFont typeface="Wingdings" panose="05000000000000000000" pitchFamily="2" charset="2"/>
              <a:buChar char="q"/>
            </a:pPr>
            <a:r>
              <a:rPr lang="en-US" sz="2000" b="1" dirty="0">
                <a:solidFill>
                  <a:schemeClr val="accent1">
                    <a:lumMod val="50000"/>
                  </a:schemeClr>
                </a:solidFill>
              </a:rPr>
              <a:t>Linearity</a:t>
            </a:r>
            <a:endParaRPr lang="en-US" sz="2000" dirty="0">
              <a:solidFill>
                <a:schemeClr val="accent1">
                  <a:lumMod val="50000"/>
                </a:schemeClr>
              </a:solidFill>
            </a:endParaRPr>
          </a:p>
          <a:p>
            <a:pPr marL="0" indent="0" algn="just">
              <a:lnSpc>
                <a:spcPct val="150000"/>
              </a:lnSpc>
              <a:buNone/>
            </a:pPr>
            <a:endParaRPr lang="en-US" sz="2000" dirty="0">
              <a:solidFill>
                <a:schemeClr val="accent1">
                  <a:lumMod val="50000"/>
                </a:schemeClr>
              </a:solidFill>
            </a:endParaRPr>
          </a:p>
          <a:p>
            <a:pPr marL="0" indent="0" algn="just">
              <a:lnSpc>
                <a:spcPct val="150000"/>
              </a:lnSpc>
              <a:buNone/>
            </a:pPr>
            <a:endParaRPr lang="en-US" sz="2000" dirty="0">
              <a:solidFill>
                <a:schemeClr val="accent1">
                  <a:lumMod val="50000"/>
                </a:schemeClr>
              </a:solidFill>
            </a:endParaRPr>
          </a:p>
        </p:txBody>
      </p:sp>
    </p:spTree>
    <p:extLst>
      <p:ext uri="{BB962C8B-B14F-4D97-AF65-F5344CB8AC3E}">
        <p14:creationId xmlns:p14="http://schemas.microsoft.com/office/powerpoint/2010/main" val="250818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3BD-7929-417A-93B0-2BEE9A37797A}"/>
              </a:ext>
            </a:extLst>
          </p:cNvPr>
          <p:cNvSpPr>
            <a:spLocks noGrp="1"/>
          </p:cNvSpPr>
          <p:nvPr>
            <p:ph type="title"/>
          </p:nvPr>
        </p:nvSpPr>
        <p:spPr>
          <a:xfrm>
            <a:off x="1154954" y="973667"/>
            <a:ext cx="9044123" cy="835035"/>
          </a:xfrm>
        </p:spPr>
        <p:txBody>
          <a:bodyPr/>
          <a:lstStyle/>
          <a:p>
            <a:pPr algn="ctr"/>
            <a:r>
              <a:rPr lang="en-US" sz="4000" b="1" dirty="0"/>
              <a:t>Confusion</a:t>
            </a:r>
            <a:r>
              <a:rPr lang="en-US" sz="3600" b="1" dirty="0"/>
              <a:t> Matrix</a:t>
            </a:r>
            <a:endParaRPr lang="en-IN" dirty="0"/>
          </a:p>
        </p:txBody>
      </p:sp>
      <p:pic>
        <p:nvPicPr>
          <p:cNvPr id="4" name="Picture 3">
            <a:extLst>
              <a:ext uri="{FF2B5EF4-FFF2-40B4-BE49-F238E27FC236}">
                <a16:creationId xmlns:a16="http://schemas.microsoft.com/office/drawing/2014/main" id="{5D5C1171-31F8-4C13-81BB-93C79CEA9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518" y="2470565"/>
            <a:ext cx="5054321" cy="4141251"/>
          </a:xfrm>
          <a:prstGeom prst="rect">
            <a:avLst/>
          </a:prstGeom>
        </p:spPr>
      </p:pic>
    </p:spTree>
    <p:extLst>
      <p:ext uri="{BB962C8B-B14F-4D97-AF65-F5344CB8AC3E}">
        <p14:creationId xmlns:p14="http://schemas.microsoft.com/office/powerpoint/2010/main" val="212162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FC94-84BC-445F-9AD2-867442AD0AFD}"/>
              </a:ext>
            </a:extLst>
          </p:cNvPr>
          <p:cNvSpPr>
            <a:spLocks noGrp="1"/>
          </p:cNvSpPr>
          <p:nvPr>
            <p:ph type="title"/>
          </p:nvPr>
        </p:nvSpPr>
        <p:spPr/>
        <p:txBody>
          <a:bodyPr/>
          <a:lstStyle/>
          <a:p>
            <a:pPr algn="ctr"/>
            <a:r>
              <a:rPr lang="en-US" b="1" dirty="0"/>
              <a:t>    Comparative Analysis of Models</a:t>
            </a:r>
            <a:endParaRPr lang="en-IN" b="1" dirty="0"/>
          </a:p>
        </p:txBody>
      </p:sp>
      <p:graphicFrame>
        <p:nvGraphicFramePr>
          <p:cNvPr id="4" name="Table 4">
            <a:extLst>
              <a:ext uri="{FF2B5EF4-FFF2-40B4-BE49-F238E27FC236}">
                <a16:creationId xmlns:a16="http://schemas.microsoft.com/office/drawing/2014/main" id="{FF25F40D-9927-49BB-A160-47FC981BE6F8}"/>
              </a:ext>
            </a:extLst>
          </p:cNvPr>
          <p:cNvGraphicFramePr>
            <a:graphicFrameLocks noGrp="1"/>
          </p:cNvGraphicFramePr>
          <p:nvPr>
            <p:ph idx="1"/>
            <p:extLst>
              <p:ext uri="{D42A27DB-BD31-4B8C-83A1-F6EECF244321}">
                <p14:modId xmlns:p14="http://schemas.microsoft.com/office/powerpoint/2010/main" val="3662344049"/>
              </p:ext>
            </p:extLst>
          </p:nvPr>
        </p:nvGraphicFramePr>
        <p:xfrm>
          <a:off x="452176" y="2770321"/>
          <a:ext cx="11334540" cy="3184349"/>
        </p:xfrm>
        <a:graphic>
          <a:graphicData uri="http://schemas.openxmlformats.org/drawingml/2006/table">
            <a:tbl>
              <a:tblPr firstRow="1" bandRow="1">
                <a:tableStyleId>{5C22544A-7EE6-4342-B048-85BDC9FD1C3A}</a:tableStyleId>
              </a:tblPr>
              <a:tblGrid>
                <a:gridCol w="2266908">
                  <a:extLst>
                    <a:ext uri="{9D8B030D-6E8A-4147-A177-3AD203B41FA5}">
                      <a16:colId xmlns:a16="http://schemas.microsoft.com/office/drawing/2014/main" val="1083687967"/>
                    </a:ext>
                  </a:extLst>
                </a:gridCol>
                <a:gridCol w="2266908">
                  <a:extLst>
                    <a:ext uri="{9D8B030D-6E8A-4147-A177-3AD203B41FA5}">
                      <a16:colId xmlns:a16="http://schemas.microsoft.com/office/drawing/2014/main" val="910351730"/>
                    </a:ext>
                  </a:extLst>
                </a:gridCol>
                <a:gridCol w="2266908">
                  <a:extLst>
                    <a:ext uri="{9D8B030D-6E8A-4147-A177-3AD203B41FA5}">
                      <a16:colId xmlns:a16="http://schemas.microsoft.com/office/drawing/2014/main" val="1379248319"/>
                    </a:ext>
                  </a:extLst>
                </a:gridCol>
                <a:gridCol w="2266908">
                  <a:extLst>
                    <a:ext uri="{9D8B030D-6E8A-4147-A177-3AD203B41FA5}">
                      <a16:colId xmlns:a16="http://schemas.microsoft.com/office/drawing/2014/main" val="849802438"/>
                    </a:ext>
                  </a:extLst>
                </a:gridCol>
                <a:gridCol w="2266908">
                  <a:extLst>
                    <a:ext uri="{9D8B030D-6E8A-4147-A177-3AD203B41FA5}">
                      <a16:colId xmlns:a16="http://schemas.microsoft.com/office/drawing/2014/main" val="410312074"/>
                    </a:ext>
                  </a:extLst>
                </a:gridCol>
              </a:tblGrid>
              <a:tr h="454907">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Precision</a:t>
                      </a:r>
                      <a:endParaRPr lang="en-IN" dirty="0"/>
                    </a:p>
                  </a:txBody>
                  <a:tcPr/>
                </a:tc>
                <a:tc>
                  <a:txBody>
                    <a:bodyPr/>
                    <a:lstStyle/>
                    <a:p>
                      <a:pPr algn="ctr"/>
                      <a:r>
                        <a:rPr lang="en-US" dirty="0"/>
                        <a:t>Recall</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405380369"/>
                  </a:ext>
                </a:extLst>
              </a:tr>
              <a:tr h="454907">
                <a:tc>
                  <a:txBody>
                    <a:bodyPr/>
                    <a:lstStyle/>
                    <a:p>
                      <a:pPr algn="ctr"/>
                      <a:r>
                        <a:rPr lang="en-US" dirty="0"/>
                        <a:t>Random Forest </a:t>
                      </a:r>
                      <a:endParaRPr lang="en-IN" dirty="0"/>
                    </a:p>
                  </a:txBody>
                  <a:tcPr/>
                </a:tc>
                <a:tc>
                  <a:txBody>
                    <a:bodyPr/>
                    <a:lstStyle/>
                    <a:p>
                      <a:pPr algn="ctr"/>
                      <a:r>
                        <a:rPr lang="en-IN" dirty="0"/>
                        <a:t>0.8586956521739</a:t>
                      </a:r>
                    </a:p>
                  </a:txBody>
                  <a:tcPr/>
                </a:tc>
                <a:tc>
                  <a:txBody>
                    <a:bodyPr/>
                    <a:lstStyle/>
                    <a:p>
                      <a:pPr algn="ctr"/>
                      <a:r>
                        <a:rPr lang="en-IN" dirty="0"/>
                        <a:t>0.92 </a:t>
                      </a:r>
                    </a:p>
                  </a:txBody>
                  <a:tcPr/>
                </a:tc>
                <a:tc>
                  <a:txBody>
                    <a:bodyPr/>
                    <a:lstStyle/>
                    <a:p>
                      <a:pPr algn="ctr"/>
                      <a:r>
                        <a:rPr lang="en-IN" dirty="0"/>
                        <a:t>0.84 </a:t>
                      </a:r>
                    </a:p>
                  </a:txBody>
                  <a:tcPr/>
                </a:tc>
                <a:tc>
                  <a:txBody>
                    <a:bodyPr/>
                    <a:lstStyle/>
                    <a:p>
                      <a:pPr algn="ctr"/>
                      <a:r>
                        <a:rPr lang="en-IN" dirty="0"/>
                        <a:t>0.88</a:t>
                      </a:r>
                    </a:p>
                  </a:txBody>
                  <a:tcPr/>
                </a:tc>
                <a:extLst>
                  <a:ext uri="{0D108BD9-81ED-4DB2-BD59-A6C34878D82A}">
                    <a16:rowId xmlns:a16="http://schemas.microsoft.com/office/drawing/2014/main" val="1011962423"/>
                  </a:ext>
                </a:extLst>
              </a:tr>
              <a:tr h="454907">
                <a:tc>
                  <a:txBody>
                    <a:bodyPr/>
                    <a:lstStyle/>
                    <a:p>
                      <a:pPr algn="ctr"/>
                      <a:r>
                        <a:rPr lang="en-US" dirty="0"/>
                        <a:t>Gradient Boosting</a:t>
                      </a:r>
                      <a:endParaRPr lang="en-IN" dirty="0"/>
                    </a:p>
                  </a:txBody>
                  <a:tcPr/>
                </a:tc>
                <a:tc>
                  <a:txBody>
                    <a:bodyPr/>
                    <a:lstStyle/>
                    <a:p>
                      <a:pPr algn="ctr"/>
                      <a:r>
                        <a:rPr lang="en-IN" dirty="0"/>
                        <a:t>0.8586956521739</a:t>
                      </a:r>
                    </a:p>
                  </a:txBody>
                  <a:tcPr/>
                </a:tc>
                <a:tc>
                  <a:txBody>
                    <a:bodyPr/>
                    <a:lstStyle/>
                    <a:p>
                      <a:pPr algn="ctr"/>
                      <a:r>
                        <a:rPr lang="en-IN" dirty="0"/>
                        <a:t>0.91 </a:t>
                      </a:r>
                    </a:p>
                  </a:txBody>
                  <a:tcPr/>
                </a:tc>
                <a:tc>
                  <a:txBody>
                    <a:bodyPr/>
                    <a:lstStyle/>
                    <a:p>
                      <a:pPr algn="ctr"/>
                      <a:r>
                        <a:rPr lang="en-IN" dirty="0"/>
                        <a:t> 0.84</a:t>
                      </a:r>
                    </a:p>
                  </a:txBody>
                  <a:tcPr/>
                </a:tc>
                <a:tc>
                  <a:txBody>
                    <a:bodyPr/>
                    <a:lstStyle/>
                    <a:p>
                      <a:pPr algn="ctr"/>
                      <a:r>
                        <a:rPr lang="en-IN" dirty="0"/>
                        <a:t>0.88</a:t>
                      </a:r>
                    </a:p>
                  </a:txBody>
                  <a:tcPr/>
                </a:tc>
                <a:extLst>
                  <a:ext uri="{0D108BD9-81ED-4DB2-BD59-A6C34878D82A}">
                    <a16:rowId xmlns:a16="http://schemas.microsoft.com/office/drawing/2014/main" val="178799006"/>
                  </a:ext>
                </a:extLst>
              </a:tr>
              <a:tr h="454907">
                <a:tc>
                  <a:txBody>
                    <a:bodyPr/>
                    <a:lstStyle/>
                    <a:p>
                      <a:pPr algn="ctr"/>
                      <a:r>
                        <a:rPr lang="en-US" dirty="0" err="1"/>
                        <a:t>XGBoost</a:t>
                      </a:r>
                      <a:endParaRPr lang="en-IN" dirty="0"/>
                    </a:p>
                  </a:txBody>
                  <a:tcPr/>
                </a:tc>
                <a:tc>
                  <a:txBody>
                    <a:bodyPr/>
                    <a:lstStyle/>
                    <a:p>
                      <a:pPr algn="ctr"/>
                      <a:r>
                        <a:rPr lang="en-IN" dirty="0"/>
                        <a:t>0.8695652173913</a:t>
                      </a:r>
                    </a:p>
                  </a:txBody>
                  <a:tcPr/>
                </a:tc>
                <a:tc>
                  <a:txBody>
                    <a:bodyPr/>
                    <a:lstStyle/>
                    <a:p>
                      <a:pPr algn="ctr"/>
                      <a:r>
                        <a:rPr lang="en-IN" dirty="0"/>
                        <a:t>0.92 </a:t>
                      </a:r>
                    </a:p>
                  </a:txBody>
                  <a:tcPr/>
                </a:tc>
                <a:tc>
                  <a:txBody>
                    <a:bodyPr/>
                    <a:lstStyle/>
                    <a:p>
                      <a:pPr algn="ctr"/>
                      <a:r>
                        <a:rPr lang="en-IN" dirty="0"/>
                        <a:t> 0.85</a:t>
                      </a:r>
                    </a:p>
                  </a:txBody>
                  <a:tcPr/>
                </a:tc>
                <a:tc>
                  <a:txBody>
                    <a:bodyPr/>
                    <a:lstStyle/>
                    <a:p>
                      <a:pPr algn="ctr"/>
                      <a:r>
                        <a:rPr lang="en-IN" dirty="0"/>
                        <a:t>0.89</a:t>
                      </a:r>
                    </a:p>
                  </a:txBody>
                  <a:tcPr/>
                </a:tc>
                <a:extLst>
                  <a:ext uri="{0D108BD9-81ED-4DB2-BD59-A6C34878D82A}">
                    <a16:rowId xmlns:a16="http://schemas.microsoft.com/office/drawing/2014/main" val="3767827102"/>
                  </a:ext>
                </a:extLst>
              </a:tr>
              <a:tr h="454907">
                <a:tc>
                  <a:txBody>
                    <a:bodyPr/>
                    <a:lstStyle/>
                    <a:p>
                      <a:pPr algn="ctr"/>
                      <a:r>
                        <a:rPr lang="en-US" dirty="0"/>
                        <a:t>Decision Tree</a:t>
                      </a:r>
                      <a:endParaRPr lang="en-IN" dirty="0"/>
                    </a:p>
                  </a:txBody>
                  <a:tcPr/>
                </a:tc>
                <a:tc>
                  <a:txBody>
                    <a:bodyPr/>
                    <a:lstStyle/>
                    <a:p>
                      <a:pPr algn="ctr"/>
                      <a:r>
                        <a:rPr lang="en-IN" dirty="0"/>
                        <a:t>0.7644927536231</a:t>
                      </a:r>
                    </a:p>
                  </a:txBody>
                  <a:tcPr/>
                </a:tc>
                <a:tc>
                  <a:txBody>
                    <a:bodyPr/>
                    <a:lstStyle/>
                    <a:p>
                      <a:pPr algn="ctr"/>
                      <a:r>
                        <a:rPr lang="en-IN" dirty="0"/>
                        <a:t>0.86 </a:t>
                      </a:r>
                    </a:p>
                  </a:txBody>
                  <a:tcPr/>
                </a:tc>
                <a:tc>
                  <a:txBody>
                    <a:bodyPr/>
                    <a:lstStyle/>
                    <a:p>
                      <a:pPr algn="ctr"/>
                      <a:r>
                        <a:rPr lang="en-IN" dirty="0"/>
                        <a:t> 0.72</a:t>
                      </a:r>
                    </a:p>
                  </a:txBody>
                  <a:tcPr/>
                </a:tc>
                <a:tc>
                  <a:txBody>
                    <a:bodyPr/>
                    <a:lstStyle/>
                    <a:p>
                      <a:pPr algn="ctr"/>
                      <a:r>
                        <a:rPr lang="en-IN" dirty="0"/>
                        <a:t>0.78 </a:t>
                      </a:r>
                    </a:p>
                  </a:txBody>
                  <a:tcPr/>
                </a:tc>
                <a:extLst>
                  <a:ext uri="{0D108BD9-81ED-4DB2-BD59-A6C34878D82A}">
                    <a16:rowId xmlns:a16="http://schemas.microsoft.com/office/drawing/2014/main" val="4112081353"/>
                  </a:ext>
                </a:extLst>
              </a:tr>
              <a:tr h="454907">
                <a:tc>
                  <a:txBody>
                    <a:bodyPr/>
                    <a:lstStyle/>
                    <a:p>
                      <a:pPr algn="ctr"/>
                      <a:r>
                        <a:rPr lang="en-US" dirty="0"/>
                        <a:t>KNN</a:t>
                      </a:r>
                    </a:p>
                  </a:txBody>
                  <a:tcPr/>
                </a:tc>
                <a:tc>
                  <a:txBody>
                    <a:bodyPr/>
                    <a:lstStyle/>
                    <a:p>
                      <a:pPr algn="ctr"/>
                      <a:r>
                        <a:rPr lang="en-IN" dirty="0"/>
                        <a:t>0.7355072463768</a:t>
                      </a:r>
                    </a:p>
                  </a:txBody>
                  <a:tcPr/>
                </a:tc>
                <a:tc>
                  <a:txBody>
                    <a:bodyPr/>
                    <a:lstStyle/>
                    <a:p>
                      <a:pPr algn="ctr"/>
                      <a:r>
                        <a:rPr lang="en-IN" dirty="0"/>
                        <a:t>0.80 </a:t>
                      </a:r>
                    </a:p>
                  </a:txBody>
                  <a:tcPr/>
                </a:tc>
                <a:tc>
                  <a:txBody>
                    <a:bodyPr/>
                    <a:lstStyle/>
                    <a:p>
                      <a:pPr algn="ctr"/>
                      <a:r>
                        <a:rPr lang="en-IN" dirty="0"/>
                        <a:t> 0.74</a:t>
                      </a:r>
                    </a:p>
                  </a:txBody>
                  <a:tcPr/>
                </a:tc>
                <a:tc>
                  <a:txBody>
                    <a:bodyPr/>
                    <a:lstStyle/>
                    <a:p>
                      <a:pPr algn="ctr"/>
                      <a:r>
                        <a:rPr lang="en-IN" dirty="0"/>
                        <a:t>0.77 </a:t>
                      </a:r>
                    </a:p>
                  </a:txBody>
                  <a:tcPr/>
                </a:tc>
                <a:extLst>
                  <a:ext uri="{0D108BD9-81ED-4DB2-BD59-A6C34878D82A}">
                    <a16:rowId xmlns:a16="http://schemas.microsoft.com/office/drawing/2014/main" val="3329635192"/>
                  </a:ext>
                </a:extLst>
              </a:tr>
              <a:tr h="454907">
                <a:tc>
                  <a:txBody>
                    <a:bodyPr/>
                    <a:lstStyle/>
                    <a:p>
                      <a:pPr algn="ctr"/>
                      <a:r>
                        <a:rPr lang="en-US" dirty="0"/>
                        <a:t>Logistic Regression</a:t>
                      </a:r>
                      <a:endParaRPr lang="en-IN" dirty="0"/>
                    </a:p>
                  </a:txBody>
                  <a:tcPr/>
                </a:tc>
                <a:tc>
                  <a:txBody>
                    <a:bodyPr/>
                    <a:lstStyle/>
                    <a:p>
                      <a:pPr algn="ctr"/>
                      <a:r>
                        <a:rPr lang="en-IN" dirty="0"/>
                        <a:t>0.8695652173913</a:t>
                      </a:r>
                    </a:p>
                  </a:txBody>
                  <a:tcPr/>
                </a:tc>
                <a:tc>
                  <a:txBody>
                    <a:bodyPr/>
                    <a:lstStyle/>
                    <a:p>
                      <a:pPr algn="ctr"/>
                      <a:r>
                        <a:rPr lang="en-IN" dirty="0"/>
                        <a:t>0.92 </a:t>
                      </a:r>
                    </a:p>
                  </a:txBody>
                  <a:tcPr/>
                </a:tc>
                <a:tc>
                  <a:txBody>
                    <a:bodyPr/>
                    <a:lstStyle/>
                    <a:p>
                      <a:pPr algn="ctr"/>
                      <a:r>
                        <a:rPr lang="en-IN" dirty="0"/>
                        <a:t> 0.84</a:t>
                      </a:r>
                    </a:p>
                  </a:txBody>
                  <a:tcPr/>
                </a:tc>
                <a:tc>
                  <a:txBody>
                    <a:bodyPr/>
                    <a:lstStyle/>
                    <a:p>
                      <a:pPr algn="ctr"/>
                      <a:r>
                        <a:rPr lang="en-IN" dirty="0"/>
                        <a:t>0.88</a:t>
                      </a:r>
                    </a:p>
                  </a:txBody>
                  <a:tcPr/>
                </a:tc>
                <a:extLst>
                  <a:ext uri="{0D108BD9-81ED-4DB2-BD59-A6C34878D82A}">
                    <a16:rowId xmlns:a16="http://schemas.microsoft.com/office/drawing/2014/main" val="2706831046"/>
                  </a:ext>
                </a:extLst>
              </a:tr>
            </a:tbl>
          </a:graphicData>
        </a:graphic>
      </p:graphicFrame>
    </p:spTree>
    <p:extLst>
      <p:ext uri="{BB962C8B-B14F-4D97-AF65-F5344CB8AC3E}">
        <p14:creationId xmlns:p14="http://schemas.microsoft.com/office/powerpoint/2010/main" val="3905098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6165-59EB-4730-9B5B-35804D23E57F}"/>
              </a:ext>
            </a:extLst>
          </p:cNvPr>
          <p:cNvSpPr>
            <a:spLocks noGrp="1"/>
          </p:cNvSpPr>
          <p:nvPr>
            <p:ph type="ctrTitle"/>
          </p:nvPr>
        </p:nvSpPr>
        <p:spPr>
          <a:xfrm>
            <a:off x="1154955" y="1165609"/>
            <a:ext cx="9224992" cy="2733151"/>
          </a:xfrm>
        </p:spPr>
        <p:txBody>
          <a:bodyPr/>
          <a:lstStyle/>
          <a:p>
            <a:pPr algn="ctr"/>
            <a:r>
              <a:rPr lang="en-US" sz="9600" dirty="0"/>
              <a:t> </a:t>
            </a:r>
            <a:r>
              <a:rPr lang="en-US" sz="9600" b="1" dirty="0">
                <a:solidFill>
                  <a:schemeClr val="bg1"/>
                </a:solidFill>
              </a:rPr>
              <a:t>Thank You </a:t>
            </a:r>
            <a:endParaRPr lang="en-IN" sz="9600" b="1" dirty="0">
              <a:solidFill>
                <a:schemeClr val="bg1"/>
              </a:solidFill>
            </a:endParaRPr>
          </a:p>
        </p:txBody>
      </p:sp>
      <p:sp>
        <p:nvSpPr>
          <p:cNvPr id="3" name="Subtitle 2">
            <a:extLst>
              <a:ext uri="{FF2B5EF4-FFF2-40B4-BE49-F238E27FC236}">
                <a16:creationId xmlns:a16="http://schemas.microsoft.com/office/drawing/2014/main" id="{B4E51D56-18B9-4C4A-92E7-33BAA6743C51}"/>
              </a:ext>
            </a:extLst>
          </p:cNvPr>
          <p:cNvSpPr>
            <a:spLocks noGrp="1"/>
          </p:cNvSpPr>
          <p:nvPr>
            <p:ph type="subTitle" idx="1"/>
          </p:nvPr>
        </p:nvSpPr>
        <p:spPr>
          <a:xfrm>
            <a:off x="9716757" y="5948624"/>
            <a:ext cx="1889090" cy="331595"/>
          </a:xfrm>
        </p:spPr>
        <p:txBody>
          <a:bodyPr>
            <a:normAutofit fontScale="92500" lnSpcReduction="10000"/>
          </a:bodyPr>
          <a:lstStyle/>
          <a:p>
            <a:r>
              <a:rPr lang="en-US" dirty="0"/>
              <a:t>Sneha Devare</a:t>
            </a:r>
            <a:endParaRPr lang="en-IN" dirty="0"/>
          </a:p>
        </p:txBody>
      </p:sp>
    </p:spTree>
    <p:extLst>
      <p:ext uri="{BB962C8B-B14F-4D97-AF65-F5344CB8AC3E}">
        <p14:creationId xmlns:p14="http://schemas.microsoft.com/office/powerpoint/2010/main" val="326971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881E-7D30-49EF-8046-C3D20EE25388}"/>
              </a:ext>
            </a:extLst>
          </p:cNvPr>
          <p:cNvSpPr>
            <a:spLocks noGrp="1"/>
          </p:cNvSpPr>
          <p:nvPr>
            <p:ph type="title"/>
          </p:nvPr>
        </p:nvSpPr>
        <p:spPr/>
        <p:txBody>
          <a:bodyPr/>
          <a:lstStyle/>
          <a:p>
            <a:pPr algn="ctr"/>
            <a:r>
              <a:rPr lang="en-US" sz="4000" b="1" dirty="0"/>
              <a:t>Data Overview</a:t>
            </a:r>
            <a:endParaRPr lang="en-IN" sz="4000" dirty="0"/>
          </a:p>
        </p:txBody>
      </p:sp>
      <p:sp>
        <p:nvSpPr>
          <p:cNvPr id="3" name="Content Placeholder 2">
            <a:extLst>
              <a:ext uri="{FF2B5EF4-FFF2-40B4-BE49-F238E27FC236}">
                <a16:creationId xmlns:a16="http://schemas.microsoft.com/office/drawing/2014/main" id="{8DA6A3F3-4FC2-48DC-B75A-C13504C207A9}"/>
              </a:ext>
            </a:extLst>
          </p:cNvPr>
          <p:cNvSpPr>
            <a:spLocks noGrp="1"/>
          </p:cNvSpPr>
          <p:nvPr>
            <p:ph idx="1"/>
          </p:nvPr>
        </p:nvSpPr>
        <p:spPr>
          <a:xfrm>
            <a:off x="472273" y="2603500"/>
            <a:ext cx="11314443" cy="3416300"/>
          </a:xfrm>
        </p:spPr>
        <p:txBody>
          <a:bodyPr>
            <a:normAutofit fontScale="92500"/>
          </a:bodyPr>
          <a:lstStyle/>
          <a:p>
            <a:pPr algn="just">
              <a:lnSpc>
                <a:spcPct val="150000"/>
              </a:lnSpc>
            </a:pPr>
            <a:r>
              <a:rPr kumimoji="0" lang="en-US" altLang="en-US" sz="2400" i="0" u="none" strike="noStrike" cap="none" normalizeH="0" baseline="0" dirty="0">
                <a:ln>
                  <a:noFill/>
                </a:ln>
                <a:solidFill>
                  <a:schemeClr val="accent1">
                    <a:lumMod val="50000"/>
                  </a:schemeClr>
                </a:solidFill>
                <a:effectLst/>
                <a:latin typeface="Arial" panose="020B0604020202020204" pitchFamily="34" charset="0"/>
              </a:rPr>
              <a:t>The data overview for the </a:t>
            </a: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Heart Disease Detection project </a:t>
            </a:r>
            <a:r>
              <a:rPr kumimoji="0" lang="en-US" altLang="en-US" sz="2400" i="0" u="none" strike="noStrike" cap="none" normalizeH="0" baseline="0" dirty="0">
                <a:ln>
                  <a:noFill/>
                </a:ln>
                <a:solidFill>
                  <a:schemeClr val="accent1">
                    <a:lumMod val="50000"/>
                  </a:schemeClr>
                </a:solidFill>
                <a:effectLst/>
                <a:latin typeface="Arial" panose="020B0604020202020204" pitchFamily="34" charset="0"/>
              </a:rPr>
              <a:t>includes patient details such as </a:t>
            </a: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age, sex, chest pain type, blood pressure, cholesterol levels, and exercise habits</a:t>
            </a:r>
            <a:r>
              <a:rPr kumimoji="0" lang="en-US" altLang="en-US" sz="2400" i="0" u="none" strike="noStrike" cap="none" normalizeH="0" baseline="0" dirty="0">
                <a:ln>
                  <a:noFill/>
                </a:ln>
                <a:solidFill>
                  <a:schemeClr val="accent1">
                    <a:lumMod val="50000"/>
                  </a:schemeClr>
                </a:solidFill>
                <a:effectLst/>
                <a:latin typeface="Arial" panose="020B0604020202020204" pitchFamily="34" charset="0"/>
              </a:rPr>
              <a:t>. These features help predict whether a person has heart </a:t>
            </a:r>
            <a:r>
              <a:rPr lang="en-US" altLang="en-US" sz="2400" dirty="0">
                <a:solidFill>
                  <a:schemeClr val="accent1">
                    <a:lumMod val="50000"/>
                  </a:schemeClr>
                </a:solidFill>
                <a:latin typeface="Arial" panose="020B0604020202020204" pitchFamily="34" charset="0"/>
              </a:rPr>
              <a:t>D</a:t>
            </a:r>
            <a:r>
              <a:rPr kumimoji="0" lang="en-US" altLang="en-US" sz="2400" i="0" u="none" strike="noStrike" cap="none" normalizeH="0" baseline="0" dirty="0">
                <a:ln>
                  <a:noFill/>
                </a:ln>
                <a:solidFill>
                  <a:schemeClr val="accent1">
                    <a:lumMod val="50000"/>
                  </a:schemeClr>
                </a:solidFill>
                <a:effectLst/>
                <a:latin typeface="Arial" panose="020B0604020202020204" pitchFamily="34" charset="0"/>
              </a:rPr>
              <a:t>isease. </a:t>
            </a: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The target variable is binary: 0 (no heart disease) or 1 (has heart disease). </a:t>
            </a:r>
            <a:r>
              <a:rPr kumimoji="0" lang="en-US" altLang="en-US" sz="2400" i="0" u="none" strike="noStrike" cap="none" normalizeH="0" baseline="0" dirty="0">
                <a:ln>
                  <a:noFill/>
                </a:ln>
                <a:solidFill>
                  <a:schemeClr val="accent1">
                    <a:lumMod val="50000"/>
                  </a:schemeClr>
                </a:solidFill>
                <a:effectLst/>
                <a:latin typeface="Arial" panose="020B0604020202020204" pitchFamily="34" charset="0"/>
              </a:rPr>
              <a:t>The dataset includes both numerical and categorical data. </a:t>
            </a: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It has total 12 features and 918 samples and data downloaded from Kaggle Dataset.</a:t>
            </a:r>
          </a:p>
          <a:p>
            <a:endParaRPr lang="en-IN" dirty="0"/>
          </a:p>
        </p:txBody>
      </p:sp>
    </p:spTree>
    <p:extLst>
      <p:ext uri="{BB962C8B-B14F-4D97-AF65-F5344CB8AC3E}">
        <p14:creationId xmlns:p14="http://schemas.microsoft.com/office/powerpoint/2010/main" val="376228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11CF-0F98-4C61-9FE8-222025330171}"/>
              </a:ext>
            </a:extLst>
          </p:cNvPr>
          <p:cNvSpPr>
            <a:spLocks noGrp="1"/>
          </p:cNvSpPr>
          <p:nvPr>
            <p:ph type="title"/>
          </p:nvPr>
        </p:nvSpPr>
        <p:spPr/>
        <p:txBody>
          <a:bodyPr/>
          <a:lstStyle/>
          <a:p>
            <a:pPr algn="ctr"/>
            <a:r>
              <a:rPr lang="en-US" sz="4400" b="1" dirty="0"/>
              <a:t>Data Processing</a:t>
            </a:r>
            <a:endParaRPr lang="en-IN" sz="4400" b="1" dirty="0"/>
          </a:p>
        </p:txBody>
      </p:sp>
      <p:sp>
        <p:nvSpPr>
          <p:cNvPr id="3" name="Content Placeholder 2">
            <a:extLst>
              <a:ext uri="{FF2B5EF4-FFF2-40B4-BE49-F238E27FC236}">
                <a16:creationId xmlns:a16="http://schemas.microsoft.com/office/drawing/2014/main" id="{02F97D7E-7721-403E-9173-5A2523CBD341}"/>
              </a:ext>
            </a:extLst>
          </p:cNvPr>
          <p:cNvSpPr>
            <a:spLocks noGrp="1"/>
          </p:cNvSpPr>
          <p:nvPr>
            <p:ph idx="1"/>
          </p:nvPr>
        </p:nvSpPr>
        <p:spPr>
          <a:xfrm>
            <a:off x="612948" y="2482919"/>
            <a:ext cx="10942655" cy="3706865"/>
          </a:xfrm>
        </p:spPr>
        <p:txBody>
          <a:bodyPr>
            <a:normAutofit/>
          </a:bodyPr>
          <a:lstStyle/>
          <a:p>
            <a:pPr marL="0" indent="0" algn="just">
              <a:lnSpc>
                <a:spcPct val="150000"/>
              </a:lnSpc>
              <a:buNone/>
            </a:pPr>
            <a:r>
              <a:rPr lang="en-US" sz="2000" b="1" dirty="0">
                <a:solidFill>
                  <a:schemeClr val="accent1">
                    <a:lumMod val="50000"/>
                  </a:schemeClr>
                </a:solidFill>
              </a:rPr>
              <a:t>Data preprocessing</a:t>
            </a:r>
            <a:r>
              <a:rPr lang="en-US" sz="2000" dirty="0">
                <a:solidFill>
                  <a:schemeClr val="accent1">
                    <a:lumMod val="50000"/>
                  </a:schemeClr>
                </a:solidFill>
              </a:rPr>
              <a:t> involves handling missing values, encoding categorical variables, and feature scaling. In this project, there were no missing values in the dataset. The features were scaled using Standard Scaler to normalize the data before feeding it into the machine learning models.</a:t>
            </a:r>
          </a:p>
          <a:p>
            <a:pPr marL="0" indent="0" algn="just">
              <a:lnSpc>
                <a:spcPct val="150000"/>
              </a:lnSpc>
              <a:buNone/>
            </a:pPr>
            <a:r>
              <a:rPr lang="en-US" sz="2000" b="1" dirty="0">
                <a:solidFill>
                  <a:schemeClr val="accent1">
                    <a:lumMod val="50000"/>
                  </a:schemeClr>
                </a:solidFill>
              </a:rPr>
              <a:t>Label Encoding </a:t>
            </a:r>
            <a:r>
              <a:rPr lang="en-US" sz="2000" dirty="0">
                <a:solidFill>
                  <a:schemeClr val="accent1">
                    <a:lumMod val="50000"/>
                  </a:schemeClr>
                </a:solidFill>
              </a:rPr>
              <a:t>is a technique where each unique category in a categorical variable is converted into a numerical value. </a:t>
            </a:r>
            <a:endParaRPr lang="en-IN" sz="2000" dirty="0"/>
          </a:p>
        </p:txBody>
      </p:sp>
    </p:spTree>
    <p:extLst>
      <p:ext uri="{BB962C8B-B14F-4D97-AF65-F5344CB8AC3E}">
        <p14:creationId xmlns:p14="http://schemas.microsoft.com/office/powerpoint/2010/main" val="229348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0960-A962-4AAD-8612-D52D79F21A83}"/>
              </a:ext>
            </a:extLst>
          </p:cNvPr>
          <p:cNvSpPr>
            <a:spLocks noGrp="1"/>
          </p:cNvSpPr>
          <p:nvPr>
            <p:ph type="title"/>
          </p:nvPr>
        </p:nvSpPr>
        <p:spPr/>
        <p:txBody>
          <a:bodyPr/>
          <a:lstStyle/>
          <a:p>
            <a:pPr algn="ctr"/>
            <a:r>
              <a:rPr lang="en-US" sz="4400" b="1" dirty="0"/>
              <a:t>Models</a:t>
            </a:r>
            <a:endParaRPr lang="en-IN" sz="4400" b="1" dirty="0"/>
          </a:p>
        </p:txBody>
      </p:sp>
      <p:sp>
        <p:nvSpPr>
          <p:cNvPr id="3" name="Content Placeholder 2">
            <a:extLst>
              <a:ext uri="{FF2B5EF4-FFF2-40B4-BE49-F238E27FC236}">
                <a16:creationId xmlns:a16="http://schemas.microsoft.com/office/drawing/2014/main" id="{DF7B1B87-C054-4A08-A05F-76230A141755}"/>
              </a:ext>
            </a:extLst>
          </p:cNvPr>
          <p:cNvSpPr>
            <a:spLocks noGrp="1"/>
          </p:cNvSpPr>
          <p:nvPr>
            <p:ph idx="1"/>
          </p:nvPr>
        </p:nvSpPr>
        <p:spPr>
          <a:xfrm>
            <a:off x="1024932" y="2642715"/>
            <a:ext cx="9636369" cy="3587263"/>
          </a:xfrm>
        </p:spPr>
        <p:txBody>
          <a:bodyPr>
            <a:normAutofit fontScale="92500" lnSpcReduction="20000"/>
          </a:bodyPr>
          <a:lstStyle/>
          <a:p>
            <a:pPr algn="just">
              <a:lnSpc>
                <a:spcPct val="150000"/>
              </a:lnSpc>
              <a:buFont typeface="Wingdings" panose="05000000000000000000" pitchFamily="2" charset="2"/>
              <a:buChar char="q"/>
            </a:pPr>
            <a:r>
              <a:rPr lang="en-US" sz="2600" b="1" dirty="0">
                <a:solidFill>
                  <a:schemeClr val="accent1">
                    <a:lumMod val="50000"/>
                  </a:schemeClr>
                </a:solidFill>
              </a:rPr>
              <a:t>Random Forest Classifier</a:t>
            </a:r>
          </a:p>
          <a:p>
            <a:pPr algn="just">
              <a:lnSpc>
                <a:spcPct val="150000"/>
              </a:lnSpc>
              <a:buFont typeface="Wingdings" panose="05000000000000000000" pitchFamily="2" charset="2"/>
              <a:buChar char="q"/>
            </a:pPr>
            <a:r>
              <a:rPr lang="en-US" sz="2600" b="1" dirty="0">
                <a:solidFill>
                  <a:schemeClr val="accent1">
                    <a:lumMod val="50000"/>
                  </a:schemeClr>
                </a:solidFill>
              </a:rPr>
              <a:t>Gradient Boosting Classifier</a:t>
            </a:r>
          </a:p>
          <a:p>
            <a:pPr algn="just">
              <a:lnSpc>
                <a:spcPct val="150000"/>
              </a:lnSpc>
              <a:buFont typeface="Wingdings" panose="05000000000000000000" pitchFamily="2" charset="2"/>
              <a:buChar char="q"/>
            </a:pPr>
            <a:r>
              <a:rPr lang="en-US" sz="2600" b="1" dirty="0" err="1">
                <a:solidFill>
                  <a:schemeClr val="accent1">
                    <a:lumMod val="50000"/>
                  </a:schemeClr>
                </a:solidFill>
              </a:rPr>
              <a:t>XGBoost</a:t>
            </a:r>
            <a:r>
              <a:rPr lang="en-US" sz="2600" b="1" dirty="0">
                <a:solidFill>
                  <a:schemeClr val="accent1">
                    <a:lumMod val="50000"/>
                  </a:schemeClr>
                </a:solidFill>
              </a:rPr>
              <a:t> Classifier</a:t>
            </a:r>
          </a:p>
          <a:p>
            <a:pPr algn="just">
              <a:lnSpc>
                <a:spcPct val="150000"/>
              </a:lnSpc>
              <a:buFont typeface="Wingdings" panose="05000000000000000000" pitchFamily="2" charset="2"/>
              <a:buChar char="q"/>
            </a:pPr>
            <a:r>
              <a:rPr lang="en-US" sz="2600" b="1" dirty="0">
                <a:solidFill>
                  <a:schemeClr val="accent1">
                    <a:lumMod val="50000"/>
                  </a:schemeClr>
                </a:solidFill>
              </a:rPr>
              <a:t>Decision Tree Classifier</a:t>
            </a:r>
          </a:p>
          <a:p>
            <a:pPr algn="just">
              <a:lnSpc>
                <a:spcPct val="150000"/>
              </a:lnSpc>
              <a:buFont typeface="Wingdings" panose="05000000000000000000" pitchFamily="2" charset="2"/>
              <a:buChar char="q"/>
            </a:pPr>
            <a:r>
              <a:rPr lang="en-US" sz="2600" b="1" dirty="0">
                <a:solidFill>
                  <a:schemeClr val="accent1">
                    <a:lumMod val="50000"/>
                  </a:schemeClr>
                </a:solidFill>
              </a:rPr>
              <a:t>K- Nearest </a:t>
            </a:r>
            <a:r>
              <a:rPr lang="en-US" sz="2600" b="1" dirty="0" err="1">
                <a:solidFill>
                  <a:schemeClr val="accent1">
                    <a:lumMod val="50000"/>
                  </a:schemeClr>
                </a:solidFill>
              </a:rPr>
              <a:t>Neighbours</a:t>
            </a:r>
            <a:r>
              <a:rPr lang="en-US" sz="2600" b="1" dirty="0">
                <a:solidFill>
                  <a:schemeClr val="accent1">
                    <a:lumMod val="50000"/>
                  </a:schemeClr>
                </a:solidFill>
              </a:rPr>
              <a:t> Classifier</a:t>
            </a:r>
          </a:p>
          <a:p>
            <a:pPr algn="just">
              <a:lnSpc>
                <a:spcPct val="150000"/>
              </a:lnSpc>
              <a:buFont typeface="Wingdings" panose="05000000000000000000" pitchFamily="2" charset="2"/>
              <a:buChar char="q"/>
            </a:pPr>
            <a:r>
              <a:rPr lang="en-US" sz="2600" b="1" dirty="0">
                <a:solidFill>
                  <a:schemeClr val="accent1">
                    <a:lumMod val="50000"/>
                  </a:schemeClr>
                </a:solidFill>
              </a:rPr>
              <a:t>Logistic Regression</a:t>
            </a:r>
          </a:p>
          <a:p>
            <a:pPr marL="0" indent="0" algn="just">
              <a:lnSpc>
                <a:spcPct val="150000"/>
              </a:lnSpc>
              <a:buNone/>
            </a:pPr>
            <a:endParaRPr lang="en-US" sz="2600" b="1" dirty="0">
              <a:solidFill>
                <a:schemeClr val="accent1">
                  <a:lumMod val="50000"/>
                </a:schemeClr>
              </a:solidFill>
            </a:endParaRPr>
          </a:p>
          <a:p>
            <a:endParaRPr lang="en-US" dirty="0"/>
          </a:p>
          <a:p>
            <a:endParaRPr lang="en-IN" dirty="0"/>
          </a:p>
        </p:txBody>
      </p:sp>
    </p:spTree>
    <p:extLst>
      <p:ext uri="{BB962C8B-B14F-4D97-AF65-F5344CB8AC3E}">
        <p14:creationId xmlns:p14="http://schemas.microsoft.com/office/powerpoint/2010/main" val="251088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2CE7-6FA5-4CFB-BD32-D9AD90F1C3BA}"/>
              </a:ext>
            </a:extLst>
          </p:cNvPr>
          <p:cNvSpPr>
            <a:spLocks noGrp="1"/>
          </p:cNvSpPr>
          <p:nvPr>
            <p:ph type="title"/>
          </p:nvPr>
        </p:nvSpPr>
        <p:spPr>
          <a:xfrm>
            <a:off x="1154954" y="1245997"/>
            <a:ext cx="8825660" cy="1487156"/>
          </a:xfrm>
        </p:spPr>
        <p:txBody>
          <a:bodyPr/>
          <a:lstStyle/>
          <a:p>
            <a:pPr algn="ctr"/>
            <a:r>
              <a:rPr lang="en-US" sz="6000" b="1" dirty="0"/>
              <a:t>  Univariate Analysis</a:t>
            </a:r>
            <a:endParaRPr lang="en-IN" sz="6000" b="1" dirty="0"/>
          </a:p>
        </p:txBody>
      </p:sp>
      <p:sp>
        <p:nvSpPr>
          <p:cNvPr id="3" name="Text Placeholder 2">
            <a:extLst>
              <a:ext uri="{FF2B5EF4-FFF2-40B4-BE49-F238E27FC236}">
                <a16:creationId xmlns:a16="http://schemas.microsoft.com/office/drawing/2014/main" id="{C3560A53-AF84-44CE-9C8D-6DBE8F0FBF9F}"/>
              </a:ext>
            </a:extLst>
          </p:cNvPr>
          <p:cNvSpPr>
            <a:spLocks noGrp="1"/>
          </p:cNvSpPr>
          <p:nvPr>
            <p:ph type="body" idx="1"/>
          </p:nvPr>
        </p:nvSpPr>
        <p:spPr>
          <a:xfrm>
            <a:off x="1316334" y="5024967"/>
            <a:ext cx="9324870" cy="860400"/>
          </a:xfrm>
        </p:spPr>
        <p:txBody>
          <a:bodyPr/>
          <a:lstStyle/>
          <a:p>
            <a:pPr algn="ctr"/>
            <a:r>
              <a:rPr lang="en-US" b="1" dirty="0"/>
              <a:t>Univariate analysis on features</a:t>
            </a:r>
            <a:endParaRPr lang="en-IN" b="1" dirty="0"/>
          </a:p>
        </p:txBody>
      </p:sp>
    </p:spTree>
    <p:extLst>
      <p:ext uri="{BB962C8B-B14F-4D97-AF65-F5344CB8AC3E}">
        <p14:creationId xmlns:p14="http://schemas.microsoft.com/office/powerpoint/2010/main" val="120097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3FF893-B211-41BC-AA13-99CF946C1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652" y="371048"/>
            <a:ext cx="7668695" cy="6115904"/>
          </a:xfrm>
          <a:prstGeom prst="rect">
            <a:avLst/>
          </a:prstGeom>
        </p:spPr>
      </p:pic>
    </p:spTree>
    <p:extLst>
      <p:ext uri="{BB962C8B-B14F-4D97-AF65-F5344CB8AC3E}">
        <p14:creationId xmlns:p14="http://schemas.microsoft.com/office/powerpoint/2010/main" val="390152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39C5F6-7359-4C9A-B05B-94DA7232A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809259"/>
            <a:ext cx="7230484" cy="5239481"/>
          </a:xfrm>
          <a:prstGeom prst="rect">
            <a:avLst/>
          </a:prstGeom>
        </p:spPr>
      </p:pic>
    </p:spTree>
    <p:extLst>
      <p:ext uri="{BB962C8B-B14F-4D97-AF65-F5344CB8AC3E}">
        <p14:creationId xmlns:p14="http://schemas.microsoft.com/office/powerpoint/2010/main" val="222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272</TotalTime>
  <Words>705</Words>
  <Application>Microsoft Office PowerPoint</Application>
  <PresentationFormat>Widescreen</PresentationFormat>
  <Paragraphs>105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Wingdings</vt:lpstr>
      <vt:lpstr>Wingdings 3</vt:lpstr>
      <vt:lpstr>Ion Boardroom</vt:lpstr>
      <vt:lpstr> Heart Disease Detection Using      Machine Learning</vt:lpstr>
      <vt:lpstr>Table of Contents</vt:lpstr>
      <vt:lpstr>Objectives</vt:lpstr>
      <vt:lpstr>Data Overview</vt:lpstr>
      <vt:lpstr>Data Processing</vt:lpstr>
      <vt:lpstr>Models</vt:lpstr>
      <vt:lpstr>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Bivariate Analysis</vt:lpstr>
      <vt:lpstr>PowerPoint Presentation</vt:lpstr>
      <vt:lpstr>PowerPoint Presentation</vt:lpstr>
      <vt:lpstr>PowerPoint Presentation</vt:lpstr>
      <vt:lpstr>Correlation</vt:lpstr>
      <vt:lpstr>PowerPoint Presentation</vt:lpstr>
      <vt:lpstr>Random Forest Classifier</vt:lpstr>
      <vt:lpstr>Confusion Matrix</vt:lpstr>
      <vt:lpstr>Gradient Boosting Classifier</vt:lpstr>
      <vt:lpstr>Confusion Matrix</vt:lpstr>
      <vt:lpstr>XGBoosting Classifier</vt:lpstr>
      <vt:lpstr>Confusion Matrix</vt:lpstr>
      <vt:lpstr>Decision Tree Classifier</vt:lpstr>
      <vt:lpstr>Confusion Matrix</vt:lpstr>
      <vt:lpstr>K-Nearest Neighbours Classifier</vt:lpstr>
      <vt:lpstr>Confusion Matrix</vt:lpstr>
      <vt:lpstr>Logistic Regression Classifier</vt:lpstr>
      <vt:lpstr>Confusion Matrix</vt:lpstr>
      <vt:lpstr>    Comparative Analysis of Models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on Kaggle Dataset</dc:title>
  <dc:creator>Sneha Devare</dc:creator>
  <cp:lastModifiedBy>Sneha Devare</cp:lastModifiedBy>
  <cp:revision>23</cp:revision>
  <dcterms:created xsi:type="dcterms:W3CDTF">2024-12-21T03:24:32Z</dcterms:created>
  <dcterms:modified xsi:type="dcterms:W3CDTF">2024-12-21T10:23:51Z</dcterms:modified>
</cp:coreProperties>
</file>