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10287000" cx="18288000"/>
  <p:notesSz cx="6858000" cy="9144000"/>
  <p:embeddedFontLst>
    <p:embeddedFont>
      <p:font typeface="Fira Sans Medium"/>
      <p:regular r:id="rId32"/>
      <p:bold r:id="rId33"/>
      <p:italic r:id="rId34"/>
      <p:boldItalic r:id="rId35"/>
    </p:embeddedFont>
    <p:embeddedFont>
      <p:font typeface="Fira Sans"/>
      <p:bold r:id="rId36"/>
      <p:boldItalic r:id="rId37"/>
    </p:embeddedFont>
    <p:embeddedFont>
      <p:font typeface="Fira Sans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2" roundtripDataSignature="AMtx7mjMz6SXfA62TjzzADAxQIrhtvwa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A7D55D-9576-48D7-8F54-1BCCDE9F4652}">
  <a:tblStyle styleId="{D1A7D55D-9576-48D7-8F54-1BCCDE9F46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Light-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FiraSansLigh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FiraSansMedium-bold.fntdata"/><Relationship Id="rId10" Type="http://schemas.openxmlformats.org/officeDocument/2006/relationships/slide" Target="slides/slide4.xml"/><Relationship Id="rId32" Type="http://schemas.openxmlformats.org/officeDocument/2006/relationships/font" Target="fonts/FiraSansMedium-regular.fntdata"/><Relationship Id="rId13" Type="http://schemas.openxmlformats.org/officeDocument/2006/relationships/slide" Target="slides/slide7.xml"/><Relationship Id="rId35" Type="http://schemas.openxmlformats.org/officeDocument/2006/relationships/font" Target="fonts/FiraSansMedium-boldItalic.fntdata"/><Relationship Id="rId12" Type="http://schemas.openxmlformats.org/officeDocument/2006/relationships/slide" Target="slides/slide6.xml"/><Relationship Id="rId34" Type="http://schemas.openxmlformats.org/officeDocument/2006/relationships/font" Target="fonts/FiraSansMedium-italic.fntdata"/><Relationship Id="rId15" Type="http://schemas.openxmlformats.org/officeDocument/2006/relationships/slide" Target="slides/slide9.xml"/><Relationship Id="rId37" Type="http://schemas.openxmlformats.org/officeDocument/2006/relationships/font" Target="fonts/FiraSans-boldItalic.fntdata"/><Relationship Id="rId14" Type="http://schemas.openxmlformats.org/officeDocument/2006/relationships/slide" Target="slides/slide8.xml"/><Relationship Id="rId36" Type="http://schemas.openxmlformats.org/officeDocument/2006/relationships/font" Target="fonts/FiraSans-bold.fntdata"/><Relationship Id="rId17" Type="http://schemas.openxmlformats.org/officeDocument/2006/relationships/slide" Target="slides/slide11.xml"/><Relationship Id="rId39" Type="http://schemas.openxmlformats.org/officeDocument/2006/relationships/font" Target="fonts/FiraSansLight-bold.fntdata"/><Relationship Id="rId16" Type="http://schemas.openxmlformats.org/officeDocument/2006/relationships/slide" Target="slides/slide10.xml"/><Relationship Id="rId38" Type="http://schemas.openxmlformats.org/officeDocument/2006/relationships/font" Target="fonts/FiraSans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1792288" y="612775"/>
            <a:ext cx="5486400" cy="4114800"/>
          </a:xfrm>
          <a:prstGeom prst="rect">
            <a:avLst/>
          </a:prstGeom>
          <a:noFill/>
          <a:ln>
            <a:noFill/>
          </a:ln>
        </p:spPr>
      </p:sp>
      <p:sp>
        <p:nvSpPr>
          <p:cNvPr id="64" name="Google Shape;6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5500713" y="8481441"/>
            <a:ext cx="7286573" cy="12001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685" u="none" cap="none" strike="noStrike">
                <a:solidFill>
                  <a:srgbClr val="000000"/>
                </a:solidFill>
                <a:latin typeface="Fira Sans Light"/>
                <a:ea typeface="Fira Sans Light"/>
                <a:cs typeface="Fira Sans Light"/>
                <a:sym typeface="Fira Sans Light"/>
              </a:rPr>
              <a:t>Department of Multidisciplinary Engineering</a:t>
            </a:r>
            <a:endParaRPr/>
          </a:p>
          <a:p>
            <a:pPr indent="0" lvl="0" marL="0" marR="0" rtl="0" algn="ctr">
              <a:lnSpc>
                <a:spcPct val="120000"/>
              </a:lnSpc>
              <a:spcBef>
                <a:spcPts val="0"/>
              </a:spcBef>
              <a:spcAft>
                <a:spcPts val="0"/>
              </a:spcAft>
              <a:buNone/>
            </a:pPr>
            <a:r>
              <a:rPr b="0" i="0" lang="en-US" sz="2685" u="none" cap="none" strike="noStrike">
                <a:solidFill>
                  <a:srgbClr val="000000"/>
                </a:solidFill>
                <a:latin typeface="Fira Sans Light"/>
                <a:ea typeface="Fira Sans Light"/>
                <a:cs typeface="Fira Sans Light"/>
                <a:sym typeface="Fira Sans Light"/>
              </a:rPr>
              <a:t>Vishwakarma Institute of Technology, Pune</a:t>
            </a:r>
            <a:endParaRPr/>
          </a:p>
          <a:p>
            <a:pPr indent="0" lvl="0" marL="0" marR="0" rtl="0" algn="ctr">
              <a:lnSpc>
                <a:spcPct val="120000"/>
              </a:lnSpc>
              <a:spcBef>
                <a:spcPts val="0"/>
              </a:spcBef>
              <a:spcAft>
                <a:spcPts val="0"/>
              </a:spcAft>
              <a:buNone/>
            </a:pPr>
            <a:r>
              <a:rPr b="0" i="0" lang="en-US" sz="2685" u="none" cap="none" strike="noStrike">
                <a:solidFill>
                  <a:srgbClr val="000000"/>
                </a:solidFill>
                <a:latin typeface="Fira Sans Light"/>
                <a:ea typeface="Fira Sans Light"/>
                <a:cs typeface="Fira Sans Light"/>
                <a:sym typeface="Fira Sans Light"/>
              </a:rPr>
              <a:t>A.Y.(2022-2023) SEM II</a:t>
            </a:r>
            <a:endParaRPr/>
          </a:p>
        </p:txBody>
      </p:sp>
      <p:sp>
        <p:nvSpPr>
          <p:cNvPr id="85" name="Google Shape;85;p1"/>
          <p:cNvSpPr txBox="1"/>
          <p:nvPr/>
        </p:nvSpPr>
        <p:spPr>
          <a:xfrm>
            <a:off x="3471344" y="2908463"/>
            <a:ext cx="11345311" cy="6064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Fira Sans"/>
                <a:ea typeface="Fira Sans"/>
                <a:cs typeface="Fira Sans"/>
                <a:sym typeface="Fira Sans"/>
              </a:rPr>
              <a:t>Division : SY-IT-A   |    Group_ID : A7   |    DATE : 20-05-23</a:t>
            </a:r>
            <a:endParaRPr/>
          </a:p>
        </p:txBody>
      </p:sp>
      <p:grpSp>
        <p:nvGrpSpPr>
          <p:cNvPr id="86" name="Google Shape;86;p1"/>
          <p:cNvGrpSpPr/>
          <p:nvPr/>
        </p:nvGrpSpPr>
        <p:grpSpPr>
          <a:xfrm>
            <a:off x="3471344" y="739378"/>
            <a:ext cx="11345307" cy="3375419"/>
            <a:chOff x="0" y="-76200"/>
            <a:chExt cx="2988065" cy="889000"/>
          </a:xfrm>
        </p:grpSpPr>
        <p:sp>
          <p:nvSpPr>
            <p:cNvPr id="87" name="Google Shape;87;p1"/>
            <p:cNvSpPr/>
            <p:nvPr/>
          </p:nvSpPr>
          <p:spPr>
            <a:xfrm>
              <a:off x="0" y="0"/>
              <a:ext cx="2988065" cy="421453"/>
            </a:xfrm>
            <a:custGeom>
              <a:rect b="b" l="l" r="r" t="t"/>
              <a:pathLst>
                <a:path extrusionOk="0" h="421453" w="2988065">
                  <a:moveTo>
                    <a:pt x="0" y="0"/>
                  </a:moveTo>
                  <a:lnTo>
                    <a:pt x="2988065" y="0"/>
                  </a:lnTo>
                  <a:lnTo>
                    <a:pt x="2988065" y="421453"/>
                  </a:lnTo>
                  <a:lnTo>
                    <a:pt x="0" y="421453"/>
                  </a:lnTo>
                  <a:close/>
                </a:path>
              </a:pathLst>
            </a:custGeom>
            <a:solidFill>
              <a:srgbClr val="ECEBEC"/>
            </a:solidFill>
            <a:ln>
              <a:noFill/>
            </a:ln>
          </p:spPr>
        </p:sp>
        <p:sp>
          <p:nvSpPr>
            <p:cNvPr id="88" name="Google Shape;88;p1"/>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 name="Google Shape;89;p1"/>
          <p:cNvSpPr txBox="1"/>
          <p:nvPr/>
        </p:nvSpPr>
        <p:spPr>
          <a:xfrm>
            <a:off x="4754828" y="1398741"/>
            <a:ext cx="8778300" cy="7233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4699">
                <a:latin typeface="Fira Sans"/>
                <a:ea typeface="Fira Sans"/>
                <a:cs typeface="Fira Sans"/>
                <a:sym typeface="Fira Sans"/>
              </a:rPr>
              <a:t>Smart Catalytic Converter</a:t>
            </a:r>
            <a:endParaRPr/>
          </a:p>
        </p:txBody>
      </p:sp>
      <p:sp>
        <p:nvSpPr>
          <p:cNvPr id="90" name="Google Shape;90;p1"/>
          <p:cNvSpPr txBox="1"/>
          <p:nvPr/>
        </p:nvSpPr>
        <p:spPr>
          <a:xfrm>
            <a:off x="1277734" y="4284523"/>
            <a:ext cx="6266100" cy="35745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63" u="none" cap="none" strike="noStrike">
                <a:solidFill>
                  <a:srgbClr val="000000"/>
                </a:solidFill>
                <a:latin typeface="Fira Sans"/>
                <a:ea typeface="Fira Sans"/>
                <a:cs typeface="Fira Sans"/>
                <a:sym typeface="Fira Sans"/>
              </a:rPr>
              <a:t>Presented By:</a:t>
            </a:r>
            <a:endParaRPr/>
          </a:p>
          <a:p>
            <a:pPr indent="0" lvl="0" marL="0" marR="0" rtl="0" algn="l">
              <a:lnSpc>
                <a:spcPct val="139993"/>
              </a:lnSpc>
              <a:spcBef>
                <a:spcPts val="0"/>
              </a:spcBef>
              <a:spcAft>
                <a:spcPts val="0"/>
              </a:spcAft>
              <a:buNone/>
            </a:pPr>
            <a:r>
              <a:t/>
            </a:r>
            <a:endParaRPr b="1" i="0" sz="3163" u="none" cap="none" strike="noStrike">
              <a:solidFill>
                <a:srgbClr val="000000"/>
              </a:solidFill>
              <a:latin typeface="Fira Sans"/>
              <a:ea typeface="Fira Sans"/>
              <a:cs typeface="Fira Sans"/>
              <a:sym typeface="Fira Sans"/>
            </a:endParaRPr>
          </a:p>
          <a:p>
            <a:pPr indent="0" lvl="0" marL="0" marR="0" rtl="0" algn="l">
              <a:lnSpc>
                <a:spcPct val="139993"/>
              </a:lnSpc>
              <a:spcBef>
                <a:spcPts val="0"/>
              </a:spcBef>
              <a:spcAft>
                <a:spcPts val="0"/>
              </a:spcAft>
              <a:buNone/>
            </a:pPr>
            <a:r>
              <a:rPr b="1" i="0" lang="en-US" sz="2763" u="none" cap="none" strike="noStrike">
                <a:solidFill>
                  <a:srgbClr val="000000"/>
                </a:solidFill>
                <a:latin typeface="Fira Sans"/>
                <a:ea typeface="Fira Sans"/>
                <a:cs typeface="Fira Sans"/>
                <a:sym typeface="Fira Sans"/>
              </a:rPr>
              <a:t>Sarvesh Sunil Hadole(12111460)</a:t>
            </a:r>
            <a:endParaRPr sz="1000"/>
          </a:p>
          <a:p>
            <a:pPr indent="0" lvl="0" marL="0" marR="0" rtl="0" algn="l">
              <a:lnSpc>
                <a:spcPct val="139993"/>
              </a:lnSpc>
              <a:spcBef>
                <a:spcPts val="0"/>
              </a:spcBef>
              <a:spcAft>
                <a:spcPts val="0"/>
              </a:spcAft>
              <a:buNone/>
            </a:pPr>
            <a:r>
              <a:rPr b="1" i="0" lang="en-US" sz="2763" u="none" cap="none" strike="noStrike">
                <a:solidFill>
                  <a:srgbClr val="000000"/>
                </a:solidFill>
                <a:latin typeface="Fira Sans"/>
                <a:ea typeface="Fira Sans"/>
                <a:cs typeface="Fira Sans"/>
                <a:sym typeface="Fira Sans"/>
              </a:rPr>
              <a:t>Ojas Sunil Joshi(12111459)</a:t>
            </a:r>
            <a:endParaRPr sz="1000"/>
          </a:p>
          <a:p>
            <a:pPr indent="0" lvl="0" marL="0" marR="0" rtl="0" algn="l">
              <a:lnSpc>
                <a:spcPct val="139993"/>
              </a:lnSpc>
              <a:spcBef>
                <a:spcPts val="0"/>
              </a:spcBef>
              <a:spcAft>
                <a:spcPts val="0"/>
              </a:spcAft>
              <a:buNone/>
            </a:pPr>
            <a:r>
              <a:rPr b="1" i="0" lang="en-US" sz="2763" u="none" cap="none" strike="noStrike">
                <a:solidFill>
                  <a:srgbClr val="000000"/>
                </a:solidFill>
                <a:latin typeface="Fira Sans"/>
                <a:ea typeface="Fira Sans"/>
                <a:cs typeface="Fira Sans"/>
                <a:sym typeface="Fira Sans"/>
              </a:rPr>
              <a:t>Sneha Ramesh Kalaskar (12110531)</a:t>
            </a:r>
            <a:endParaRPr sz="1000"/>
          </a:p>
          <a:p>
            <a:pPr indent="0" lvl="0" marL="0" marR="0" rtl="0" algn="l">
              <a:lnSpc>
                <a:spcPct val="139993"/>
              </a:lnSpc>
              <a:spcBef>
                <a:spcPts val="0"/>
              </a:spcBef>
              <a:spcAft>
                <a:spcPts val="0"/>
              </a:spcAft>
              <a:buNone/>
            </a:pPr>
            <a:r>
              <a:rPr b="1" i="0" lang="en-US" sz="2763" u="none" cap="none" strike="noStrike">
                <a:solidFill>
                  <a:srgbClr val="000000"/>
                </a:solidFill>
                <a:latin typeface="Fira Sans"/>
                <a:ea typeface="Fira Sans"/>
                <a:cs typeface="Fira Sans"/>
                <a:sym typeface="Fira Sans"/>
              </a:rPr>
              <a:t>Kartik Banshi Katkar (12111367)</a:t>
            </a:r>
            <a:endParaRPr sz="1000"/>
          </a:p>
        </p:txBody>
      </p:sp>
      <p:sp>
        <p:nvSpPr>
          <p:cNvPr id="91" name="Google Shape;91;p1"/>
          <p:cNvSpPr txBox="1"/>
          <p:nvPr/>
        </p:nvSpPr>
        <p:spPr>
          <a:xfrm>
            <a:off x="5750965" y="349396"/>
            <a:ext cx="6786070" cy="44830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600" u="none" cap="none" strike="noStrike">
                <a:solidFill>
                  <a:srgbClr val="000000"/>
                </a:solidFill>
                <a:latin typeface="Fira Sans"/>
                <a:ea typeface="Fira Sans"/>
                <a:cs typeface="Fira Sans"/>
                <a:sym typeface="Fira Sans"/>
              </a:rPr>
              <a:t>EDI Mid Semester assessment SEM II 2022-23</a:t>
            </a:r>
            <a:endParaRPr/>
          </a:p>
        </p:txBody>
      </p:sp>
      <p:sp>
        <p:nvSpPr>
          <p:cNvPr id="92" name="Google Shape;92;p1"/>
          <p:cNvSpPr txBox="1"/>
          <p:nvPr/>
        </p:nvSpPr>
        <p:spPr>
          <a:xfrm>
            <a:off x="10993055" y="5633582"/>
            <a:ext cx="6266245" cy="1673472"/>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63" u="none" cap="none" strike="noStrike">
                <a:solidFill>
                  <a:srgbClr val="000000"/>
                </a:solidFill>
                <a:latin typeface="Fira Sans"/>
                <a:ea typeface="Fira Sans"/>
                <a:cs typeface="Fira Sans"/>
                <a:sym typeface="Fira Sans"/>
              </a:rPr>
              <a:t>Project Guide:</a:t>
            </a:r>
            <a:endParaRPr/>
          </a:p>
          <a:p>
            <a:pPr indent="0" lvl="0" marL="0" marR="0" rtl="0" algn="l">
              <a:lnSpc>
                <a:spcPct val="139993"/>
              </a:lnSpc>
              <a:spcBef>
                <a:spcPts val="0"/>
              </a:spcBef>
              <a:spcAft>
                <a:spcPts val="0"/>
              </a:spcAft>
              <a:buNone/>
            </a:pPr>
            <a:r>
              <a:t/>
            </a:r>
            <a:endParaRPr b="1" i="0" sz="3163" u="none" cap="none" strike="noStrike">
              <a:solidFill>
                <a:srgbClr val="000000"/>
              </a:solidFill>
              <a:latin typeface="Fira Sans"/>
              <a:ea typeface="Fira Sans"/>
              <a:cs typeface="Fira Sans"/>
              <a:sym typeface="Fira Sans"/>
            </a:endParaRPr>
          </a:p>
          <a:p>
            <a:pPr indent="0" lvl="0" marL="0" marR="0" rtl="0" algn="l">
              <a:lnSpc>
                <a:spcPct val="139993"/>
              </a:lnSpc>
              <a:spcBef>
                <a:spcPts val="0"/>
              </a:spcBef>
              <a:spcAft>
                <a:spcPts val="0"/>
              </a:spcAft>
              <a:buNone/>
            </a:pPr>
            <a:r>
              <a:rPr b="1" i="0" lang="en-US" sz="3163" u="none" cap="none" strike="noStrike">
                <a:solidFill>
                  <a:srgbClr val="000000"/>
                </a:solidFill>
                <a:latin typeface="Fira Sans"/>
                <a:ea typeface="Fira Sans"/>
                <a:cs typeface="Fira Sans"/>
                <a:sym typeface="Fira Sans"/>
              </a:rPr>
              <a:t>Prof. </a:t>
            </a:r>
            <a:r>
              <a:rPr b="0" i="0" lang="en-US" sz="3163" u="none" cap="none" strike="noStrike">
                <a:solidFill>
                  <a:srgbClr val="000000"/>
                </a:solidFill>
                <a:latin typeface="Fira Sans Light"/>
                <a:ea typeface="Fira Sans Light"/>
                <a:cs typeface="Fira Sans Light"/>
                <a:sym typeface="Fira Sans Light"/>
              </a:rPr>
              <a:t>Ranjeetsingh Suryawanshi</a:t>
            </a:r>
            <a:endParaRPr/>
          </a:p>
        </p:txBody>
      </p:sp>
      <p:sp>
        <p:nvSpPr>
          <p:cNvPr id="93" name="Google Shape;93;p1"/>
          <p:cNvSpPr txBox="1"/>
          <p:nvPr/>
        </p:nvSpPr>
        <p:spPr>
          <a:xfrm>
            <a:off x="17532485" y="9101201"/>
            <a:ext cx="229865"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nvSpPr>
        <p:spPr>
          <a:xfrm>
            <a:off x="498731" y="3376404"/>
            <a:ext cx="12009668" cy="4657827"/>
          </a:xfrm>
          <a:prstGeom prst="rect">
            <a:avLst/>
          </a:prstGeom>
          <a:noFill/>
          <a:ln>
            <a:noFill/>
          </a:ln>
        </p:spPr>
        <p:txBody>
          <a:bodyPr anchorCtr="0" anchor="t" bIns="0" lIns="0" spcFirstLastPara="1" rIns="0" wrap="square" tIns="0">
            <a:spAutoFit/>
          </a:bodyPr>
          <a:lstStyle/>
          <a:p>
            <a:pPr indent="-368494" lvl="1" marL="736989" marR="0" rtl="0" algn="l">
              <a:lnSpc>
                <a:spcPct val="136009"/>
              </a:lnSpc>
              <a:spcBef>
                <a:spcPts val="0"/>
              </a:spcBef>
              <a:spcAft>
                <a:spcPts val="0"/>
              </a:spcAft>
              <a:buClr>
                <a:srgbClr val="000000"/>
              </a:buClr>
              <a:buSzPts val="3413"/>
              <a:buFont typeface="Arial"/>
              <a:buChar char="•"/>
            </a:pPr>
            <a:r>
              <a:rPr b="0" i="0" lang="en-US" sz="3413" u="none" cap="none" strike="noStrike">
                <a:solidFill>
                  <a:srgbClr val="000000"/>
                </a:solidFill>
                <a:latin typeface="Fira Sans Light"/>
                <a:ea typeface="Fira Sans Light"/>
                <a:cs typeface="Fira Sans Light"/>
                <a:sym typeface="Fira Sans Light"/>
              </a:rPr>
              <a:t>The smart Air Quality Monitoring System can address the limitations of the current systems</a:t>
            </a:r>
            <a:endParaRPr/>
          </a:p>
          <a:p>
            <a:pPr indent="0" lvl="0" marL="0" marR="0" rtl="0" algn="l">
              <a:lnSpc>
                <a:spcPct val="136009"/>
              </a:lnSpc>
              <a:spcBef>
                <a:spcPts val="0"/>
              </a:spcBef>
              <a:spcAft>
                <a:spcPts val="0"/>
              </a:spcAft>
              <a:buNone/>
            </a:pPr>
            <a:r>
              <a:t/>
            </a:r>
            <a:endParaRPr b="0" i="0" sz="3413" u="none" cap="none" strike="noStrike">
              <a:solidFill>
                <a:srgbClr val="000000"/>
              </a:solidFill>
              <a:latin typeface="Fira Sans Light"/>
              <a:ea typeface="Fira Sans Light"/>
              <a:cs typeface="Fira Sans Light"/>
              <a:sym typeface="Fira Sans Light"/>
            </a:endParaRPr>
          </a:p>
          <a:p>
            <a:pPr indent="-368494" lvl="1" marL="736989" marR="0" rtl="0" algn="l">
              <a:lnSpc>
                <a:spcPct val="136009"/>
              </a:lnSpc>
              <a:spcBef>
                <a:spcPts val="0"/>
              </a:spcBef>
              <a:spcAft>
                <a:spcPts val="0"/>
              </a:spcAft>
              <a:buClr>
                <a:srgbClr val="000000"/>
              </a:buClr>
              <a:buSzPts val="3413"/>
              <a:buFont typeface="Arial"/>
              <a:buChar char="•"/>
            </a:pPr>
            <a:r>
              <a:rPr b="0" i="0" lang="en-US" sz="3413" u="none" cap="none" strike="noStrike">
                <a:solidFill>
                  <a:srgbClr val="000000"/>
                </a:solidFill>
                <a:latin typeface="Fira Sans Light"/>
                <a:ea typeface="Fira Sans Light"/>
                <a:cs typeface="Fira Sans Light"/>
                <a:sym typeface="Fira Sans Light"/>
              </a:rPr>
              <a:t>It provides an innovative solution for monitoring and reducing vehicular emissions.</a:t>
            </a:r>
            <a:endParaRPr/>
          </a:p>
          <a:p>
            <a:pPr indent="0" lvl="0" marL="0" marR="0" rtl="0" algn="l">
              <a:lnSpc>
                <a:spcPct val="136009"/>
              </a:lnSpc>
              <a:spcBef>
                <a:spcPts val="0"/>
              </a:spcBef>
              <a:spcAft>
                <a:spcPts val="0"/>
              </a:spcAft>
              <a:buNone/>
            </a:pPr>
            <a:r>
              <a:t/>
            </a:r>
            <a:endParaRPr b="0" i="0" sz="3413" u="none" cap="none" strike="noStrike">
              <a:solidFill>
                <a:srgbClr val="000000"/>
              </a:solidFill>
              <a:latin typeface="Fira Sans Light"/>
              <a:ea typeface="Fira Sans Light"/>
              <a:cs typeface="Fira Sans Light"/>
              <a:sym typeface="Fira Sans Light"/>
            </a:endParaRPr>
          </a:p>
          <a:p>
            <a:pPr indent="-368494" lvl="1" marL="736989" marR="0" rtl="0" algn="l">
              <a:lnSpc>
                <a:spcPct val="136009"/>
              </a:lnSpc>
              <a:spcBef>
                <a:spcPts val="0"/>
              </a:spcBef>
              <a:spcAft>
                <a:spcPts val="0"/>
              </a:spcAft>
              <a:buClr>
                <a:srgbClr val="000000"/>
              </a:buClr>
              <a:buSzPts val="3413"/>
              <a:buFont typeface="Arial"/>
              <a:buChar char="•"/>
            </a:pPr>
            <a:r>
              <a:rPr b="0" i="0" lang="en-US" sz="3413" u="none" cap="none" strike="noStrike">
                <a:solidFill>
                  <a:srgbClr val="000000"/>
                </a:solidFill>
                <a:latin typeface="Fira Sans Light"/>
                <a:ea typeface="Fira Sans Light"/>
                <a:cs typeface="Fira Sans Light"/>
                <a:sym typeface="Fira Sans Light"/>
              </a:rPr>
              <a:t>Integration of this system with vehicle systems may help reduce pollution.</a:t>
            </a:r>
            <a:endParaRPr/>
          </a:p>
        </p:txBody>
      </p:sp>
      <p:grpSp>
        <p:nvGrpSpPr>
          <p:cNvPr id="172" name="Google Shape;172;p10"/>
          <p:cNvGrpSpPr/>
          <p:nvPr/>
        </p:nvGrpSpPr>
        <p:grpSpPr>
          <a:xfrm>
            <a:off x="3665171" y="284809"/>
            <a:ext cx="10957659" cy="3375419"/>
            <a:chOff x="0" y="-385762"/>
            <a:chExt cx="14610212" cy="4500559"/>
          </a:xfrm>
        </p:grpSpPr>
        <p:grpSp>
          <p:nvGrpSpPr>
            <p:cNvPr id="173" name="Google Shape;173;p10"/>
            <p:cNvGrpSpPr/>
            <p:nvPr/>
          </p:nvGrpSpPr>
          <p:grpSpPr>
            <a:xfrm>
              <a:off x="0" y="-385762"/>
              <a:ext cx="14610212" cy="4500559"/>
              <a:chOff x="0" y="-76200"/>
              <a:chExt cx="2885968" cy="889000"/>
            </a:xfrm>
          </p:grpSpPr>
          <p:sp>
            <p:nvSpPr>
              <p:cNvPr id="174" name="Google Shape;174;p10"/>
              <p:cNvSpPr/>
              <p:nvPr/>
            </p:nvSpPr>
            <p:spPr>
              <a:xfrm>
                <a:off x="0" y="0"/>
                <a:ext cx="2885968" cy="421453"/>
              </a:xfrm>
              <a:custGeom>
                <a:rect b="b" l="l" r="r" t="t"/>
                <a:pathLst>
                  <a:path extrusionOk="0" h="421453" w="2885968">
                    <a:moveTo>
                      <a:pt x="0" y="0"/>
                    </a:moveTo>
                    <a:lnTo>
                      <a:pt x="2885968" y="0"/>
                    </a:lnTo>
                    <a:lnTo>
                      <a:pt x="2885968" y="421453"/>
                    </a:lnTo>
                    <a:lnTo>
                      <a:pt x="0" y="421453"/>
                    </a:lnTo>
                    <a:close/>
                  </a:path>
                </a:pathLst>
              </a:custGeom>
              <a:solidFill>
                <a:srgbClr val="FFFFFF"/>
              </a:solidFill>
              <a:ln>
                <a:noFill/>
              </a:ln>
            </p:spPr>
          </p:sp>
          <p:sp>
            <p:nvSpPr>
              <p:cNvPr id="175" name="Google Shape;175;p10"/>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10"/>
            <p:cNvSpPr txBox="1"/>
            <p:nvPr/>
          </p:nvSpPr>
          <p:spPr>
            <a:xfrm>
              <a:off x="2195180" y="409577"/>
              <a:ext cx="10219853"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Problem Statement</a:t>
              </a:r>
              <a:endParaRPr/>
            </a:p>
          </p:txBody>
        </p:sp>
      </p:grpSp>
      <p:pic>
        <p:nvPicPr>
          <p:cNvPr id="177" name="Google Shape;177;p10"/>
          <p:cNvPicPr preferRelativeResize="0"/>
          <p:nvPr/>
        </p:nvPicPr>
        <p:blipFill rotWithShape="1">
          <a:blip r:embed="rId3">
            <a:alphaModFix/>
          </a:blip>
          <a:srcRect b="0" l="0" r="0" t="0"/>
          <a:stretch/>
        </p:blipFill>
        <p:spPr>
          <a:xfrm>
            <a:off x="12508399" y="4583723"/>
            <a:ext cx="5779601" cy="2300339"/>
          </a:xfrm>
          <a:prstGeom prst="rect">
            <a:avLst/>
          </a:prstGeom>
          <a:noFill/>
          <a:ln>
            <a:noFill/>
          </a:ln>
        </p:spPr>
      </p:pic>
      <p:sp>
        <p:nvSpPr>
          <p:cNvPr id="178" name="Google Shape;178;p10"/>
          <p:cNvSpPr txBox="1"/>
          <p:nvPr/>
        </p:nvSpPr>
        <p:spPr>
          <a:xfrm>
            <a:off x="17380904" y="9101201"/>
            <a:ext cx="53302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10</a:t>
            </a:r>
            <a:endParaRPr/>
          </a:p>
        </p:txBody>
      </p:sp>
      <p:sp>
        <p:nvSpPr>
          <p:cNvPr id="179" name="Google Shape;179;p10"/>
          <p:cNvSpPr txBox="1"/>
          <p:nvPr/>
        </p:nvSpPr>
        <p:spPr>
          <a:xfrm>
            <a:off x="13055273" y="7581749"/>
            <a:ext cx="4685854"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Catalytic converter [8]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11"/>
          <p:cNvGrpSpPr/>
          <p:nvPr/>
        </p:nvGrpSpPr>
        <p:grpSpPr>
          <a:xfrm>
            <a:off x="3254057" y="365121"/>
            <a:ext cx="11779886" cy="3375423"/>
            <a:chOff x="0" y="-385762"/>
            <a:chExt cx="15706515" cy="4500561"/>
          </a:xfrm>
        </p:grpSpPr>
        <p:grpSp>
          <p:nvGrpSpPr>
            <p:cNvPr id="185" name="Google Shape;185;p11"/>
            <p:cNvGrpSpPr/>
            <p:nvPr/>
          </p:nvGrpSpPr>
          <p:grpSpPr>
            <a:xfrm>
              <a:off x="0" y="-385762"/>
              <a:ext cx="15706515" cy="4500561"/>
              <a:chOff x="0" y="-76200"/>
              <a:chExt cx="3102521" cy="889000"/>
            </a:xfrm>
          </p:grpSpPr>
          <p:sp>
            <p:nvSpPr>
              <p:cNvPr id="186" name="Google Shape;186;p11"/>
              <p:cNvSpPr/>
              <p:nvPr/>
            </p:nvSpPr>
            <p:spPr>
              <a:xfrm>
                <a:off x="0" y="0"/>
                <a:ext cx="3102521" cy="390633"/>
              </a:xfrm>
              <a:custGeom>
                <a:rect b="b" l="l" r="r" t="t"/>
                <a:pathLst>
                  <a:path extrusionOk="0" h="390633" w="3102521">
                    <a:moveTo>
                      <a:pt x="0" y="0"/>
                    </a:moveTo>
                    <a:lnTo>
                      <a:pt x="3102521" y="0"/>
                    </a:lnTo>
                    <a:lnTo>
                      <a:pt x="3102521" y="390633"/>
                    </a:lnTo>
                    <a:lnTo>
                      <a:pt x="0" y="390633"/>
                    </a:lnTo>
                    <a:close/>
                  </a:path>
                </a:pathLst>
              </a:custGeom>
              <a:solidFill>
                <a:srgbClr val="FFFFFF"/>
              </a:solidFill>
              <a:ln>
                <a:noFill/>
              </a:ln>
            </p:spPr>
          </p:sp>
          <p:sp>
            <p:nvSpPr>
              <p:cNvPr id="187" name="Google Shape;187;p11"/>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11"/>
            <p:cNvSpPr txBox="1"/>
            <p:nvPr/>
          </p:nvSpPr>
          <p:spPr>
            <a:xfrm>
              <a:off x="4412668" y="-20013"/>
              <a:ext cx="6881178" cy="184615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300" u="none" cap="none" strike="noStrike">
                  <a:solidFill>
                    <a:srgbClr val="000000"/>
                  </a:solidFill>
                  <a:latin typeface="Fira Sans Medium"/>
                  <a:ea typeface="Fira Sans Medium"/>
                  <a:cs typeface="Fira Sans Medium"/>
                  <a:sym typeface="Fira Sans Medium"/>
                </a:rPr>
                <a:t>Objective</a:t>
              </a:r>
              <a:r>
                <a:rPr b="0" i="0" lang="en-US" sz="8300" u="none" cap="none" strike="noStrike">
                  <a:solidFill>
                    <a:srgbClr val="FFFFFF"/>
                  </a:solidFill>
                  <a:latin typeface="Fira Sans Medium"/>
                  <a:ea typeface="Fira Sans Medium"/>
                  <a:cs typeface="Fira Sans Medium"/>
                  <a:sym typeface="Fira Sans Medium"/>
                </a:rPr>
                <a:t>s</a:t>
              </a:r>
              <a:endParaRPr/>
            </a:p>
          </p:txBody>
        </p:sp>
      </p:grpSp>
      <p:sp>
        <p:nvSpPr>
          <p:cNvPr id="189" name="Google Shape;189;p11"/>
          <p:cNvSpPr txBox="1"/>
          <p:nvPr/>
        </p:nvSpPr>
        <p:spPr>
          <a:xfrm>
            <a:off x="1028700" y="3038865"/>
            <a:ext cx="16230600" cy="4203700"/>
          </a:xfrm>
          <a:prstGeom prst="rect">
            <a:avLst/>
          </a:prstGeom>
          <a:noFill/>
          <a:ln>
            <a:noFill/>
          </a:ln>
        </p:spPr>
        <p:txBody>
          <a:bodyPr anchorCtr="0" anchor="t" bIns="0" lIns="0" spcFirstLastPara="1" rIns="0" wrap="square" tIns="0">
            <a:spAutoFit/>
          </a:bodyPr>
          <a:lstStyle/>
          <a:p>
            <a:pPr indent="0" lvl="0" marL="0" marR="0" rtl="0" algn="just">
              <a:lnSpc>
                <a:spcPct val="31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431798" lvl="1" marL="863596" marR="0" rtl="0" algn="just">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Fira Sans Light"/>
                <a:ea typeface="Fira Sans Light"/>
                <a:cs typeface="Fira Sans Light"/>
                <a:sym typeface="Fira Sans Light"/>
              </a:rPr>
              <a:t>To provide a low-cost and effective solution for monitoring air quality of the air emitted from vehicles.</a:t>
            </a:r>
            <a:endParaRPr/>
          </a:p>
          <a:p>
            <a:pPr indent="0" lvl="0" marL="0" marR="0" rtl="0" algn="just">
              <a:lnSpc>
                <a:spcPct val="140010"/>
              </a:lnSpc>
              <a:spcBef>
                <a:spcPts val="0"/>
              </a:spcBef>
              <a:spcAft>
                <a:spcPts val="0"/>
              </a:spcAft>
              <a:buNone/>
            </a:pPr>
            <a:r>
              <a:t/>
            </a:r>
            <a:endParaRPr b="0" i="0" sz="3999" u="none" cap="none" strike="noStrike">
              <a:solidFill>
                <a:srgbClr val="000000"/>
              </a:solidFill>
              <a:latin typeface="Fira Sans Light"/>
              <a:ea typeface="Fira Sans Light"/>
              <a:cs typeface="Fira Sans Light"/>
              <a:sym typeface="Fira Sans Light"/>
            </a:endParaRPr>
          </a:p>
          <a:p>
            <a:pPr indent="-431798" lvl="1" marL="863596" marR="0" rtl="0" algn="just">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Fira Sans Light"/>
                <a:ea typeface="Fira Sans Light"/>
                <a:cs typeface="Fira Sans Light"/>
                <a:sym typeface="Fira Sans Light"/>
              </a:rPr>
              <a:t>To enable visualisation of pollutants' levels over a period of time.</a:t>
            </a:r>
            <a:endParaRPr/>
          </a:p>
          <a:p>
            <a:pPr indent="0" lvl="0" marL="0" marR="0" rtl="0" algn="just">
              <a:lnSpc>
                <a:spcPct val="140010"/>
              </a:lnSpc>
              <a:spcBef>
                <a:spcPts val="0"/>
              </a:spcBef>
              <a:spcAft>
                <a:spcPts val="0"/>
              </a:spcAft>
              <a:buNone/>
            </a:pPr>
            <a:r>
              <a:t/>
            </a:r>
            <a:endParaRPr b="0" i="0" sz="3999" u="none" cap="none" strike="noStrike">
              <a:solidFill>
                <a:srgbClr val="000000"/>
              </a:solidFill>
              <a:latin typeface="Fira Sans Light"/>
              <a:ea typeface="Fira Sans Light"/>
              <a:cs typeface="Fira Sans Light"/>
              <a:sym typeface="Fira Sans Light"/>
            </a:endParaRPr>
          </a:p>
        </p:txBody>
      </p:sp>
      <p:sp>
        <p:nvSpPr>
          <p:cNvPr id="190" name="Google Shape;190;p11"/>
          <p:cNvSpPr txBox="1"/>
          <p:nvPr/>
        </p:nvSpPr>
        <p:spPr>
          <a:xfrm>
            <a:off x="17417590" y="9101201"/>
            <a:ext cx="459656"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12"/>
          <p:cNvGrpSpPr/>
          <p:nvPr/>
        </p:nvGrpSpPr>
        <p:grpSpPr>
          <a:xfrm>
            <a:off x="6726381" y="-60723"/>
            <a:ext cx="4104300" cy="3375419"/>
            <a:chOff x="0" y="-385762"/>
            <a:chExt cx="5472401" cy="4500559"/>
          </a:xfrm>
        </p:grpSpPr>
        <p:grpSp>
          <p:nvGrpSpPr>
            <p:cNvPr id="196" name="Google Shape;196;p12"/>
            <p:cNvGrpSpPr/>
            <p:nvPr/>
          </p:nvGrpSpPr>
          <p:grpSpPr>
            <a:xfrm>
              <a:off x="0" y="-385762"/>
              <a:ext cx="5472401" cy="4500559"/>
              <a:chOff x="0" y="-76200"/>
              <a:chExt cx="1080968" cy="889000"/>
            </a:xfrm>
          </p:grpSpPr>
          <p:sp>
            <p:nvSpPr>
              <p:cNvPr id="197" name="Google Shape;197;p12"/>
              <p:cNvSpPr/>
              <p:nvPr/>
            </p:nvSpPr>
            <p:spPr>
              <a:xfrm>
                <a:off x="0" y="0"/>
                <a:ext cx="1080968" cy="421453"/>
              </a:xfrm>
              <a:custGeom>
                <a:rect b="b" l="l" r="r" t="t"/>
                <a:pathLst>
                  <a:path extrusionOk="0" h="421453" w="1080968">
                    <a:moveTo>
                      <a:pt x="0" y="0"/>
                    </a:moveTo>
                    <a:lnTo>
                      <a:pt x="1080968" y="0"/>
                    </a:lnTo>
                    <a:lnTo>
                      <a:pt x="1080968" y="421453"/>
                    </a:lnTo>
                    <a:lnTo>
                      <a:pt x="0" y="421453"/>
                    </a:lnTo>
                    <a:close/>
                  </a:path>
                </a:pathLst>
              </a:custGeom>
              <a:solidFill>
                <a:srgbClr val="FFFFFF"/>
              </a:solidFill>
              <a:ln>
                <a:noFill/>
              </a:ln>
            </p:spPr>
          </p:sp>
          <p:sp>
            <p:nvSpPr>
              <p:cNvPr id="198" name="Google Shape;198;p12"/>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12"/>
            <p:cNvSpPr txBox="1"/>
            <p:nvPr/>
          </p:nvSpPr>
          <p:spPr>
            <a:xfrm>
              <a:off x="822226" y="409577"/>
              <a:ext cx="3827948"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Domain</a:t>
              </a:r>
              <a:endParaRPr/>
            </a:p>
          </p:txBody>
        </p:sp>
      </p:grpSp>
      <p:sp>
        <p:nvSpPr>
          <p:cNvPr id="200" name="Google Shape;200;p12"/>
          <p:cNvSpPr txBox="1"/>
          <p:nvPr/>
        </p:nvSpPr>
        <p:spPr>
          <a:xfrm>
            <a:off x="235832" y="3552368"/>
            <a:ext cx="17085398" cy="5380990"/>
          </a:xfrm>
          <a:prstGeom prst="rect">
            <a:avLst/>
          </a:prstGeom>
          <a:noFill/>
          <a:ln>
            <a:noFill/>
          </a:ln>
        </p:spPr>
        <p:txBody>
          <a:bodyPr anchorCtr="0" anchor="t" bIns="0" lIns="0" spcFirstLastPara="1" rIns="0" wrap="square" tIns="0">
            <a:spAutoFit/>
          </a:bodyPr>
          <a:lstStyle/>
          <a:p>
            <a:pPr indent="-367030" lvl="1" marL="734059" marR="0" rtl="0" algn="just">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Fira Sans Light"/>
                <a:ea typeface="Fira Sans Light"/>
                <a:cs typeface="Fira Sans Light"/>
                <a:sym typeface="Fira Sans Light"/>
              </a:rPr>
              <a:t>Environment pollution is one of the core problems which is hampering the natural inhabitants. The changes in climate led to the increased importance of environmental monitoring. In order to determine the quality of the environment, continuous tracking of the environmental parameter is needed</a:t>
            </a:r>
            <a:endParaRPr/>
          </a:p>
          <a:p>
            <a:pPr indent="0" lvl="0" marL="0" marR="0" rtl="0" algn="just">
              <a:lnSpc>
                <a:spcPct val="140011"/>
              </a:lnSpc>
              <a:spcBef>
                <a:spcPts val="0"/>
              </a:spcBef>
              <a:spcAft>
                <a:spcPts val="0"/>
              </a:spcAft>
              <a:buNone/>
            </a:pPr>
            <a:r>
              <a:t/>
            </a:r>
            <a:endParaRPr b="0" i="0" sz="3399" u="none" cap="none" strike="noStrike">
              <a:solidFill>
                <a:srgbClr val="000000"/>
              </a:solidFill>
              <a:latin typeface="Fira Sans Light"/>
              <a:ea typeface="Fira Sans Light"/>
              <a:cs typeface="Fira Sans Light"/>
              <a:sym typeface="Fira Sans Light"/>
            </a:endParaRPr>
          </a:p>
          <a:p>
            <a:pPr indent="-367030" lvl="1" marL="734059" marR="0" rtl="0" algn="just">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Fira Sans Light"/>
                <a:ea typeface="Fira Sans Light"/>
                <a:cs typeface="Fira Sans Light"/>
                <a:sym typeface="Fira Sans Light"/>
              </a:rPr>
              <a:t>With air quality monitoring, science and industry can create change. These critical metrics deliver the insights for municipalities to make decisions for urban planning, for industrial operations to mitigate their impact, and for entire auto makers to continually improve designs to reduce emissions.</a:t>
            </a:r>
            <a:endParaRPr/>
          </a:p>
        </p:txBody>
      </p:sp>
      <p:sp>
        <p:nvSpPr>
          <p:cNvPr id="201" name="Google Shape;201;p12"/>
          <p:cNvSpPr txBox="1"/>
          <p:nvPr/>
        </p:nvSpPr>
        <p:spPr>
          <a:xfrm>
            <a:off x="3604670" y="2232750"/>
            <a:ext cx="10347722"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"IOT in Environment Monitoring"</a:t>
            </a:r>
            <a:endParaRPr/>
          </a:p>
        </p:txBody>
      </p:sp>
      <p:sp>
        <p:nvSpPr>
          <p:cNvPr id="202" name="Google Shape;202;p12"/>
          <p:cNvSpPr txBox="1"/>
          <p:nvPr/>
        </p:nvSpPr>
        <p:spPr>
          <a:xfrm>
            <a:off x="17414018" y="9101201"/>
            <a:ext cx="466799"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13"/>
          <p:cNvGrpSpPr/>
          <p:nvPr/>
        </p:nvGrpSpPr>
        <p:grpSpPr>
          <a:xfrm>
            <a:off x="2340756" y="264937"/>
            <a:ext cx="13857748" cy="3375419"/>
            <a:chOff x="0" y="-385762"/>
            <a:chExt cx="18476997" cy="4500559"/>
          </a:xfrm>
        </p:grpSpPr>
        <p:grpSp>
          <p:nvGrpSpPr>
            <p:cNvPr id="208" name="Google Shape;208;p13"/>
            <p:cNvGrpSpPr/>
            <p:nvPr/>
          </p:nvGrpSpPr>
          <p:grpSpPr>
            <a:xfrm>
              <a:off x="0" y="-385762"/>
              <a:ext cx="18476997" cy="4500559"/>
              <a:chOff x="0" y="-76200"/>
              <a:chExt cx="3649777" cy="889000"/>
            </a:xfrm>
          </p:grpSpPr>
          <p:sp>
            <p:nvSpPr>
              <p:cNvPr id="209" name="Google Shape;209;p13"/>
              <p:cNvSpPr/>
              <p:nvPr/>
            </p:nvSpPr>
            <p:spPr>
              <a:xfrm>
                <a:off x="0" y="0"/>
                <a:ext cx="3649777" cy="421453"/>
              </a:xfrm>
              <a:custGeom>
                <a:rect b="b" l="l" r="r" t="t"/>
                <a:pathLst>
                  <a:path extrusionOk="0" h="421453" w="3649777">
                    <a:moveTo>
                      <a:pt x="0" y="0"/>
                    </a:moveTo>
                    <a:lnTo>
                      <a:pt x="3649777" y="0"/>
                    </a:lnTo>
                    <a:lnTo>
                      <a:pt x="3649777" y="421453"/>
                    </a:lnTo>
                    <a:lnTo>
                      <a:pt x="0" y="421453"/>
                    </a:lnTo>
                    <a:close/>
                  </a:path>
                </a:pathLst>
              </a:custGeom>
              <a:solidFill>
                <a:srgbClr val="FFFFFF"/>
              </a:solidFill>
              <a:ln>
                <a:noFill/>
              </a:ln>
            </p:spPr>
          </p:sp>
          <p:sp>
            <p:nvSpPr>
              <p:cNvPr id="210" name="Google Shape;210;p13"/>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1" name="Google Shape;211;p13"/>
            <p:cNvSpPr txBox="1"/>
            <p:nvPr/>
          </p:nvSpPr>
          <p:spPr>
            <a:xfrm>
              <a:off x="2776163" y="409577"/>
              <a:ext cx="12924672"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Tools Technology Used</a:t>
              </a:r>
              <a:endParaRPr/>
            </a:p>
          </p:txBody>
        </p:sp>
      </p:grpSp>
      <p:grpSp>
        <p:nvGrpSpPr>
          <p:cNvPr id="212" name="Google Shape;212;p13"/>
          <p:cNvGrpSpPr/>
          <p:nvPr/>
        </p:nvGrpSpPr>
        <p:grpSpPr>
          <a:xfrm>
            <a:off x="361939" y="3711103"/>
            <a:ext cx="17537342" cy="3918896"/>
            <a:chOff x="0" y="-85725"/>
            <a:chExt cx="23383122" cy="5225195"/>
          </a:xfrm>
        </p:grpSpPr>
        <p:sp>
          <p:nvSpPr>
            <p:cNvPr id="213" name="Google Shape;213;p13"/>
            <p:cNvSpPr txBox="1"/>
            <p:nvPr/>
          </p:nvSpPr>
          <p:spPr>
            <a:xfrm>
              <a:off x="0" y="-85725"/>
              <a:ext cx="10026260" cy="4167018"/>
            </a:xfrm>
            <a:prstGeom prst="rect">
              <a:avLst/>
            </a:prstGeom>
            <a:noFill/>
            <a:ln>
              <a:noFill/>
            </a:ln>
          </p:spPr>
          <p:txBody>
            <a:bodyPr anchorCtr="0" anchor="t" bIns="0" lIns="0" spcFirstLastPara="1" rIns="0" wrap="square" tIns="0">
              <a:spAutoFit/>
            </a:bodyPr>
            <a:lstStyle/>
            <a:p>
              <a:pPr indent="-482628" lvl="1" marL="965257" marR="0" rtl="0" algn="just">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NodeMCU ESP8266</a:t>
              </a:r>
              <a:endParaRPr/>
            </a:p>
            <a:p>
              <a:pPr indent="-482628" lvl="1" marL="965257" marR="0" rtl="0" algn="just">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16*2 LCD Display</a:t>
              </a:r>
              <a:endParaRPr/>
            </a:p>
            <a:p>
              <a:pPr indent="-482628" lvl="1" marL="965257" marR="0" rtl="0" algn="just">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Jumper Wires</a:t>
              </a:r>
              <a:endParaRPr/>
            </a:p>
            <a:p>
              <a:pPr indent="-482628" lvl="1" marL="965257" marR="0" rtl="0" algn="just">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Blynk</a:t>
              </a:r>
              <a:endParaRPr/>
            </a:p>
          </p:txBody>
        </p:sp>
        <p:sp>
          <p:nvSpPr>
            <p:cNvPr id="214" name="Google Shape;214;p13"/>
            <p:cNvSpPr txBox="1"/>
            <p:nvPr/>
          </p:nvSpPr>
          <p:spPr>
            <a:xfrm>
              <a:off x="11164918" y="-85725"/>
              <a:ext cx="12218204" cy="5225195"/>
            </a:xfrm>
            <a:prstGeom prst="rect">
              <a:avLst/>
            </a:prstGeom>
            <a:noFill/>
            <a:ln>
              <a:noFill/>
            </a:ln>
          </p:spPr>
          <p:txBody>
            <a:bodyPr anchorCtr="0" anchor="t" bIns="0" lIns="0" spcFirstLastPara="1" rIns="0" wrap="square" tIns="0">
              <a:spAutoFit/>
            </a:bodyPr>
            <a:lstStyle/>
            <a:p>
              <a:pPr indent="-482628" lvl="1" marL="965257" marR="0" rtl="0" algn="l">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MQ135 Sensor</a:t>
              </a:r>
              <a:endParaRPr/>
            </a:p>
            <a:p>
              <a:pPr indent="-482628" lvl="1" marL="965257" marR="0" rtl="0" algn="l">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DHT11  Sensor</a:t>
              </a:r>
              <a:endParaRPr/>
            </a:p>
            <a:p>
              <a:pPr indent="-482628" lvl="1" marL="965257" marR="0" rtl="0" algn="l">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I2C Converter</a:t>
              </a:r>
              <a:endParaRPr/>
            </a:p>
            <a:p>
              <a:pPr indent="-482628" lvl="1" marL="965257" marR="0" rtl="0" algn="l">
                <a:lnSpc>
                  <a:spcPct val="140022"/>
                </a:lnSpc>
                <a:spcBef>
                  <a:spcPts val="0"/>
                </a:spcBef>
                <a:spcAft>
                  <a:spcPts val="0"/>
                </a:spcAft>
                <a:buClr>
                  <a:srgbClr val="000000"/>
                </a:buClr>
                <a:buSzPts val="4470"/>
                <a:buFont typeface="Arial"/>
                <a:buChar char="•"/>
              </a:pPr>
              <a:r>
                <a:rPr b="0" i="0" lang="en-US" sz="4470" u="none" cap="none" strike="noStrike">
                  <a:solidFill>
                    <a:srgbClr val="000000"/>
                  </a:solidFill>
                  <a:latin typeface="Arial"/>
                  <a:ea typeface="Arial"/>
                  <a:cs typeface="Arial"/>
                  <a:sym typeface="Arial"/>
                </a:rPr>
                <a:t>3.7 V Power Supply</a:t>
              </a:r>
              <a:endParaRPr/>
            </a:p>
            <a:p>
              <a:pPr indent="0" lvl="0" marL="0" marR="0" rtl="0" algn="l">
                <a:lnSpc>
                  <a:spcPct val="140022"/>
                </a:lnSpc>
                <a:spcBef>
                  <a:spcPts val="0"/>
                </a:spcBef>
                <a:spcAft>
                  <a:spcPts val="0"/>
                </a:spcAft>
                <a:buNone/>
              </a:pPr>
              <a:r>
                <a:t/>
              </a:r>
              <a:endParaRPr b="0" i="0" sz="4470" u="none" cap="none" strike="noStrike">
                <a:solidFill>
                  <a:srgbClr val="000000"/>
                </a:solidFill>
                <a:latin typeface="Arial"/>
                <a:ea typeface="Arial"/>
                <a:cs typeface="Arial"/>
                <a:sym typeface="Arial"/>
              </a:endParaRPr>
            </a:p>
          </p:txBody>
        </p:sp>
      </p:grpSp>
      <p:sp>
        <p:nvSpPr>
          <p:cNvPr id="215" name="Google Shape;215;p13"/>
          <p:cNvSpPr txBox="1"/>
          <p:nvPr/>
        </p:nvSpPr>
        <p:spPr>
          <a:xfrm>
            <a:off x="17407284" y="9101201"/>
            <a:ext cx="48026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14"/>
          <p:cNvGrpSpPr/>
          <p:nvPr/>
        </p:nvGrpSpPr>
        <p:grpSpPr>
          <a:xfrm>
            <a:off x="1665037" y="202592"/>
            <a:ext cx="14957926" cy="3375419"/>
            <a:chOff x="0" y="-385762"/>
            <a:chExt cx="19943902" cy="4500559"/>
          </a:xfrm>
        </p:grpSpPr>
        <p:grpSp>
          <p:nvGrpSpPr>
            <p:cNvPr id="221" name="Google Shape;221;p14"/>
            <p:cNvGrpSpPr/>
            <p:nvPr/>
          </p:nvGrpSpPr>
          <p:grpSpPr>
            <a:xfrm>
              <a:off x="0" y="-385762"/>
              <a:ext cx="19943902" cy="4500559"/>
              <a:chOff x="0" y="-76200"/>
              <a:chExt cx="3939536" cy="889000"/>
            </a:xfrm>
          </p:grpSpPr>
          <p:sp>
            <p:nvSpPr>
              <p:cNvPr id="222" name="Google Shape;222;p14"/>
              <p:cNvSpPr/>
              <p:nvPr/>
            </p:nvSpPr>
            <p:spPr>
              <a:xfrm>
                <a:off x="0" y="0"/>
                <a:ext cx="3939536" cy="421453"/>
              </a:xfrm>
              <a:custGeom>
                <a:rect b="b" l="l" r="r" t="t"/>
                <a:pathLst>
                  <a:path extrusionOk="0" h="421453" w="3939536">
                    <a:moveTo>
                      <a:pt x="0" y="0"/>
                    </a:moveTo>
                    <a:lnTo>
                      <a:pt x="3939536" y="0"/>
                    </a:lnTo>
                    <a:lnTo>
                      <a:pt x="3939536" y="421453"/>
                    </a:lnTo>
                    <a:lnTo>
                      <a:pt x="0" y="421453"/>
                    </a:lnTo>
                    <a:close/>
                  </a:path>
                </a:pathLst>
              </a:custGeom>
              <a:solidFill>
                <a:srgbClr val="FFFFFF"/>
              </a:solidFill>
              <a:ln>
                <a:noFill/>
              </a:ln>
            </p:spPr>
          </p:sp>
          <p:sp>
            <p:nvSpPr>
              <p:cNvPr id="223" name="Google Shape;223;p14"/>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4"/>
            <p:cNvSpPr txBox="1"/>
            <p:nvPr/>
          </p:nvSpPr>
          <p:spPr>
            <a:xfrm>
              <a:off x="2996565" y="409577"/>
              <a:ext cx="13950772"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Design: System Architecture</a:t>
              </a:r>
              <a:endParaRPr/>
            </a:p>
          </p:txBody>
        </p:sp>
      </p:grpSp>
      <p:grpSp>
        <p:nvGrpSpPr>
          <p:cNvPr id="225" name="Google Shape;225;p14"/>
          <p:cNvGrpSpPr/>
          <p:nvPr/>
        </p:nvGrpSpPr>
        <p:grpSpPr>
          <a:xfrm>
            <a:off x="2691274" y="2340595"/>
            <a:ext cx="12905452" cy="7084138"/>
            <a:chOff x="0" y="0"/>
            <a:chExt cx="17207270" cy="9445518"/>
          </a:xfrm>
        </p:grpSpPr>
        <p:pic>
          <p:nvPicPr>
            <p:cNvPr id="226" name="Google Shape;226;p14"/>
            <p:cNvPicPr preferRelativeResize="0"/>
            <p:nvPr/>
          </p:nvPicPr>
          <p:blipFill rotWithShape="1">
            <a:blip r:embed="rId3">
              <a:alphaModFix/>
            </a:blip>
            <a:srcRect b="0" l="0" r="0" t="0"/>
            <a:stretch/>
          </p:blipFill>
          <p:spPr>
            <a:xfrm>
              <a:off x="0" y="0"/>
              <a:ext cx="17207270" cy="9445518"/>
            </a:xfrm>
            <a:prstGeom prst="rect">
              <a:avLst/>
            </a:prstGeom>
            <a:noFill/>
            <a:ln>
              <a:noFill/>
            </a:ln>
          </p:spPr>
        </p:pic>
        <p:sp>
          <p:nvSpPr>
            <p:cNvPr id="227" name="Google Shape;227;p14"/>
            <p:cNvSpPr txBox="1"/>
            <p:nvPr/>
          </p:nvSpPr>
          <p:spPr>
            <a:xfrm>
              <a:off x="7066252" y="6082844"/>
              <a:ext cx="3074766" cy="677841"/>
            </a:xfrm>
            <a:prstGeom prst="rect">
              <a:avLst/>
            </a:prstGeom>
            <a:noFill/>
            <a:ln>
              <a:noFill/>
            </a:ln>
          </p:spPr>
          <p:txBody>
            <a:bodyPr anchorCtr="0" anchor="t" bIns="0" lIns="0" spcFirstLastPara="1" rIns="0" wrap="square" tIns="0">
              <a:spAutoFit/>
            </a:bodyPr>
            <a:lstStyle/>
            <a:p>
              <a:pPr indent="0" lvl="0" marL="0" marR="0" rtl="0" algn="ctr">
                <a:lnSpc>
                  <a:spcPct val="140019"/>
                </a:lnSpc>
                <a:spcBef>
                  <a:spcPts val="0"/>
                </a:spcBef>
                <a:spcAft>
                  <a:spcPts val="0"/>
                </a:spcAft>
                <a:buNone/>
              </a:pPr>
              <a:r>
                <a:rPr b="0" i="0" lang="en-US" sz="3101" u="none" cap="none" strike="noStrike">
                  <a:solidFill>
                    <a:srgbClr val="000000"/>
                  </a:solidFill>
                  <a:latin typeface="Arial"/>
                  <a:ea typeface="Arial"/>
                  <a:cs typeface="Arial"/>
                  <a:sym typeface="Arial"/>
                </a:rPr>
                <a:t>LCD Display</a:t>
              </a:r>
              <a:endParaRPr/>
            </a:p>
          </p:txBody>
        </p:sp>
        <p:sp>
          <p:nvSpPr>
            <p:cNvPr id="228" name="Google Shape;228;p14"/>
            <p:cNvSpPr txBox="1"/>
            <p:nvPr/>
          </p:nvSpPr>
          <p:spPr>
            <a:xfrm>
              <a:off x="6103641" y="1559580"/>
              <a:ext cx="3484242" cy="596334"/>
            </a:xfrm>
            <a:prstGeom prst="rect">
              <a:avLst/>
            </a:prstGeom>
            <a:noFill/>
            <a:ln>
              <a:noFill/>
            </a:ln>
          </p:spPr>
          <p:txBody>
            <a:bodyPr anchorCtr="0" anchor="t" bIns="0" lIns="0" spcFirstLastPara="1" rIns="0" wrap="square" tIns="0">
              <a:spAutoFit/>
            </a:bodyPr>
            <a:lstStyle/>
            <a:p>
              <a:pPr indent="0" lvl="0" marL="0" marR="0" rtl="0" algn="ctr">
                <a:lnSpc>
                  <a:spcPct val="140044"/>
                </a:lnSpc>
                <a:spcBef>
                  <a:spcPts val="0"/>
                </a:spcBef>
                <a:spcAft>
                  <a:spcPts val="0"/>
                </a:spcAft>
                <a:buNone/>
              </a:pPr>
              <a:r>
                <a:rPr b="0" i="0" lang="en-US" sz="2687" u="none" cap="none" strike="noStrike">
                  <a:solidFill>
                    <a:srgbClr val="000000"/>
                  </a:solidFill>
                  <a:latin typeface="Arial"/>
                  <a:ea typeface="Arial"/>
                  <a:cs typeface="Arial"/>
                  <a:sym typeface="Arial"/>
                </a:rPr>
                <a:t>I2C Converter</a:t>
              </a:r>
              <a:endParaRPr/>
            </a:p>
          </p:txBody>
        </p:sp>
        <p:sp>
          <p:nvSpPr>
            <p:cNvPr id="229" name="Google Shape;229;p14"/>
            <p:cNvSpPr txBox="1"/>
            <p:nvPr/>
          </p:nvSpPr>
          <p:spPr>
            <a:xfrm>
              <a:off x="1763700" y="244575"/>
              <a:ext cx="3354191" cy="596334"/>
            </a:xfrm>
            <a:prstGeom prst="rect">
              <a:avLst/>
            </a:prstGeom>
            <a:noFill/>
            <a:ln>
              <a:noFill/>
            </a:ln>
          </p:spPr>
          <p:txBody>
            <a:bodyPr anchorCtr="0" anchor="t" bIns="0" lIns="0" spcFirstLastPara="1" rIns="0" wrap="square" tIns="0">
              <a:spAutoFit/>
            </a:bodyPr>
            <a:lstStyle/>
            <a:p>
              <a:pPr indent="0" lvl="0" marL="0" marR="0" rtl="0" algn="ctr">
                <a:lnSpc>
                  <a:spcPct val="140044"/>
                </a:lnSpc>
                <a:spcBef>
                  <a:spcPts val="0"/>
                </a:spcBef>
                <a:spcAft>
                  <a:spcPts val="0"/>
                </a:spcAft>
                <a:buNone/>
              </a:pPr>
              <a:r>
                <a:rPr b="0" i="0" lang="en-US" sz="2687" u="none" cap="none" strike="noStrike">
                  <a:solidFill>
                    <a:srgbClr val="000000"/>
                  </a:solidFill>
                  <a:latin typeface="Arial"/>
                  <a:ea typeface="Arial"/>
                  <a:cs typeface="Arial"/>
                  <a:sym typeface="Arial"/>
                </a:rPr>
                <a:t>DHT 11</a:t>
              </a:r>
              <a:endParaRPr/>
            </a:p>
          </p:txBody>
        </p:sp>
        <p:sp>
          <p:nvSpPr>
            <p:cNvPr id="230" name="Google Shape;230;p14"/>
            <p:cNvSpPr txBox="1"/>
            <p:nvPr/>
          </p:nvSpPr>
          <p:spPr>
            <a:xfrm>
              <a:off x="1763700" y="7013831"/>
              <a:ext cx="3484242" cy="531769"/>
            </a:xfrm>
            <a:prstGeom prst="rect">
              <a:avLst/>
            </a:prstGeom>
            <a:noFill/>
            <a:ln>
              <a:noFill/>
            </a:ln>
          </p:spPr>
          <p:txBody>
            <a:bodyPr anchorCtr="0" anchor="t" bIns="0" lIns="0" spcFirstLastPara="1" rIns="0" wrap="square" tIns="0">
              <a:spAutoFit/>
            </a:bodyPr>
            <a:lstStyle/>
            <a:p>
              <a:pPr indent="0" lvl="0" marL="0" marR="0" rtl="0" algn="ctr">
                <a:lnSpc>
                  <a:spcPct val="139983"/>
                </a:lnSpc>
                <a:spcBef>
                  <a:spcPts val="0"/>
                </a:spcBef>
                <a:spcAft>
                  <a:spcPts val="0"/>
                </a:spcAft>
                <a:buNone/>
              </a:pPr>
              <a:r>
                <a:rPr b="0" i="0" lang="en-US" sz="2481" u="none" cap="none" strike="noStrike">
                  <a:solidFill>
                    <a:srgbClr val="000000"/>
                  </a:solidFill>
                  <a:latin typeface="Arial"/>
                  <a:ea typeface="Arial"/>
                  <a:cs typeface="Arial"/>
                  <a:sym typeface="Arial"/>
                </a:rPr>
                <a:t>MQ135</a:t>
              </a:r>
              <a:endParaRPr/>
            </a:p>
          </p:txBody>
        </p:sp>
        <p:sp>
          <p:nvSpPr>
            <p:cNvPr id="231" name="Google Shape;231;p14"/>
            <p:cNvSpPr txBox="1"/>
            <p:nvPr/>
          </p:nvSpPr>
          <p:spPr>
            <a:xfrm>
              <a:off x="4004299" y="5845774"/>
              <a:ext cx="1784308" cy="531290"/>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0" i="0" lang="en-US" sz="2448" u="none" cap="none" strike="noStrike">
                  <a:solidFill>
                    <a:srgbClr val="000000"/>
                  </a:solidFill>
                  <a:latin typeface="Arial"/>
                  <a:ea typeface="Arial"/>
                  <a:cs typeface="Arial"/>
                  <a:sym typeface="Arial"/>
                </a:rPr>
                <a:t>ESP8266</a:t>
              </a:r>
              <a:endParaRPr/>
            </a:p>
          </p:txBody>
        </p:sp>
      </p:grpSp>
      <p:sp>
        <p:nvSpPr>
          <p:cNvPr id="232" name="Google Shape;232;p14"/>
          <p:cNvSpPr txBox="1"/>
          <p:nvPr/>
        </p:nvSpPr>
        <p:spPr>
          <a:xfrm>
            <a:off x="17401888" y="9101201"/>
            <a:ext cx="49105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15"/>
          <p:cNvGrpSpPr/>
          <p:nvPr/>
        </p:nvGrpSpPr>
        <p:grpSpPr>
          <a:xfrm>
            <a:off x="1028700" y="214188"/>
            <a:ext cx="19706606" cy="3375419"/>
            <a:chOff x="0" y="-385762"/>
            <a:chExt cx="26275474" cy="4500559"/>
          </a:xfrm>
        </p:grpSpPr>
        <p:grpSp>
          <p:nvGrpSpPr>
            <p:cNvPr id="238" name="Google Shape;238;p15"/>
            <p:cNvGrpSpPr/>
            <p:nvPr/>
          </p:nvGrpSpPr>
          <p:grpSpPr>
            <a:xfrm>
              <a:off x="0" y="-385762"/>
              <a:ext cx="26275474" cy="4500559"/>
              <a:chOff x="0" y="-76200"/>
              <a:chExt cx="5190217" cy="889000"/>
            </a:xfrm>
          </p:grpSpPr>
          <p:sp>
            <p:nvSpPr>
              <p:cNvPr id="239" name="Google Shape;239;p15"/>
              <p:cNvSpPr/>
              <p:nvPr/>
            </p:nvSpPr>
            <p:spPr>
              <a:xfrm>
                <a:off x="0" y="0"/>
                <a:ext cx="5190217" cy="421453"/>
              </a:xfrm>
              <a:custGeom>
                <a:rect b="b" l="l" r="r" t="t"/>
                <a:pathLst>
                  <a:path extrusionOk="0" h="421453" w="5190217">
                    <a:moveTo>
                      <a:pt x="0" y="0"/>
                    </a:moveTo>
                    <a:lnTo>
                      <a:pt x="5190217" y="0"/>
                    </a:lnTo>
                    <a:lnTo>
                      <a:pt x="5190217" y="421453"/>
                    </a:lnTo>
                    <a:lnTo>
                      <a:pt x="0" y="421453"/>
                    </a:lnTo>
                    <a:close/>
                  </a:path>
                </a:pathLst>
              </a:custGeom>
              <a:solidFill>
                <a:srgbClr val="FFFFFF"/>
              </a:solidFill>
              <a:ln>
                <a:noFill/>
              </a:ln>
            </p:spPr>
          </p:sp>
          <p:sp>
            <p:nvSpPr>
              <p:cNvPr id="240" name="Google Shape;240;p15"/>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5"/>
            <p:cNvSpPr txBox="1"/>
            <p:nvPr/>
          </p:nvSpPr>
          <p:spPr>
            <a:xfrm>
              <a:off x="3947881" y="409577"/>
              <a:ext cx="18379711"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Design: Real Life Application</a:t>
              </a:r>
              <a:endParaRPr/>
            </a:p>
          </p:txBody>
        </p:sp>
      </p:grpSp>
      <p:pic>
        <p:nvPicPr>
          <p:cNvPr id="242" name="Google Shape;242;p15"/>
          <p:cNvPicPr preferRelativeResize="0"/>
          <p:nvPr/>
        </p:nvPicPr>
        <p:blipFill rotWithShape="1">
          <a:blip r:embed="rId3">
            <a:alphaModFix/>
          </a:blip>
          <a:srcRect b="908" l="0" r="0" t="908"/>
          <a:stretch/>
        </p:blipFill>
        <p:spPr>
          <a:xfrm>
            <a:off x="4357405" y="2340595"/>
            <a:ext cx="9573191" cy="6785559"/>
          </a:xfrm>
          <a:prstGeom prst="rect">
            <a:avLst/>
          </a:prstGeom>
          <a:noFill/>
          <a:ln>
            <a:noFill/>
          </a:ln>
        </p:spPr>
      </p:pic>
      <p:sp>
        <p:nvSpPr>
          <p:cNvPr id="243" name="Google Shape;243;p15"/>
          <p:cNvSpPr txBox="1"/>
          <p:nvPr/>
        </p:nvSpPr>
        <p:spPr>
          <a:xfrm>
            <a:off x="17404947" y="9101201"/>
            <a:ext cx="484942"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16"/>
          <p:cNvGrpSpPr/>
          <p:nvPr/>
        </p:nvGrpSpPr>
        <p:grpSpPr>
          <a:xfrm>
            <a:off x="2197893" y="-60723"/>
            <a:ext cx="13892214" cy="3375419"/>
            <a:chOff x="0" y="-385762"/>
            <a:chExt cx="18522953" cy="4500559"/>
          </a:xfrm>
        </p:grpSpPr>
        <p:grpSp>
          <p:nvGrpSpPr>
            <p:cNvPr id="249" name="Google Shape;249;p16"/>
            <p:cNvGrpSpPr/>
            <p:nvPr/>
          </p:nvGrpSpPr>
          <p:grpSpPr>
            <a:xfrm>
              <a:off x="0" y="-385762"/>
              <a:ext cx="18522953" cy="4500559"/>
              <a:chOff x="0" y="-76200"/>
              <a:chExt cx="3658855" cy="889000"/>
            </a:xfrm>
          </p:grpSpPr>
          <p:sp>
            <p:nvSpPr>
              <p:cNvPr id="250" name="Google Shape;250;p16"/>
              <p:cNvSpPr/>
              <p:nvPr/>
            </p:nvSpPr>
            <p:spPr>
              <a:xfrm>
                <a:off x="0" y="0"/>
                <a:ext cx="3658855" cy="421453"/>
              </a:xfrm>
              <a:custGeom>
                <a:rect b="b" l="l" r="r" t="t"/>
                <a:pathLst>
                  <a:path extrusionOk="0" h="421453" w="3658855">
                    <a:moveTo>
                      <a:pt x="0" y="0"/>
                    </a:moveTo>
                    <a:lnTo>
                      <a:pt x="3658855" y="0"/>
                    </a:lnTo>
                    <a:lnTo>
                      <a:pt x="3658855" y="421453"/>
                    </a:lnTo>
                    <a:lnTo>
                      <a:pt x="0" y="421453"/>
                    </a:lnTo>
                    <a:close/>
                  </a:path>
                </a:pathLst>
              </a:custGeom>
              <a:solidFill>
                <a:srgbClr val="FFFFFF"/>
              </a:solidFill>
              <a:ln>
                <a:noFill/>
              </a:ln>
            </p:spPr>
          </p:sp>
          <p:sp>
            <p:nvSpPr>
              <p:cNvPr id="251" name="Google Shape;251;p16"/>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2" name="Google Shape;252;p16"/>
            <p:cNvSpPr txBox="1"/>
            <p:nvPr/>
          </p:nvSpPr>
          <p:spPr>
            <a:xfrm>
              <a:off x="2783068" y="409577"/>
              <a:ext cx="12956817"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Design: Important Points</a:t>
              </a:r>
              <a:endParaRPr/>
            </a:p>
          </p:txBody>
        </p:sp>
      </p:grpSp>
      <p:sp>
        <p:nvSpPr>
          <p:cNvPr id="253" name="Google Shape;253;p16"/>
          <p:cNvSpPr txBox="1"/>
          <p:nvPr/>
        </p:nvSpPr>
        <p:spPr>
          <a:xfrm>
            <a:off x="17393695" y="9101201"/>
            <a:ext cx="507444"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16</a:t>
            </a:r>
            <a:endParaRPr/>
          </a:p>
        </p:txBody>
      </p:sp>
      <p:sp>
        <p:nvSpPr>
          <p:cNvPr id="254" name="Google Shape;254;p16"/>
          <p:cNvSpPr txBox="1"/>
          <p:nvPr/>
        </p:nvSpPr>
        <p:spPr>
          <a:xfrm>
            <a:off x="887569" y="3277870"/>
            <a:ext cx="7723031" cy="5980430"/>
          </a:xfrm>
          <a:prstGeom prst="rect">
            <a:avLst/>
          </a:prstGeom>
          <a:noFill/>
          <a:ln>
            <a:noFill/>
          </a:ln>
        </p:spPr>
        <p:txBody>
          <a:bodyPr anchorCtr="0" anchor="t" bIns="0" lIns="0" spcFirstLastPara="1" rIns="0" wrap="square" tIns="0">
            <a:spAutoFit/>
          </a:bodyPr>
          <a:lstStyle/>
          <a:p>
            <a:pPr indent="-410208" lvl="1" marL="820417"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Sensor Placement</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DHT11 placement</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MQ135 Placement</a:t>
            </a:r>
            <a:endParaRPr/>
          </a:p>
          <a:p>
            <a:pPr indent="-410208" lvl="1" marL="820417"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Communication:</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Communication Protocol</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Data Transfer</a:t>
            </a:r>
            <a:endParaRPr/>
          </a:p>
          <a:p>
            <a:pPr indent="0" lvl="0" marL="0" marR="0" rtl="0" algn="just">
              <a:lnSpc>
                <a:spcPct val="140010"/>
              </a:lnSpc>
              <a:spcBef>
                <a:spcPts val="0"/>
              </a:spcBef>
              <a:spcAft>
                <a:spcPts val="0"/>
              </a:spcAft>
              <a:buNone/>
            </a:pPr>
            <a:r>
              <a:t/>
            </a:r>
            <a:endParaRPr b="0" i="0" sz="3799" u="none" cap="none" strike="noStrike">
              <a:solidFill>
                <a:srgbClr val="000000"/>
              </a:solidFill>
              <a:latin typeface="Arial"/>
              <a:ea typeface="Arial"/>
              <a:cs typeface="Arial"/>
              <a:sym typeface="Arial"/>
            </a:endParaRPr>
          </a:p>
          <a:p>
            <a:pPr indent="0" lvl="0" marL="0" marR="0" rtl="0" algn="just">
              <a:lnSpc>
                <a:spcPct val="140010"/>
              </a:lnSpc>
              <a:spcBef>
                <a:spcPts val="0"/>
              </a:spcBef>
              <a:spcAft>
                <a:spcPts val="0"/>
              </a:spcAft>
              <a:buNone/>
            </a:pPr>
            <a:r>
              <a:t/>
            </a:r>
            <a:endParaRPr b="0" i="0" sz="3799" u="none" cap="none" strike="noStrike">
              <a:solidFill>
                <a:srgbClr val="000000"/>
              </a:solidFill>
              <a:latin typeface="Arial"/>
              <a:ea typeface="Arial"/>
              <a:cs typeface="Arial"/>
              <a:sym typeface="Arial"/>
            </a:endParaRPr>
          </a:p>
          <a:p>
            <a:pPr indent="0" lvl="0" marL="0" marR="0" rtl="0" algn="just">
              <a:lnSpc>
                <a:spcPct val="140010"/>
              </a:lnSpc>
              <a:spcBef>
                <a:spcPts val="0"/>
              </a:spcBef>
              <a:spcAft>
                <a:spcPts val="0"/>
              </a:spcAft>
              <a:buNone/>
            </a:pPr>
            <a:r>
              <a:t/>
            </a:r>
            <a:endParaRPr b="0" i="0" sz="3799" u="none" cap="none" strike="noStrike">
              <a:solidFill>
                <a:srgbClr val="000000"/>
              </a:solidFill>
              <a:latin typeface="Arial"/>
              <a:ea typeface="Arial"/>
              <a:cs typeface="Arial"/>
              <a:sym typeface="Arial"/>
            </a:endParaRPr>
          </a:p>
        </p:txBody>
      </p:sp>
      <p:sp>
        <p:nvSpPr>
          <p:cNvPr id="255" name="Google Shape;255;p16"/>
          <p:cNvSpPr txBox="1"/>
          <p:nvPr/>
        </p:nvSpPr>
        <p:spPr>
          <a:xfrm>
            <a:off x="9144000" y="3277870"/>
            <a:ext cx="7723031" cy="5313680"/>
          </a:xfrm>
          <a:prstGeom prst="rect">
            <a:avLst/>
          </a:prstGeom>
          <a:noFill/>
          <a:ln>
            <a:noFill/>
          </a:ln>
        </p:spPr>
        <p:txBody>
          <a:bodyPr anchorCtr="0" anchor="t" bIns="0" lIns="0" spcFirstLastPara="1" rIns="0" wrap="square" tIns="0">
            <a:spAutoFit/>
          </a:bodyPr>
          <a:lstStyle/>
          <a:p>
            <a:pPr indent="-410208" lvl="1" marL="820417"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Enclosure and Protection:</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Physical Enclosure</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Environmental Protection</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Thermal Management</a:t>
            </a:r>
            <a:endParaRPr/>
          </a:p>
          <a:p>
            <a:pPr indent="-410208" lvl="1" marL="820417"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Scalability:</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Modular Design</a:t>
            </a:r>
            <a:endParaRPr/>
          </a:p>
          <a:p>
            <a:pPr indent="-546944" lvl="2" marL="1640834" marR="0" rtl="0" algn="just">
              <a:lnSpc>
                <a:spcPct val="140010"/>
              </a:lnSpc>
              <a:spcBef>
                <a:spcPts val="0"/>
              </a:spcBef>
              <a:spcAft>
                <a:spcPts val="0"/>
              </a:spcAft>
              <a:buClr>
                <a:srgbClr val="000000"/>
              </a:buClr>
              <a:buSzPts val="3799"/>
              <a:buFont typeface="Arial"/>
              <a:buChar char="⚬"/>
            </a:pPr>
            <a:r>
              <a:rPr b="0" i="0" lang="en-US" sz="3799" u="none" cap="none" strike="noStrike">
                <a:solidFill>
                  <a:srgbClr val="000000"/>
                </a:solidFill>
                <a:latin typeface="Arial"/>
                <a:ea typeface="Arial"/>
                <a:cs typeface="Arial"/>
                <a:sym typeface="Arial"/>
              </a:rPr>
              <a:t>Expansion Ports</a:t>
            </a:r>
            <a:endParaRPr/>
          </a:p>
          <a:p>
            <a:pPr indent="0" lvl="0" marL="0" marR="0" rtl="0" algn="just">
              <a:lnSpc>
                <a:spcPct val="140010"/>
              </a:lnSpc>
              <a:spcBef>
                <a:spcPts val="0"/>
              </a:spcBef>
              <a:spcAft>
                <a:spcPts val="0"/>
              </a:spcAft>
              <a:buNone/>
            </a:pPr>
            <a:r>
              <a:t/>
            </a:r>
            <a:endParaRPr b="0" i="0" sz="3799"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17"/>
          <p:cNvGrpSpPr/>
          <p:nvPr/>
        </p:nvGrpSpPr>
        <p:grpSpPr>
          <a:xfrm>
            <a:off x="4819338" y="-60723"/>
            <a:ext cx="11034714" cy="3375419"/>
            <a:chOff x="0" y="-385762"/>
            <a:chExt cx="14712953" cy="4500559"/>
          </a:xfrm>
        </p:grpSpPr>
        <p:grpSp>
          <p:nvGrpSpPr>
            <p:cNvPr id="261" name="Google Shape;261;p17"/>
            <p:cNvGrpSpPr/>
            <p:nvPr/>
          </p:nvGrpSpPr>
          <p:grpSpPr>
            <a:xfrm>
              <a:off x="0" y="-385762"/>
              <a:ext cx="14712953" cy="4500559"/>
              <a:chOff x="0" y="-76200"/>
              <a:chExt cx="2906262" cy="889000"/>
            </a:xfrm>
          </p:grpSpPr>
          <p:sp>
            <p:nvSpPr>
              <p:cNvPr id="262" name="Google Shape;262;p17"/>
              <p:cNvSpPr/>
              <p:nvPr/>
            </p:nvSpPr>
            <p:spPr>
              <a:xfrm>
                <a:off x="0" y="0"/>
                <a:ext cx="2906262" cy="421453"/>
              </a:xfrm>
              <a:custGeom>
                <a:rect b="b" l="l" r="r" t="t"/>
                <a:pathLst>
                  <a:path extrusionOk="0" h="421453" w="2906262">
                    <a:moveTo>
                      <a:pt x="0" y="0"/>
                    </a:moveTo>
                    <a:lnTo>
                      <a:pt x="2906262" y="0"/>
                    </a:lnTo>
                    <a:lnTo>
                      <a:pt x="2906262" y="421453"/>
                    </a:lnTo>
                    <a:lnTo>
                      <a:pt x="0" y="421453"/>
                    </a:lnTo>
                    <a:close/>
                  </a:path>
                </a:pathLst>
              </a:custGeom>
              <a:solidFill>
                <a:srgbClr val="FFFFFF"/>
              </a:solidFill>
              <a:ln>
                <a:noFill/>
              </a:ln>
            </p:spPr>
          </p:sp>
          <p:sp>
            <p:nvSpPr>
              <p:cNvPr id="263" name="Google Shape;263;p17"/>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4" name="Google Shape;264;p17"/>
            <p:cNvSpPr txBox="1"/>
            <p:nvPr/>
          </p:nvSpPr>
          <p:spPr>
            <a:xfrm>
              <a:off x="2210616" y="409577"/>
              <a:ext cx="10291720"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Methodology</a:t>
              </a:r>
              <a:endParaRPr/>
            </a:p>
          </p:txBody>
        </p:sp>
      </p:grpSp>
      <p:pic>
        <p:nvPicPr>
          <p:cNvPr id="265" name="Google Shape;265;p17"/>
          <p:cNvPicPr preferRelativeResize="0"/>
          <p:nvPr/>
        </p:nvPicPr>
        <p:blipFill rotWithShape="1">
          <a:blip r:embed="rId3">
            <a:alphaModFix/>
          </a:blip>
          <a:srcRect b="0" l="0" r="0" t="0"/>
          <a:stretch/>
        </p:blipFill>
        <p:spPr>
          <a:xfrm>
            <a:off x="4136303" y="1828801"/>
            <a:ext cx="8673611" cy="7947196"/>
          </a:xfrm>
          <a:prstGeom prst="rect">
            <a:avLst/>
          </a:prstGeom>
          <a:noFill/>
          <a:ln>
            <a:noFill/>
          </a:ln>
        </p:spPr>
      </p:pic>
      <p:sp>
        <p:nvSpPr>
          <p:cNvPr id="266" name="Google Shape;266;p17"/>
          <p:cNvSpPr txBox="1"/>
          <p:nvPr/>
        </p:nvSpPr>
        <p:spPr>
          <a:xfrm>
            <a:off x="17426021" y="9101201"/>
            <a:ext cx="44279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17</a:t>
            </a:r>
            <a:endParaRPr/>
          </a:p>
        </p:txBody>
      </p:sp>
      <p:sp>
        <p:nvSpPr>
          <p:cNvPr id="267" name="Google Shape;267;p17"/>
          <p:cNvSpPr txBox="1"/>
          <p:nvPr/>
        </p:nvSpPr>
        <p:spPr>
          <a:xfrm>
            <a:off x="7074515" y="2360033"/>
            <a:ext cx="4138970"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Initialize the system</a:t>
            </a:r>
            <a:endParaRPr/>
          </a:p>
        </p:txBody>
      </p:sp>
      <p:sp>
        <p:nvSpPr>
          <p:cNvPr id="268" name="Google Shape;268;p17"/>
          <p:cNvSpPr txBox="1"/>
          <p:nvPr/>
        </p:nvSpPr>
        <p:spPr>
          <a:xfrm>
            <a:off x="8056364" y="5916585"/>
            <a:ext cx="2175272" cy="1180465"/>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Main Loop</a:t>
            </a:r>
            <a:endParaRPr/>
          </a:p>
        </p:txBody>
      </p:sp>
      <p:sp>
        <p:nvSpPr>
          <p:cNvPr id="269" name="Google Shape;269;p17"/>
          <p:cNvSpPr txBox="1"/>
          <p:nvPr/>
        </p:nvSpPr>
        <p:spPr>
          <a:xfrm>
            <a:off x="6784658" y="4379333"/>
            <a:ext cx="4718685"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Set up the LCD display</a:t>
            </a:r>
            <a:endParaRPr/>
          </a:p>
        </p:txBody>
      </p:sp>
      <p:sp>
        <p:nvSpPr>
          <p:cNvPr id="270" name="Google Shape;270;p17"/>
          <p:cNvSpPr txBox="1"/>
          <p:nvPr/>
        </p:nvSpPr>
        <p:spPr>
          <a:xfrm>
            <a:off x="6944737" y="7987411"/>
            <a:ext cx="4398526" cy="1180465"/>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sendSensor Function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18"/>
          <p:cNvGrpSpPr/>
          <p:nvPr/>
        </p:nvGrpSpPr>
        <p:grpSpPr>
          <a:xfrm>
            <a:off x="4819338" y="-60723"/>
            <a:ext cx="11034714" cy="3375419"/>
            <a:chOff x="0" y="-385762"/>
            <a:chExt cx="14712953" cy="4500559"/>
          </a:xfrm>
        </p:grpSpPr>
        <p:grpSp>
          <p:nvGrpSpPr>
            <p:cNvPr id="276" name="Google Shape;276;p18"/>
            <p:cNvGrpSpPr/>
            <p:nvPr/>
          </p:nvGrpSpPr>
          <p:grpSpPr>
            <a:xfrm>
              <a:off x="0" y="-385762"/>
              <a:ext cx="14712953" cy="4500559"/>
              <a:chOff x="0" y="-76200"/>
              <a:chExt cx="2906262" cy="889000"/>
            </a:xfrm>
          </p:grpSpPr>
          <p:sp>
            <p:nvSpPr>
              <p:cNvPr id="277" name="Google Shape;277;p18"/>
              <p:cNvSpPr/>
              <p:nvPr/>
            </p:nvSpPr>
            <p:spPr>
              <a:xfrm>
                <a:off x="0" y="0"/>
                <a:ext cx="2906262" cy="421453"/>
              </a:xfrm>
              <a:custGeom>
                <a:rect b="b" l="l" r="r" t="t"/>
                <a:pathLst>
                  <a:path extrusionOk="0" h="421453" w="2906262">
                    <a:moveTo>
                      <a:pt x="0" y="0"/>
                    </a:moveTo>
                    <a:lnTo>
                      <a:pt x="2906262" y="0"/>
                    </a:lnTo>
                    <a:lnTo>
                      <a:pt x="2906262" y="421453"/>
                    </a:lnTo>
                    <a:lnTo>
                      <a:pt x="0" y="421453"/>
                    </a:lnTo>
                    <a:close/>
                  </a:path>
                </a:pathLst>
              </a:custGeom>
              <a:solidFill>
                <a:srgbClr val="FFFFFF"/>
              </a:solidFill>
              <a:ln>
                <a:noFill/>
              </a:ln>
            </p:spPr>
          </p:sp>
          <p:sp>
            <p:nvSpPr>
              <p:cNvPr id="278" name="Google Shape;278;p18"/>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9" name="Google Shape;279;p18"/>
            <p:cNvSpPr txBox="1"/>
            <p:nvPr/>
          </p:nvSpPr>
          <p:spPr>
            <a:xfrm>
              <a:off x="2210616" y="409577"/>
              <a:ext cx="10291720"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Methodology</a:t>
              </a:r>
              <a:endParaRPr/>
            </a:p>
          </p:txBody>
        </p:sp>
      </p:grpSp>
      <p:pic>
        <p:nvPicPr>
          <p:cNvPr id="280" name="Google Shape;280;p18"/>
          <p:cNvPicPr preferRelativeResize="0"/>
          <p:nvPr/>
        </p:nvPicPr>
        <p:blipFill rotWithShape="1">
          <a:blip r:embed="rId3">
            <a:alphaModFix/>
          </a:blip>
          <a:srcRect b="0" l="0" r="0" t="0"/>
          <a:stretch/>
        </p:blipFill>
        <p:spPr>
          <a:xfrm>
            <a:off x="4161151" y="1828801"/>
            <a:ext cx="8673611" cy="7947196"/>
          </a:xfrm>
          <a:prstGeom prst="rect">
            <a:avLst/>
          </a:prstGeom>
          <a:noFill/>
          <a:ln>
            <a:noFill/>
          </a:ln>
        </p:spPr>
      </p:pic>
      <p:sp>
        <p:nvSpPr>
          <p:cNvPr id="281" name="Google Shape;281;p18"/>
          <p:cNvSpPr txBox="1"/>
          <p:nvPr/>
        </p:nvSpPr>
        <p:spPr>
          <a:xfrm>
            <a:off x="17402089" y="9101201"/>
            <a:ext cx="490657"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18</a:t>
            </a:r>
            <a:endParaRPr/>
          </a:p>
        </p:txBody>
      </p:sp>
      <p:sp>
        <p:nvSpPr>
          <p:cNvPr id="282" name="Google Shape;282;p18"/>
          <p:cNvSpPr txBox="1"/>
          <p:nvPr/>
        </p:nvSpPr>
        <p:spPr>
          <a:xfrm>
            <a:off x="6116241" y="2360033"/>
            <a:ext cx="6055519"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Display Temperature On LCD</a:t>
            </a:r>
            <a:endParaRPr/>
          </a:p>
        </p:txBody>
      </p:sp>
      <p:sp>
        <p:nvSpPr>
          <p:cNvPr id="283" name="Google Shape;283;p18"/>
          <p:cNvSpPr txBox="1"/>
          <p:nvPr/>
        </p:nvSpPr>
        <p:spPr>
          <a:xfrm>
            <a:off x="6058495" y="5916585"/>
            <a:ext cx="6171009" cy="1180465"/>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Check and Display gas values </a:t>
            </a:r>
            <a:endParaRPr/>
          </a:p>
        </p:txBody>
      </p:sp>
      <p:sp>
        <p:nvSpPr>
          <p:cNvPr id="284" name="Google Shape;284;p18"/>
          <p:cNvSpPr txBox="1"/>
          <p:nvPr/>
        </p:nvSpPr>
        <p:spPr>
          <a:xfrm>
            <a:off x="6548497" y="4379333"/>
            <a:ext cx="5191006"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Display Humidity on LCD</a:t>
            </a:r>
            <a:endParaRPr/>
          </a:p>
        </p:txBody>
      </p:sp>
      <p:sp>
        <p:nvSpPr>
          <p:cNvPr id="285" name="Google Shape;285;p18"/>
          <p:cNvSpPr txBox="1"/>
          <p:nvPr/>
        </p:nvSpPr>
        <p:spPr>
          <a:xfrm>
            <a:off x="7634645" y="8581293"/>
            <a:ext cx="3018711"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Pollution Alert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nvSpPr>
        <p:spPr>
          <a:xfrm>
            <a:off x="4459320" y="859994"/>
            <a:ext cx="9369361"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1D1C1D"/>
                </a:solidFill>
                <a:latin typeface="Fira Sans Medium"/>
                <a:ea typeface="Fira Sans Medium"/>
                <a:cs typeface="Fira Sans Medium"/>
                <a:sym typeface="Fira Sans Medium"/>
              </a:rPr>
              <a:t>Executable Project Demo</a:t>
            </a:r>
            <a:endParaRPr/>
          </a:p>
        </p:txBody>
      </p:sp>
      <p:sp>
        <p:nvSpPr>
          <p:cNvPr id="291" name="Google Shape;291;p19"/>
          <p:cNvSpPr txBox="1"/>
          <p:nvPr/>
        </p:nvSpPr>
        <p:spPr>
          <a:xfrm>
            <a:off x="17393755" y="9101201"/>
            <a:ext cx="507325"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862779" y="2276970"/>
            <a:ext cx="12042507" cy="7210425"/>
          </a:xfrm>
          <a:prstGeom prst="rect">
            <a:avLst/>
          </a:prstGeom>
          <a:noFill/>
          <a:ln>
            <a:noFill/>
          </a:ln>
        </p:spPr>
        <p:txBody>
          <a:bodyPr anchorCtr="0" anchor="t" bIns="0" lIns="0" spcFirstLastPara="1" rIns="0" wrap="square" tIns="0">
            <a:spAutoFit/>
          </a:bodyPr>
          <a:lstStyle/>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Introduction</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Literature Review</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Problem Statement</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Objective of EDI Project</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EDI Domain, technology and tools being used</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Design- System Architecture</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Methodology/Algorithm/Technique used</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Executable Project Demo</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Results and Discussions</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Individual responsibility</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Conclusion</a:t>
            </a:r>
            <a:endParaRPr/>
          </a:p>
          <a:p>
            <a:pPr indent="-426706" lvl="1" marL="853411" marR="0" rtl="0" algn="just">
              <a:lnSpc>
                <a:spcPct val="120015"/>
              </a:lnSpc>
              <a:spcBef>
                <a:spcPts val="0"/>
              </a:spcBef>
              <a:spcAft>
                <a:spcPts val="0"/>
              </a:spcAft>
              <a:buClr>
                <a:srgbClr val="000000"/>
              </a:buClr>
              <a:buSzPts val="3952"/>
              <a:buFont typeface="Arial"/>
              <a:buChar char="•"/>
            </a:pPr>
            <a:r>
              <a:rPr b="0" i="0" lang="en-US" sz="3952" u="none" cap="none" strike="noStrike">
                <a:solidFill>
                  <a:srgbClr val="000000"/>
                </a:solidFill>
                <a:latin typeface="Fira Sans Light"/>
                <a:ea typeface="Fira Sans Light"/>
                <a:cs typeface="Fira Sans Light"/>
                <a:sym typeface="Fira Sans Light"/>
              </a:rPr>
              <a:t>References</a:t>
            </a:r>
            <a:endParaRPr/>
          </a:p>
        </p:txBody>
      </p:sp>
      <p:sp>
        <p:nvSpPr>
          <p:cNvPr id="99" name="Google Shape;99;p2"/>
          <p:cNvSpPr txBox="1"/>
          <p:nvPr/>
        </p:nvSpPr>
        <p:spPr>
          <a:xfrm>
            <a:off x="1028700" y="521032"/>
            <a:ext cx="5723248" cy="1457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500" u="none" cap="none" strike="noStrike">
                <a:solidFill>
                  <a:srgbClr val="000000"/>
                </a:solidFill>
                <a:latin typeface="Fira Sans Medium"/>
                <a:ea typeface="Fira Sans Medium"/>
                <a:cs typeface="Fira Sans Medium"/>
                <a:sym typeface="Fira Sans Medium"/>
              </a:rPr>
              <a:t>Contents</a:t>
            </a:r>
            <a:endParaRPr/>
          </a:p>
        </p:txBody>
      </p:sp>
      <p:sp>
        <p:nvSpPr>
          <p:cNvPr id="100" name="Google Shape;100;p2"/>
          <p:cNvSpPr txBox="1"/>
          <p:nvPr/>
        </p:nvSpPr>
        <p:spPr>
          <a:xfrm>
            <a:off x="17528913" y="9101201"/>
            <a:ext cx="237009"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0"/>
          <p:cNvSpPr txBox="1"/>
          <p:nvPr/>
        </p:nvSpPr>
        <p:spPr>
          <a:xfrm>
            <a:off x="1028700" y="2115890"/>
            <a:ext cx="16230600" cy="733179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724" u="none" cap="none" strike="noStrike">
                <a:solidFill>
                  <a:srgbClr val="000000"/>
                </a:solidFill>
                <a:latin typeface="Fira Sans Light"/>
                <a:ea typeface="Fira Sans Light"/>
                <a:cs typeface="Fira Sans Light"/>
                <a:sym typeface="Fira Sans Light"/>
              </a:rPr>
              <a:t>The implementation of a smart catalytic converter integrated with an air quality monitoring system yields several significant results and discussions.</a:t>
            </a:r>
            <a:endParaRPr/>
          </a:p>
          <a:p>
            <a:pPr indent="0" lvl="0" marL="0" marR="0" rtl="0" algn="l">
              <a:lnSpc>
                <a:spcPct val="120005"/>
              </a:lnSpc>
              <a:spcBef>
                <a:spcPts val="0"/>
              </a:spcBef>
              <a:spcAft>
                <a:spcPts val="0"/>
              </a:spcAft>
              <a:buNone/>
            </a:pPr>
            <a:r>
              <a:t/>
            </a:r>
            <a:endParaRPr b="0" i="0" sz="3724" u="none" cap="none" strike="noStrike">
              <a:solidFill>
                <a:srgbClr val="000000"/>
              </a:solidFill>
              <a:latin typeface="Fira Sans Light"/>
              <a:ea typeface="Fira Sans Light"/>
              <a:cs typeface="Fira Sans Light"/>
              <a:sym typeface="Fira Sans Light"/>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Real-time Air Quality Monitoring</a:t>
            </a:r>
            <a:endParaRPr/>
          </a:p>
          <a:p>
            <a:pPr indent="0" lvl="0" marL="0" marR="0" rtl="0" algn="l">
              <a:lnSpc>
                <a:spcPct val="120005"/>
              </a:lnSpc>
              <a:spcBef>
                <a:spcPts val="0"/>
              </a:spcBef>
              <a:spcAft>
                <a:spcPts val="0"/>
              </a:spcAft>
              <a:buNone/>
            </a:pPr>
            <a:r>
              <a:t/>
            </a:r>
            <a:endParaRPr b="0" i="0" sz="3724" u="none" cap="none" strike="noStrike">
              <a:solidFill>
                <a:srgbClr val="000000"/>
              </a:solidFill>
              <a:latin typeface="Fira Sans Light"/>
              <a:ea typeface="Fira Sans Light"/>
              <a:cs typeface="Fira Sans Light"/>
              <a:sym typeface="Fira Sans Light"/>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Enhanced Pollution Reduction Efficiency</a:t>
            </a:r>
            <a:endParaRPr/>
          </a:p>
          <a:p>
            <a:pPr indent="0" lvl="0" marL="0" marR="0" rtl="0" algn="l">
              <a:lnSpc>
                <a:spcPct val="120005"/>
              </a:lnSpc>
              <a:spcBef>
                <a:spcPts val="0"/>
              </a:spcBef>
              <a:spcAft>
                <a:spcPts val="0"/>
              </a:spcAft>
              <a:buNone/>
            </a:pPr>
            <a:r>
              <a:t/>
            </a:r>
            <a:endParaRPr b="0" i="0" sz="3724" u="none" cap="none" strike="noStrike">
              <a:solidFill>
                <a:srgbClr val="000000"/>
              </a:solidFill>
              <a:latin typeface="Fira Sans Light"/>
              <a:ea typeface="Fira Sans Light"/>
              <a:cs typeface="Fira Sans Light"/>
              <a:sym typeface="Fira Sans Light"/>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Environmental and Public Health Benefits</a:t>
            </a:r>
            <a:endParaRPr/>
          </a:p>
          <a:p>
            <a:pPr indent="0" lvl="0" marL="0" marR="0" rtl="0" algn="l">
              <a:lnSpc>
                <a:spcPct val="120005"/>
              </a:lnSpc>
              <a:spcBef>
                <a:spcPts val="0"/>
              </a:spcBef>
              <a:spcAft>
                <a:spcPts val="0"/>
              </a:spcAft>
              <a:buNone/>
            </a:pPr>
            <a:r>
              <a:t/>
            </a:r>
            <a:endParaRPr b="0" i="0" sz="3724" u="none" cap="none" strike="noStrike">
              <a:solidFill>
                <a:srgbClr val="000000"/>
              </a:solidFill>
              <a:latin typeface="Fira Sans Light"/>
              <a:ea typeface="Fira Sans Light"/>
              <a:cs typeface="Fira Sans Light"/>
              <a:sym typeface="Fira Sans Light"/>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Future Research and Development - Continuous advancements in air quality monitoring technology will enhance the accuracy and reliability of pollution data.</a:t>
            </a:r>
            <a:endParaRPr/>
          </a:p>
        </p:txBody>
      </p:sp>
      <p:sp>
        <p:nvSpPr>
          <p:cNvPr id="297" name="Google Shape;297;p20"/>
          <p:cNvSpPr txBox="1"/>
          <p:nvPr/>
        </p:nvSpPr>
        <p:spPr>
          <a:xfrm>
            <a:off x="4619204" y="533400"/>
            <a:ext cx="9049592" cy="98107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Results and Discussions</a:t>
            </a:r>
            <a:endParaRPr/>
          </a:p>
        </p:txBody>
      </p:sp>
      <p:sp>
        <p:nvSpPr>
          <p:cNvPr id="298" name="Google Shape;298;p20"/>
          <p:cNvSpPr txBox="1"/>
          <p:nvPr/>
        </p:nvSpPr>
        <p:spPr>
          <a:xfrm>
            <a:off x="17377324" y="9101201"/>
            <a:ext cx="540187"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nvSpPr>
        <p:spPr>
          <a:xfrm>
            <a:off x="764277" y="2489756"/>
            <a:ext cx="16759445" cy="6768544"/>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724" u="none" cap="none" strike="noStrike">
                <a:solidFill>
                  <a:srgbClr val="000000"/>
                </a:solidFill>
                <a:latin typeface="Fira Sans Light"/>
                <a:ea typeface="Fira Sans Light"/>
                <a:cs typeface="Fira Sans Light"/>
                <a:sym typeface="Fira Sans Light"/>
              </a:rPr>
              <a:t>Although the work was divided equally and all the members worked on both hardware and software aspects of the project. Here is a brief description of individual responsibility.  </a:t>
            </a:r>
            <a:endParaRPr/>
          </a:p>
          <a:p>
            <a:pPr indent="0" lvl="0" marL="0" marR="0" rtl="0" algn="l">
              <a:lnSpc>
                <a:spcPct val="120005"/>
              </a:lnSpc>
              <a:spcBef>
                <a:spcPts val="0"/>
              </a:spcBef>
              <a:spcAft>
                <a:spcPts val="0"/>
              </a:spcAft>
              <a:buNone/>
            </a:pPr>
            <a:r>
              <a:t/>
            </a:r>
            <a:endParaRPr b="0" i="0" sz="3724" u="none" cap="none" strike="noStrike">
              <a:solidFill>
                <a:srgbClr val="000000"/>
              </a:solidFill>
              <a:latin typeface="Fira Sans Light"/>
              <a:ea typeface="Fira Sans Light"/>
              <a:cs typeface="Fira Sans Light"/>
              <a:sym typeface="Fira Sans Light"/>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Sarvesh - Adapting the Blynk platform to meet the needs of our project </a:t>
            </a:r>
            <a:endParaRPr/>
          </a:p>
          <a:p>
            <a:pPr indent="0" lvl="0" marL="0" marR="0" rtl="0" algn="l">
              <a:lnSpc>
                <a:spcPct val="120005"/>
              </a:lnSpc>
              <a:spcBef>
                <a:spcPts val="0"/>
              </a:spcBef>
              <a:spcAft>
                <a:spcPts val="0"/>
              </a:spcAft>
              <a:buNone/>
            </a:pPr>
            <a:r>
              <a:rPr b="0" i="0" lang="en-US" sz="3724" u="none" cap="none" strike="noStrike">
                <a:solidFill>
                  <a:srgbClr val="000000"/>
                </a:solidFill>
                <a:latin typeface="Fira Sans Light"/>
                <a:ea typeface="Fira Sans Light"/>
                <a:cs typeface="Fira Sans Light"/>
                <a:sym typeface="Fira Sans Light"/>
              </a:rPr>
              <a:t> </a:t>
            </a:r>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Ojas - Interfacing software and the sensors for the project design theory</a:t>
            </a:r>
            <a:endParaRPr/>
          </a:p>
          <a:p>
            <a:pPr indent="0" lvl="0" marL="0" marR="0" rtl="0" algn="l">
              <a:lnSpc>
                <a:spcPct val="120005"/>
              </a:lnSpc>
              <a:spcBef>
                <a:spcPts val="0"/>
              </a:spcBef>
              <a:spcAft>
                <a:spcPts val="0"/>
              </a:spcAft>
              <a:buNone/>
            </a:pPr>
            <a:r>
              <a:t/>
            </a:r>
            <a:endParaRPr b="0" i="0" sz="3724" u="none" cap="none" strike="noStrike">
              <a:solidFill>
                <a:srgbClr val="000000"/>
              </a:solidFill>
              <a:latin typeface="Fira Sans Light"/>
              <a:ea typeface="Fira Sans Light"/>
              <a:cs typeface="Fira Sans Light"/>
              <a:sym typeface="Fira Sans Light"/>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Sneha - Acquiring components and connection of hardware</a:t>
            </a:r>
            <a:endParaRPr/>
          </a:p>
          <a:p>
            <a:pPr indent="0" lvl="0" marL="0" marR="0" rtl="0" algn="l">
              <a:lnSpc>
                <a:spcPct val="120005"/>
              </a:lnSpc>
              <a:spcBef>
                <a:spcPts val="0"/>
              </a:spcBef>
              <a:spcAft>
                <a:spcPts val="0"/>
              </a:spcAft>
              <a:buNone/>
            </a:pPr>
            <a:r>
              <a:t/>
            </a:r>
            <a:endParaRPr b="0" i="0" sz="3724" u="none" cap="none" strike="noStrike">
              <a:solidFill>
                <a:srgbClr val="000000"/>
              </a:solidFill>
              <a:latin typeface="Fira Sans Light"/>
              <a:ea typeface="Fira Sans Light"/>
              <a:cs typeface="Fira Sans Light"/>
              <a:sym typeface="Fira Sans Light"/>
            </a:endParaRPr>
          </a:p>
          <a:p>
            <a:pPr indent="-402031" lvl="1" marL="804061" marR="0" rtl="0" algn="l">
              <a:lnSpc>
                <a:spcPct val="120005"/>
              </a:lnSpc>
              <a:spcBef>
                <a:spcPts val="0"/>
              </a:spcBef>
              <a:spcAft>
                <a:spcPts val="0"/>
              </a:spcAft>
              <a:buClr>
                <a:srgbClr val="000000"/>
              </a:buClr>
              <a:buSzPts val="3724"/>
              <a:buFont typeface="Arial"/>
              <a:buChar char="•"/>
            </a:pPr>
            <a:r>
              <a:rPr b="0" i="0" lang="en-US" sz="3724" u="none" cap="none" strike="noStrike">
                <a:solidFill>
                  <a:srgbClr val="000000"/>
                </a:solidFill>
                <a:latin typeface="Fira Sans Light"/>
                <a:ea typeface="Fira Sans Light"/>
                <a:cs typeface="Fira Sans Light"/>
                <a:sym typeface="Fira Sans Light"/>
              </a:rPr>
              <a:t>Kartik - Research and selection of the components with the specifications required for the project</a:t>
            </a:r>
            <a:endParaRPr/>
          </a:p>
        </p:txBody>
      </p:sp>
      <p:sp>
        <p:nvSpPr>
          <p:cNvPr id="304" name="Google Shape;304;p21"/>
          <p:cNvSpPr txBox="1"/>
          <p:nvPr/>
        </p:nvSpPr>
        <p:spPr>
          <a:xfrm>
            <a:off x="4297248" y="859060"/>
            <a:ext cx="9693504" cy="98107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Individual Responsibility</a:t>
            </a:r>
            <a:endParaRPr/>
          </a:p>
        </p:txBody>
      </p:sp>
      <p:sp>
        <p:nvSpPr>
          <p:cNvPr id="305" name="Google Shape;305;p21"/>
          <p:cNvSpPr txBox="1"/>
          <p:nvPr/>
        </p:nvSpPr>
        <p:spPr>
          <a:xfrm>
            <a:off x="17413996" y="9101201"/>
            <a:ext cx="466844"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nvSpPr>
        <p:spPr>
          <a:xfrm>
            <a:off x="6870042" y="533400"/>
            <a:ext cx="4547916"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Conclusion</a:t>
            </a:r>
            <a:endParaRPr/>
          </a:p>
        </p:txBody>
      </p:sp>
      <p:sp>
        <p:nvSpPr>
          <p:cNvPr id="311" name="Google Shape;311;p22"/>
          <p:cNvSpPr txBox="1"/>
          <p:nvPr/>
        </p:nvSpPr>
        <p:spPr>
          <a:xfrm>
            <a:off x="1028700" y="2061336"/>
            <a:ext cx="16230600" cy="7541387"/>
          </a:xfrm>
          <a:prstGeom prst="rect">
            <a:avLst/>
          </a:prstGeom>
          <a:noFill/>
          <a:ln>
            <a:noFill/>
          </a:ln>
        </p:spPr>
        <p:txBody>
          <a:bodyPr anchorCtr="0" anchor="t" bIns="0" lIns="0" spcFirstLastPara="1" rIns="0" wrap="square" tIns="0">
            <a:spAutoFit/>
          </a:bodyPr>
          <a:lstStyle/>
          <a:p>
            <a:pPr indent="-367029" lvl="1" marL="734058" marR="0" rtl="0" algn="just">
              <a:lnSpc>
                <a:spcPct val="136010"/>
              </a:lnSpc>
              <a:spcBef>
                <a:spcPts val="0"/>
              </a:spcBef>
              <a:spcAft>
                <a:spcPts val="0"/>
              </a:spcAft>
              <a:buClr>
                <a:srgbClr val="000000"/>
              </a:buClr>
              <a:buSzPts val="3399"/>
              <a:buFont typeface="Arial"/>
              <a:buChar char="•"/>
            </a:pPr>
            <a:r>
              <a:rPr b="0" i="0" lang="en-US" sz="3399" u="none" cap="none" strike="noStrike">
                <a:solidFill>
                  <a:srgbClr val="000000"/>
                </a:solidFill>
                <a:latin typeface="Fira Sans Light"/>
                <a:ea typeface="Fira Sans Light"/>
                <a:cs typeface="Fira Sans Light"/>
                <a:sym typeface="Fira Sans Light"/>
              </a:rPr>
              <a:t>In conclusion, Air pollution is a significant global concern impacting public health and the environment.</a:t>
            </a:r>
            <a:endParaRPr/>
          </a:p>
          <a:p>
            <a:pPr indent="0" lvl="0" marL="0" marR="0" rtl="0" algn="just">
              <a:lnSpc>
                <a:spcPct val="136010"/>
              </a:lnSpc>
              <a:spcBef>
                <a:spcPts val="0"/>
              </a:spcBef>
              <a:spcAft>
                <a:spcPts val="0"/>
              </a:spcAft>
              <a:buNone/>
            </a:pPr>
            <a:r>
              <a:t/>
            </a:r>
            <a:endParaRPr b="0" i="0" sz="3399" u="none" cap="none" strike="noStrike">
              <a:solidFill>
                <a:srgbClr val="000000"/>
              </a:solidFill>
              <a:latin typeface="Fira Sans Light"/>
              <a:ea typeface="Fira Sans Light"/>
              <a:cs typeface="Fira Sans Light"/>
              <a:sym typeface="Fira Sans Light"/>
            </a:endParaRPr>
          </a:p>
          <a:p>
            <a:pPr indent="-367029" lvl="1" marL="734058" marR="0" rtl="0" algn="just">
              <a:lnSpc>
                <a:spcPct val="136010"/>
              </a:lnSpc>
              <a:spcBef>
                <a:spcPts val="0"/>
              </a:spcBef>
              <a:spcAft>
                <a:spcPts val="0"/>
              </a:spcAft>
              <a:buClr>
                <a:srgbClr val="000000"/>
              </a:buClr>
              <a:buSzPts val="3399"/>
              <a:buFont typeface="Arial"/>
              <a:buChar char="•"/>
            </a:pPr>
            <a:r>
              <a:rPr b="0" i="0" lang="en-US" sz="3399" u="none" cap="none" strike="noStrike">
                <a:solidFill>
                  <a:srgbClr val="000000"/>
                </a:solidFill>
                <a:latin typeface="Fira Sans Light"/>
                <a:ea typeface="Fira Sans Light"/>
                <a:cs typeface="Fira Sans Light"/>
                <a:sym typeface="Fira Sans Light"/>
              </a:rPr>
              <a:t>The development of a smart catalytic converter integrated with an air quality monitoring system is crucial. Continuous monitoring and dynamic performance adjustment maximize pollutant reduction efficiency.</a:t>
            </a:r>
            <a:endParaRPr/>
          </a:p>
          <a:p>
            <a:pPr indent="0" lvl="0" marL="0" marR="0" rtl="0" algn="just">
              <a:lnSpc>
                <a:spcPct val="136010"/>
              </a:lnSpc>
              <a:spcBef>
                <a:spcPts val="0"/>
              </a:spcBef>
              <a:spcAft>
                <a:spcPts val="0"/>
              </a:spcAft>
              <a:buNone/>
            </a:pPr>
            <a:r>
              <a:t/>
            </a:r>
            <a:endParaRPr b="0" i="0" sz="3399" u="none" cap="none" strike="noStrike">
              <a:solidFill>
                <a:srgbClr val="000000"/>
              </a:solidFill>
              <a:latin typeface="Fira Sans Light"/>
              <a:ea typeface="Fira Sans Light"/>
              <a:cs typeface="Fira Sans Light"/>
              <a:sym typeface="Fira Sans Light"/>
            </a:endParaRPr>
          </a:p>
          <a:p>
            <a:pPr indent="-367029" lvl="1" marL="734058" marR="0" rtl="0" algn="just">
              <a:lnSpc>
                <a:spcPct val="136010"/>
              </a:lnSpc>
              <a:spcBef>
                <a:spcPts val="0"/>
              </a:spcBef>
              <a:spcAft>
                <a:spcPts val="0"/>
              </a:spcAft>
              <a:buClr>
                <a:srgbClr val="000000"/>
              </a:buClr>
              <a:buSzPts val="3399"/>
              <a:buFont typeface="Arial"/>
              <a:buChar char="•"/>
            </a:pPr>
            <a:r>
              <a:rPr b="0" i="0" lang="en-US" sz="3399" u="none" cap="none" strike="noStrike">
                <a:solidFill>
                  <a:srgbClr val="000000"/>
                </a:solidFill>
                <a:latin typeface="Fira Sans Light"/>
                <a:ea typeface="Fira Sans Light"/>
                <a:cs typeface="Fira Sans Light"/>
                <a:sym typeface="Fira Sans Light"/>
              </a:rPr>
              <a:t>The integration of air quality monitoring and intelligent control is a significant advancement in emission control technology.</a:t>
            </a:r>
            <a:endParaRPr/>
          </a:p>
          <a:p>
            <a:pPr indent="0" lvl="0" marL="0" marR="0" rtl="0" algn="just">
              <a:lnSpc>
                <a:spcPct val="136010"/>
              </a:lnSpc>
              <a:spcBef>
                <a:spcPts val="0"/>
              </a:spcBef>
              <a:spcAft>
                <a:spcPts val="0"/>
              </a:spcAft>
              <a:buNone/>
            </a:pPr>
            <a:r>
              <a:t/>
            </a:r>
            <a:endParaRPr b="0" i="0" sz="3399" u="none" cap="none" strike="noStrike">
              <a:solidFill>
                <a:srgbClr val="000000"/>
              </a:solidFill>
              <a:latin typeface="Fira Sans Light"/>
              <a:ea typeface="Fira Sans Light"/>
              <a:cs typeface="Fira Sans Light"/>
              <a:sym typeface="Fira Sans Light"/>
            </a:endParaRPr>
          </a:p>
          <a:p>
            <a:pPr indent="-367029" lvl="1" marL="734058" marR="0" rtl="0" algn="just">
              <a:lnSpc>
                <a:spcPct val="136010"/>
              </a:lnSpc>
              <a:spcBef>
                <a:spcPts val="0"/>
              </a:spcBef>
              <a:spcAft>
                <a:spcPts val="0"/>
              </a:spcAft>
              <a:buClr>
                <a:srgbClr val="000000"/>
              </a:buClr>
              <a:buSzPts val="3399"/>
              <a:buFont typeface="Arial"/>
              <a:buChar char="•"/>
            </a:pPr>
            <a:r>
              <a:rPr b="0" i="0" lang="en-US" sz="3399" u="none" cap="none" strike="noStrike">
                <a:solidFill>
                  <a:srgbClr val="000000"/>
                </a:solidFill>
                <a:latin typeface="Fira Sans Light"/>
                <a:ea typeface="Fira Sans Light"/>
                <a:cs typeface="Fira Sans Light"/>
                <a:sym typeface="Fira Sans Light"/>
              </a:rPr>
              <a:t>Implementation of smart catalytic converters can contribute to a healthier future for all.</a:t>
            </a:r>
            <a:endParaRPr/>
          </a:p>
        </p:txBody>
      </p:sp>
      <p:sp>
        <p:nvSpPr>
          <p:cNvPr id="312" name="Google Shape;312;p22"/>
          <p:cNvSpPr txBox="1"/>
          <p:nvPr/>
        </p:nvSpPr>
        <p:spPr>
          <a:xfrm>
            <a:off x="17410424" y="9101201"/>
            <a:ext cx="47398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nvSpPr>
        <p:spPr>
          <a:xfrm>
            <a:off x="6187822" y="68074"/>
            <a:ext cx="5912355" cy="1328435"/>
          </a:xfrm>
          <a:prstGeom prst="rect">
            <a:avLst/>
          </a:prstGeom>
          <a:noFill/>
          <a:ln>
            <a:noFill/>
          </a:ln>
        </p:spPr>
        <p:txBody>
          <a:bodyPr anchorCtr="0" anchor="t" bIns="0" lIns="0" spcFirstLastPara="1" rIns="0" wrap="square" tIns="0">
            <a:spAutoFit/>
          </a:bodyPr>
          <a:lstStyle/>
          <a:p>
            <a:pPr indent="0" lvl="0" marL="0" marR="0" rtl="0" algn="l">
              <a:lnSpc>
                <a:spcPct val="129997"/>
              </a:lnSpc>
              <a:spcBef>
                <a:spcPts val="0"/>
              </a:spcBef>
              <a:spcAft>
                <a:spcPts val="0"/>
              </a:spcAft>
              <a:buNone/>
            </a:pPr>
            <a:r>
              <a:rPr b="0" i="0" lang="en-US" sz="8174" u="none" cap="none" strike="noStrike">
                <a:solidFill>
                  <a:srgbClr val="000000"/>
                </a:solidFill>
                <a:latin typeface="Fira Sans Medium"/>
                <a:ea typeface="Fira Sans Medium"/>
                <a:cs typeface="Fira Sans Medium"/>
                <a:sym typeface="Fira Sans Medium"/>
              </a:rPr>
              <a:t>REFERENCES</a:t>
            </a:r>
            <a:endParaRPr/>
          </a:p>
        </p:txBody>
      </p:sp>
      <p:sp>
        <p:nvSpPr>
          <p:cNvPr id="318" name="Google Shape;318;p23"/>
          <p:cNvSpPr txBox="1"/>
          <p:nvPr/>
        </p:nvSpPr>
        <p:spPr>
          <a:xfrm>
            <a:off x="1069545" y="1525737"/>
            <a:ext cx="16148910" cy="829214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90" u="none" cap="none" strike="noStrike">
                <a:solidFill>
                  <a:srgbClr val="000000"/>
                </a:solidFill>
                <a:latin typeface="Fira Sans Light"/>
                <a:ea typeface="Fira Sans Light"/>
                <a:cs typeface="Fira Sans Light"/>
                <a:sym typeface="Fira Sans Light"/>
              </a:rPr>
              <a:t>[1] A. Kumar, M. Kumari and H. Gupta, "Design and Analysis of IoT based Air Quality Monitoring System," 2020 International Conference on Power Electronics &amp; IoT Applications in Renewable Energy and its Control (PARC), Mathura, India, 2020, pp. 242-245, doi: 10.1109/PARC49193.2020.236600.</a:t>
            </a:r>
            <a:endParaRPr/>
          </a:p>
          <a:p>
            <a:pPr indent="0" lvl="0" marL="0" marR="0" rtl="0" algn="l">
              <a:lnSpc>
                <a:spcPct val="61003"/>
              </a:lnSpc>
              <a:spcBef>
                <a:spcPts val="0"/>
              </a:spcBef>
              <a:spcAft>
                <a:spcPts val="0"/>
              </a:spcAft>
              <a:buNone/>
            </a:pPr>
            <a:r>
              <a:t/>
            </a:r>
            <a:endParaRPr b="0" i="0" sz="2890" u="none" cap="none" strike="noStrike">
              <a:solidFill>
                <a:srgbClr val="000000"/>
              </a:solidFill>
              <a:latin typeface="Fira Sans Light"/>
              <a:ea typeface="Fira Sans Light"/>
              <a:cs typeface="Fira Sans Light"/>
              <a:sym typeface="Fira Sans Light"/>
            </a:endParaRPr>
          </a:p>
          <a:p>
            <a:pPr indent="0" lvl="0" marL="0" marR="0" rtl="0" algn="l">
              <a:lnSpc>
                <a:spcPct val="140000"/>
              </a:lnSpc>
              <a:spcBef>
                <a:spcPts val="0"/>
              </a:spcBef>
              <a:spcAft>
                <a:spcPts val="0"/>
              </a:spcAft>
              <a:buNone/>
            </a:pPr>
            <a:r>
              <a:rPr b="0" i="0" lang="en-US" sz="2890" u="none" cap="none" strike="noStrike">
                <a:solidFill>
                  <a:srgbClr val="000000"/>
                </a:solidFill>
                <a:latin typeface="Fira Sans Light"/>
                <a:ea typeface="Fira Sans Light"/>
                <a:cs typeface="Fira Sans Light"/>
                <a:sym typeface="Fira Sans Light"/>
              </a:rPr>
              <a:t>[2] B. K. Moharana, P. Anand, S. Kumar and P. Kodali, "Development of an IoT-based Real-Time Air Quality Monitoring Device," 2020 International Conference on Communication and Signal Processing (ICCSP), Chennai, India, 2020, pp. 191-194, doi: 10.1109/ICCSP48568.2020.9182330.</a:t>
            </a:r>
            <a:endParaRPr/>
          </a:p>
          <a:p>
            <a:pPr indent="0" lvl="0" marL="0" marR="0" rtl="0" algn="l">
              <a:lnSpc>
                <a:spcPct val="61003"/>
              </a:lnSpc>
              <a:spcBef>
                <a:spcPts val="0"/>
              </a:spcBef>
              <a:spcAft>
                <a:spcPts val="0"/>
              </a:spcAft>
              <a:buNone/>
            </a:pPr>
            <a:r>
              <a:t/>
            </a:r>
            <a:endParaRPr b="0" i="0" sz="2890" u="none" cap="none" strike="noStrike">
              <a:solidFill>
                <a:srgbClr val="000000"/>
              </a:solidFill>
              <a:latin typeface="Fira Sans Light"/>
              <a:ea typeface="Fira Sans Light"/>
              <a:cs typeface="Fira Sans Light"/>
              <a:sym typeface="Fira Sans Light"/>
            </a:endParaRPr>
          </a:p>
          <a:p>
            <a:pPr indent="0" lvl="0" marL="0" marR="0" rtl="0" algn="l">
              <a:lnSpc>
                <a:spcPct val="140000"/>
              </a:lnSpc>
              <a:spcBef>
                <a:spcPts val="0"/>
              </a:spcBef>
              <a:spcAft>
                <a:spcPts val="0"/>
              </a:spcAft>
              <a:buNone/>
            </a:pPr>
            <a:r>
              <a:rPr b="0" i="0" lang="en-US" sz="2890" u="none" cap="none" strike="noStrike">
                <a:solidFill>
                  <a:srgbClr val="000000"/>
                </a:solidFill>
                <a:latin typeface="Fira Sans Light"/>
                <a:ea typeface="Fira Sans Light"/>
                <a:cs typeface="Fira Sans Light"/>
                <a:sym typeface="Fira Sans Light"/>
              </a:rPr>
              <a:t>[3] Mohmadfurkan A. Sabugar1 , Asst.Prof Ketan Patel2," Internet of Things (IOT) Based Weather Monitoring system "International Advanced Research Journal in Science, Engineering and Technology Vol. 8, Issue 3, March 2021 DOI: 10.17148/IARJSET.2021.830 .</a:t>
            </a:r>
            <a:endParaRPr/>
          </a:p>
          <a:p>
            <a:pPr indent="0" lvl="0" marL="0" marR="0" rtl="0" algn="l">
              <a:lnSpc>
                <a:spcPct val="61003"/>
              </a:lnSpc>
              <a:spcBef>
                <a:spcPts val="0"/>
              </a:spcBef>
              <a:spcAft>
                <a:spcPts val="0"/>
              </a:spcAft>
              <a:buNone/>
            </a:pPr>
            <a:r>
              <a:t/>
            </a:r>
            <a:endParaRPr b="0" i="0" sz="2890" u="none" cap="none" strike="noStrike">
              <a:solidFill>
                <a:srgbClr val="000000"/>
              </a:solidFill>
              <a:latin typeface="Fira Sans Light"/>
              <a:ea typeface="Fira Sans Light"/>
              <a:cs typeface="Fira Sans Light"/>
              <a:sym typeface="Fira Sans Light"/>
            </a:endParaRPr>
          </a:p>
          <a:p>
            <a:pPr indent="0" lvl="0" marL="0" marR="0" rtl="0" algn="l">
              <a:lnSpc>
                <a:spcPct val="140000"/>
              </a:lnSpc>
              <a:spcBef>
                <a:spcPts val="0"/>
              </a:spcBef>
              <a:spcAft>
                <a:spcPts val="0"/>
              </a:spcAft>
              <a:buNone/>
            </a:pPr>
            <a:r>
              <a:rPr b="0" i="0" lang="en-US" sz="2890" u="none" cap="none" strike="noStrike">
                <a:solidFill>
                  <a:srgbClr val="000000"/>
                </a:solidFill>
                <a:latin typeface="Fira Sans Light"/>
                <a:ea typeface="Fira Sans Light"/>
                <a:cs typeface="Fira Sans Light"/>
                <a:sym typeface="Fira Sans Light"/>
              </a:rPr>
              <a:t>[4] Milford, Celia, et al. "Impact of the 2021 La Palma volcanic eruption on air quality: Insights from a multidisciplinary approach." Science of The Total Environment 869 (2023): 161652.</a:t>
            </a:r>
            <a:endParaRPr/>
          </a:p>
          <a:p>
            <a:pPr indent="0" lvl="0" marL="0" marR="0" rtl="0" algn="l">
              <a:lnSpc>
                <a:spcPct val="140000"/>
              </a:lnSpc>
              <a:spcBef>
                <a:spcPts val="0"/>
              </a:spcBef>
              <a:spcAft>
                <a:spcPts val="0"/>
              </a:spcAft>
              <a:buNone/>
            </a:pPr>
            <a:r>
              <a:t/>
            </a:r>
            <a:endParaRPr b="0" i="0" sz="2890" u="none" cap="none" strike="noStrike">
              <a:solidFill>
                <a:srgbClr val="000000"/>
              </a:solidFill>
              <a:latin typeface="Fira Sans Light"/>
              <a:ea typeface="Fira Sans Light"/>
              <a:cs typeface="Fira Sans Light"/>
              <a:sym typeface="Fira Sans Light"/>
            </a:endParaRPr>
          </a:p>
          <a:p>
            <a:pPr indent="0" lvl="0" marL="0" marR="0" rtl="0" algn="l">
              <a:lnSpc>
                <a:spcPct val="140000"/>
              </a:lnSpc>
              <a:spcBef>
                <a:spcPts val="0"/>
              </a:spcBef>
              <a:spcAft>
                <a:spcPts val="0"/>
              </a:spcAft>
              <a:buNone/>
            </a:pPr>
            <a:r>
              <a:rPr b="0" i="0" lang="en-US" sz="2890" u="none" cap="none" strike="noStrike">
                <a:solidFill>
                  <a:srgbClr val="000000"/>
                </a:solidFill>
                <a:latin typeface="Fira Sans Light"/>
                <a:ea typeface="Fira Sans Light"/>
                <a:cs typeface="Fira Sans Light"/>
                <a:sym typeface="Fira Sans Light"/>
              </a:rPr>
              <a:t>[5] Sciurpi, F.; Carletti, C.; Cellai, G.; Piselli, C. Indoor Air Quality in the Uffizi Gallery of Florence: Sampling, Assessment and Improvement Strategies. Appl. Sci. 2022, 12, 8642.</a:t>
            </a:r>
            <a:endParaRPr/>
          </a:p>
        </p:txBody>
      </p:sp>
      <p:sp>
        <p:nvSpPr>
          <p:cNvPr id="319" name="Google Shape;319;p23"/>
          <p:cNvSpPr txBox="1"/>
          <p:nvPr/>
        </p:nvSpPr>
        <p:spPr>
          <a:xfrm>
            <a:off x="17403697" y="9101201"/>
            <a:ext cx="487442"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txBox="1"/>
          <p:nvPr/>
        </p:nvSpPr>
        <p:spPr>
          <a:xfrm>
            <a:off x="6187822" y="68074"/>
            <a:ext cx="5912355" cy="1328435"/>
          </a:xfrm>
          <a:prstGeom prst="rect">
            <a:avLst/>
          </a:prstGeom>
          <a:noFill/>
          <a:ln>
            <a:noFill/>
          </a:ln>
        </p:spPr>
        <p:txBody>
          <a:bodyPr anchorCtr="0" anchor="t" bIns="0" lIns="0" spcFirstLastPara="1" rIns="0" wrap="square" tIns="0">
            <a:spAutoFit/>
          </a:bodyPr>
          <a:lstStyle/>
          <a:p>
            <a:pPr indent="0" lvl="0" marL="0" marR="0" rtl="0" algn="l">
              <a:lnSpc>
                <a:spcPct val="129997"/>
              </a:lnSpc>
              <a:spcBef>
                <a:spcPts val="0"/>
              </a:spcBef>
              <a:spcAft>
                <a:spcPts val="0"/>
              </a:spcAft>
              <a:buNone/>
            </a:pPr>
            <a:r>
              <a:rPr b="0" i="0" lang="en-US" sz="8174" u="none" cap="none" strike="noStrike">
                <a:solidFill>
                  <a:srgbClr val="000000"/>
                </a:solidFill>
                <a:latin typeface="Fira Sans Medium"/>
                <a:ea typeface="Fira Sans Medium"/>
                <a:cs typeface="Fira Sans Medium"/>
                <a:sym typeface="Fira Sans Medium"/>
              </a:rPr>
              <a:t>REFERENCES</a:t>
            </a:r>
            <a:endParaRPr/>
          </a:p>
        </p:txBody>
      </p:sp>
      <p:sp>
        <p:nvSpPr>
          <p:cNvPr id="325" name="Google Shape;325;p24"/>
          <p:cNvSpPr txBox="1"/>
          <p:nvPr/>
        </p:nvSpPr>
        <p:spPr>
          <a:xfrm>
            <a:off x="1028700" y="1923447"/>
            <a:ext cx="16230600" cy="4598076"/>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05" u="none" cap="none" strike="noStrike">
                <a:solidFill>
                  <a:srgbClr val="000000"/>
                </a:solidFill>
                <a:latin typeface="Fira Sans Light"/>
                <a:ea typeface="Fira Sans Light"/>
                <a:cs typeface="Fira Sans Light"/>
                <a:sym typeface="Fira Sans Light"/>
              </a:rPr>
              <a:t>[6] CO2 emissions from cars Indian Institute of Tropical Meteorology </a:t>
            </a:r>
            <a:endParaRPr/>
          </a:p>
          <a:p>
            <a:pPr indent="0" lvl="0" marL="0" marR="0" rtl="0" algn="l">
              <a:lnSpc>
                <a:spcPct val="140000"/>
              </a:lnSpc>
              <a:spcBef>
                <a:spcPts val="0"/>
              </a:spcBef>
              <a:spcAft>
                <a:spcPts val="0"/>
              </a:spcAft>
              <a:buNone/>
            </a:pPr>
            <a:r>
              <a:t/>
            </a:r>
            <a:endParaRPr b="0" i="0" sz="2905" u="none" cap="none" strike="noStrike">
              <a:solidFill>
                <a:srgbClr val="000000"/>
              </a:solidFill>
              <a:latin typeface="Fira Sans Light"/>
              <a:ea typeface="Fira Sans Light"/>
              <a:cs typeface="Fira Sans Light"/>
              <a:sym typeface="Fira Sans Light"/>
            </a:endParaRPr>
          </a:p>
          <a:p>
            <a:pPr indent="0" lvl="0" marL="0" marR="0" rtl="0" algn="l">
              <a:lnSpc>
                <a:spcPct val="140000"/>
              </a:lnSpc>
              <a:spcBef>
                <a:spcPts val="0"/>
              </a:spcBef>
              <a:spcAft>
                <a:spcPts val="0"/>
              </a:spcAft>
              <a:buNone/>
            </a:pPr>
            <a:r>
              <a:rPr b="0" i="0" lang="en-US" sz="2905" u="none" cap="none" strike="noStrike">
                <a:solidFill>
                  <a:srgbClr val="000000"/>
                </a:solidFill>
                <a:latin typeface="Fira Sans Light"/>
                <a:ea typeface="Fira Sans Light"/>
                <a:cs typeface="Fira Sans Light"/>
                <a:sym typeface="Fira Sans Light"/>
              </a:rPr>
              <a:t>[7] https://www.theguardian.com/commentisfree/2016/feb/04/car-fumes-air-pollution-ban-motorists</a:t>
            </a:r>
            <a:endParaRPr/>
          </a:p>
          <a:p>
            <a:pPr indent="0" lvl="0" marL="0" marR="0" rtl="0" algn="l">
              <a:lnSpc>
                <a:spcPct val="140000"/>
              </a:lnSpc>
              <a:spcBef>
                <a:spcPts val="0"/>
              </a:spcBef>
              <a:spcAft>
                <a:spcPts val="0"/>
              </a:spcAft>
              <a:buNone/>
            </a:pPr>
            <a:r>
              <a:t/>
            </a:r>
            <a:endParaRPr b="0" i="0" sz="2905" u="none" cap="none" strike="noStrike">
              <a:solidFill>
                <a:srgbClr val="000000"/>
              </a:solidFill>
              <a:latin typeface="Fira Sans Light"/>
              <a:ea typeface="Fira Sans Light"/>
              <a:cs typeface="Fira Sans Light"/>
              <a:sym typeface="Fira Sans Light"/>
            </a:endParaRPr>
          </a:p>
          <a:p>
            <a:pPr indent="0" lvl="0" marL="0" marR="0" rtl="0" algn="l">
              <a:lnSpc>
                <a:spcPct val="140000"/>
              </a:lnSpc>
              <a:spcBef>
                <a:spcPts val="0"/>
              </a:spcBef>
              <a:spcAft>
                <a:spcPts val="0"/>
              </a:spcAft>
              <a:buNone/>
            </a:pPr>
            <a:r>
              <a:rPr b="0" i="0" lang="en-US" sz="2905" u="none" cap="none" strike="noStrike">
                <a:solidFill>
                  <a:srgbClr val="000000"/>
                </a:solidFill>
                <a:latin typeface="Fira Sans Light"/>
                <a:ea typeface="Fira Sans Light"/>
                <a:cs typeface="Fira Sans Light"/>
                <a:sym typeface="Fira Sans Light"/>
              </a:rPr>
              <a:t>[8] https://anbuvelavan.blogspot.com/2012/11/catalytic-converter.html</a:t>
            </a:r>
            <a:endParaRPr/>
          </a:p>
          <a:p>
            <a:pPr indent="0" lvl="0" marL="0" marR="0" rtl="0" algn="l">
              <a:lnSpc>
                <a:spcPct val="140000"/>
              </a:lnSpc>
              <a:spcBef>
                <a:spcPts val="0"/>
              </a:spcBef>
              <a:spcAft>
                <a:spcPts val="0"/>
              </a:spcAft>
              <a:buNone/>
            </a:pPr>
            <a:r>
              <a:t/>
            </a:r>
            <a:endParaRPr b="0" i="0" sz="2905" u="none" cap="none" strike="noStrike">
              <a:solidFill>
                <a:srgbClr val="000000"/>
              </a:solidFill>
              <a:latin typeface="Fira Sans Light"/>
              <a:ea typeface="Fira Sans Light"/>
              <a:cs typeface="Fira Sans Light"/>
              <a:sym typeface="Fira Sans Light"/>
            </a:endParaRPr>
          </a:p>
          <a:p>
            <a:pPr indent="0" lvl="0" marL="0" marR="0" rtl="0" algn="l">
              <a:lnSpc>
                <a:spcPct val="140000"/>
              </a:lnSpc>
              <a:spcBef>
                <a:spcPts val="0"/>
              </a:spcBef>
              <a:spcAft>
                <a:spcPts val="0"/>
              </a:spcAft>
              <a:buNone/>
            </a:pPr>
            <a:r>
              <a:rPr b="0" i="0" lang="en-US" sz="2905" u="none" cap="none" strike="noStrike">
                <a:solidFill>
                  <a:srgbClr val="000000"/>
                </a:solidFill>
                <a:latin typeface="Fira Sans Light"/>
                <a:ea typeface="Fira Sans Light"/>
                <a:cs typeface="Fira Sans Light"/>
                <a:sym typeface="Fira Sans Light"/>
              </a:rPr>
              <a:t>[9] https://maria79-blog.tumblr.com/post/4394889301/pie-chart-showing-what-the-factors-are-for-the</a:t>
            </a:r>
            <a:endParaRPr/>
          </a:p>
        </p:txBody>
      </p:sp>
      <p:sp>
        <p:nvSpPr>
          <p:cNvPr id="326" name="Google Shape;326;p24"/>
          <p:cNvSpPr txBox="1"/>
          <p:nvPr/>
        </p:nvSpPr>
        <p:spPr>
          <a:xfrm>
            <a:off x="17398339" y="9101201"/>
            <a:ext cx="498157"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nvSpPr>
        <p:spPr>
          <a:xfrm>
            <a:off x="4336689" y="3686175"/>
            <a:ext cx="8944698" cy="26193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15281" u="none" cap="none" strike="noStrike">
                <a:solidFill>
                  <a:srgbClr val="00000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b="0" l="0" r="0" t="0"/>
          <a:stretch/>
        </p:blipFill>
        <p:spPr>
          <a:xfrm>
            <a:off x="9950591" y="2576061"/>
            <a:ext cx="7973605" cy="5924389"/>
          </a:xfrm>
          <a:prstGeom prst="rect">
            <a:avLst/>
          </a:prstGeom>
          <a:noFill/>
          <a:ln>
            <a:noFill/>
          </a:ln>
        </p:spPr>
      </p:pic>
      <p:pic>
        <p:nvPicPr>
          <p:cNvPr id="106" name="Google Shape;106;p3"/>
          <p:cNvPicPr preferRelativeResize="0"/>
          <p:nvPr/>
        </p:nvPicPr>
        <p:blipFill rotWithShape="1">
          <a:blip r:embed="rId4">
            <a:alphaModFix/>
          </a:blip>
          <a:srcRect b="4242" l="2357" r="3300" t="4242"/>
          <a:stretch/>
        </p:blipFill>
        <p:spPr>
          <a:xfrm>
            <a:off x="3036188" y="5769381"/>
            <a:ext cx="3789889" cy="3398496"/>
          </a:xfrm>
          <a:prstGeom prst="rect">
            <a:avLst/>
          </a:prstGeom>
          <a:noFill/>
          <a:ln>
            <a:noFill/>
          </a:ln>
        </p:spPr>
      </p:pic>
      <p:sp>
        <p:nvSpPr>
          <p:cNvPr id="107" name="Google Shape;107;p3"/>
          <p:cNvSpPr txBox="1"/>
          <p:nvPr/>
        </p:nvSpPr>
        <p:spPr>
          <a:xfrm>
            <a:off x="5311555" y="878933"/>
            <a:ext cx="7664890" cy="9810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6399" u="none" cap="none" strike="noStrike">
                <a:solidFill>
                  <a:srgbClr val="000000"/>
                </a:solidFill>
                <a:latin typeface="Fira Sans Medium"/>
                <a:ea typeface="Fira Sans Medium"/>
                <a:cs typeface="Fira Sans Medium"/>
                <a:sym typeface="Fira Sans Medium"/>
              </a:rPr>
              <a:t>Introduction</a:t>
            </a:r>
            <a:endParaRPr/>
          </a:p>
        </p:txBody>
      </p:sp>
      <p:sp>
        <p:nvSpPr>
          <p:cNvPr id="108" name="Google Shape;108;p3"/>
          <p:cNvSpPr txBox="1"/>
          <p:nvPr/>
        </p:nvSpPr>
        <p:spPr>
          <a:xfrm>
            <a:off x="601008" y="2339050"/>
            <a:ext cx="8771633" cy="3281327"/>
          </a:xfrm>
          <a:prstGeom prst="rect">
            <a:avLst/>
          </a:prstGeom>
          <a:noFill/>
          <a:ln>
            <a:noFill/>
          </a:ln>
        </p:spPr>
        <p:txBody>
          <a:bodyPr anchorCtr="0" anchor="t" bIns="0" lIns="0" spcFirstLastPara="1" rIns="0" wrap="square" tIns="0">
            <a:spAutoFit/>
          </a:bodyPr>
          <a:lstStyle/>
          <a:p>
            <a:pPr indent="-347085" lvl="1" marL="694170" marR="0" rtl="0" algn="l">
              <a:lnSpc>
                <a:spcPct val="135987"/>
              </a:lnSpc>
              <a:spcBef>
                <a:spcPts val="0"/>
              </a:spcBef>
              <a:spcAft>
                <a:spcPts val="0"/>
              </a:spcAft>
              <a:buClr>
                <a:srgbClr val="000000"/>
              </a:buClr>
              <a:buSzPts val="3215"/>
              <a:buFont typeface="Arial"/>
              <a:buChar char="•"/>
            </a:pPr>
            <a:r>
              <a:rPr b="0" i="0" lang="en-US" sz="3215" u="none" cap="none" strike="noStrike">
                <a:solidFill>
                  <a:srgbClr val="000000"/>
                </a:solidFill>
                <a:latin typeface="Fira Sans Light"/>
                <a:ea typeface="Fira Sans Light"/>
                <a:cs typeface="Fira Sans Light"/>
                <a:sym typeface="Fira Sans Light"/>
              </a:rPr>
              <a:t>Vehicular emissions are a significant contributor to air pollution in many developing countries.</a:t>
            </a:r>
            <a:endParaRPr/>
          </a:p>
          <a:p>
            <a:pPr indent="0" lvl="0" marL="0" marR="0" rtl="0" algn="l">
              <a:lnSpc>
                <a:spcPct val="135987"/>
              </a:lnSpc>
              <a:spcBef>
                <a:spcPts val="0"/>
              </a:spcBef>
              <a:spcAft>
                <a:spcPts val="0"/>
              </a:spcAft>
              <a:buNone/>
            </a:pPr>
            <a:r>
              <a:t/>
            </a:r>
            <a:endParaRPr b="0" i="0" sz="3215" u="none" cap="none" strike="noStrike">
              <a:solidFill>
                <a:srgbClr val="000000"/>
              </a:solidFill>
              <a:latin typeface="Fira Sans Light"/>
              <a:ea typeface="Fira Sans Light"/>
              <a:cs typeface="Fira Sans Light"/>
              <a:sym typeface="Fira Sans Light"/>
            </a:endParaRPr>
          </a:p>
          <a:p>
            <a:pPr indent="-347085" lvl="1" marL="694170" marR="0" rtl="0" algn="l">
              <a:lnSpc>
                <a:spcPct val="135987"/>
              </a:lnSpc>
              <a:spcBef>
                <a:spcPts val="0"/>
              </a:spcBef>
              <a:spcAft>
                <a:spcPts val="0"/>
              </a:spcAft>
              <a:buClr>
                <a:srgbClr val="000000"/>
              </a:buClr>
              <a:buSzPts val="3215"/>
              <a:buFont typeface="Arial"/>
              <a:buChar char="•"/>
            </a:pPr>
            <a:r>
              <a:rPr b="0" i="0" lang="en-US" sz="3215" u="none" cap="none" strike="noStrike">
                <a:solidFill>
                  <a:srgbClr val="000000"/>
                </a:solidFill>
                <a:latin typeface="Fira Sans Light"/>
                <a:ea typeface="Fira Sans Light"/>
                <a:cs typeface="Fira Sans Light"/>
                <a:sym typeface="Fira Sans Light"/>
              </a:rPr>
              <a:t>This leads to adverse health effects and environmental degradation.</a:t>
            </a:r>
            <a:endParaRPr/>
          </a:p>
        </p:txBody>
      </p:sp>
      <p:sp>
        <p:nvSpPr>
          <p:cNvPr id="109" name="Google Shape;109;p3"/>
          <p:cNvSpPr txBox="1"/>
          <p:nvPr/>
        </p:nvSpPr>
        <p:spPr>
          <a:xfrm>
            <a:off x="12078642" y="8677910"/>
            <a:ext cx="371750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CO2 emissions [6]</a:t>
            </a:r>
            <a:endParaRPr/>
          </a:p>
        </p:txBody>
      </p:sp>
      <p:sp>
        <p:nvSpPr>
          <p:cNvPr id="110" name="Google Shape;110;p3"/>
          <p:cNvSpPr txBox="1"/>
          <p:nvPr/>
        </p:nvSpPr>
        <p:spPr>
          <a:xfrm>
            <a:off x="17522179" y="9101201"/>
            <a:ext cx="25047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3</a:t>
            </a:r>
            <a:endParaRPr/>
          </a:p>
        </p:txBody>
      </p:sp>
      <p:sp>
        <p:nvSpPr>
          <p:cNvPr id="111" name="Google Shape;111;p3"/>
          <p:cNvSpPr txBox="1"/>
          <p:nvPr/>
        </p:nvSpPr>
        <p:spPr>
          <a:xfrm>
            <a:off x="2646806" y="9253601"/>
            <a:ext cx="4265637"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Emission sources [9]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5835851" y="504825"/>
            <a:ext cx="7236000" cy="1065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925" u="none" cap="none" strike="noStrike">
                <a:solidFill>
                  <a:srgbClr val="000000"/>
                </a:solidFill>
                <a:latin typeface="Arial"/>
                <a:ea typeface="Arial"/>
                <a:cs typeface="Arial"/>
                <a:sym typeface="Arial"/>
              </a:rPr>
              <a:t>Literature R</a:t>
            </a:r>
            <a:r>
              <a:rPr b="0" i="0" lang="en-US" sz="6925" u="none" cap="none" strike="noStrike">
                <a:solidFill>
                  <a:srgbClr val="000000"/>
                </a:solidFill>
                <a:latin typeface="Arial"/>
                <a:ea typeface="Arial"/>
                <a:cs typeface="Arial"/>
                <a:sym typeface="Arial"/>
              </a:rPr>
              <a:t>eview</a:t>
            </a:r>
            <a:endParaRPr/>
          </a:p>
        </p:txBody>
      </p:sp>
      <p:graphicFrame>
        <p:nvGraphicFramePr>
          <p:cNvPr id="117" name="Google Shape;117;p4"/>
          <p:cNvGraphicFramePr/>
          <p:nvPr/>
        </p:nvGraphicFramePr>
        <p:xfrm>
          <a:off x="514350" y="1720741"/>
          <a:ext cx="3000000" cy="3000000"/>
        </p:xfrm>
        <a:graphic>
          <a:graphicData uri="http://schemas.openxmlformats.org/drawingml/2006/table">
            <a:tbl>
              <a:tblPr>
                <a:noFill/>
                <a:tableStyleId>{D1A7D55D-9576-48D7-8F54-1BCCDE9F4652}</a:tableStyleId>
              </a:tblPr>
              <a:tblGrid>
                <a:gridCol w="2170825"/>
                <a:gridCol w="2418975"/>
                <a:gridCol w="1865750"/>
                <a:gridCol w="4375050"/>
                <a:gridCol w="3309450"/>
                <a:gridCol w="2929825"/>
              </a:tblGrid>
              <a:tr h="1208525">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NAME</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AUTHOR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PUBLICATION YEAR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METHODOLOGY</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CONCLUSION</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REMARK</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r>
              <a:tr h="6932650">
                <a:tc>
                  <a:txBody>
                    <a:bodyPr/>
                    <a:lstStyle/>
                    <a:p>
                      <a:pPr indent="0" lvl="0" marL="0" marR="0" rtl="0" algn="l">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Indoor Air Quality in the Uffizi Gallery of Florence: Sampling, Assessment and Improvement Strategies</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Fabio Sciurpi</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 Cristina Carletti</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Gianfranco Cellai</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Cristina Piselli</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1"/>
                        </a:lnSpc>
                        <a:spcBef>
                          <a:spcPts val="0"/>
                        </a:spcBef>
                        <a:spcAft>
                          <a:spcPts val="0"/>
                        </a:spcAft>
                        <a:buNone/>
                      </a:pPr>
                      <a:r>
                        <a:rPr b="1" lang="en-US" sz="1899" u="none" cap="none" strike="noStrike">
                          <a:solidFill>
                            <a:srgbClr val="000000"/>
                          </a:solidFill>
                          <a:latin typeface="Fira Sans"/>
                          <a:ea typeface="Fira Sans"/>
                          <a:cs typeface="Fira Sans"/>
                          <a:sym typeface="Fira Sans"/>
                        </a:rPr>
                        <a:t> 29 August 2022</a:t>
                      </a:r>
                      <a:endParaRPr sz="1100" u="none" cap="none" strike="noStrike"/>
                    </a:p>
                    <a:p>
                      <a:pPr indent="0" lvl="0" marL="0" marR="0" rtl="0" algn="ctr">
                        <a:lnSpc>
                          <a:spcPct val="241727"/>
                        </a:lnSpc>
                        <a:spcBef>
                          <a:spcPts val="0"/>
                        </a:spcBef>
                        <a:spcAft>
                          <a:spcPts val="0"/>
                        </a:spcAft>
                        <a:buNone/>
                      </a:pPr>
                      <a:r>
                        <a:t/>
                      </a:r>
                      <a:endParaRPr sz="1100" u="none" cap="none" strike="noStrike"/>
                    </a:p>
                    <a:p>
                      <a:pPr indent="0" lvl="0" marL="0" marR="0" rtl="0" algn="ctr">
                        <a:lnSpc>
                          <a:spcPct val="140021"/>
                        </a:lnSpc>
                        <a:spcBef>
                          <a:spcPts val="0"/>
                        </a:spcBef>
                        <a:spcAft>
                          <a:spcPts val="0"/>
                        </a:spcAft>
                        <a:buNone/>
                      </a:pPr>
                      <a:r>
                        <a:rPr b="1" lang="en-US" sz="1899" u="none" cap="none" strike="noStrike">
                          <a:solidFill>
                            <a:srgbClr val="000000"/>
                          </a:solidFill>
                          <a:latin typeface="Fira Sans"/>
                          <a:ea typeface="Fira Sans"/>
                          <a:cs typeface="Fira Sans"/>
                          <a:sym typeface="Fira Sans"/>
                        </a:rPr>
                        <a:t>Applied Sciences</a:t>
                      </a:r>
                      <a:endParaRPr/>
                    </a:p>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MDPI</a:t>
                      </a:r>
                      <a:endParaRPr/>
                    </a:p>
                    <a:p>
                      <a:pPr indent="0" lvl="0" marL="0" marR="0" rtl="0" algn="ctr">
                        <a:lnSpc>
                          <a:spcPct val="140021"/>
                        </a:lnSpc>
                        <a:spcBef>
                          <a:spcPts val="0"/>
                        </a:spcBef>
                        <a:spcAft>
                          <a:spcPts val="0"/>
                        </a:spcAft>
                        <a:buNone/>
                      </a:pPr>
                      <a:r>
                        <a:t/>
                      </a:r>
                      <a:endParaRPr sz="1899" u="none" cap="none" strike="noStrike">
                        <a:solidFill>
                          <a:srgbClr val="000000"/>
                        </a:solidFill>
                        <a:latin typeface="Fira Sans Medium"/>
                        <a:ea typeface="Fira Sans Medium"/>
                        <a:cs typeface="Fira Sans Medium"/>
                        <a:sym typeface="Fira Sans Medium"/>
                      </a:endParaRPr>
                    </a:p>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Web of Science</a:t>
                      </a:r>
                      <a:endParaRPr/>
                    </a:p>
                    <a:p>
                      <a:pPr indent="0" lvl="0" marL="0" marR="0" rtl="0" algn="ctr">
                        <a:lnSpc>
                          <a:spcPct val="140021"/>
                        </a:lnSpc>
                        <a:spcBef>
                          <a:spcPts val="0"/>
                        </a:spcBef>
                        <a:spcAft>
                          <a:spcPts val="0"/>
                        </a:spcAft>
                        <a:buNone/>
                      </a:pPr>
                      <a:r>
                        <a:t/>
                      </a:r>
                      <a:endParaRPr sz="1899" u="none" cap="none" strike="noStrike">
                        <a:solidFill>
                          <a:srgbClr val="000000"/>
                        </a:solidFill>
                        <a:latin typeface="Fira Sans Medium"/>
                        <a:ea typeface="Fira Sans Medium"/>
                        <a:cs typeface="Fira Sans Medium"/>
                        <a:sym typeface="Fira Sans Medium"/>
                      </a:endParaRPr>
                    </a:p>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SCIE Indexing</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This methodology examines exposed artefacts, ideal conservation settings, building characteristics air quality conditions, and building features. </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In order to evaluate the IAQ (Indoor Air Quality) conditions in the museum and the wellbeing of the staff and visitors, a survey was conducted in the Uffizi Gallery of Florence in 2019 with a focus on some representative rooms (nine) of the museum complex in terms of visitor turnout and HVAC systems, including rooms closed to the public.</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To evaluate pertinent IAQ-related metrics, such as the concentration of chemical (CO2) and biological pollutants, some typical rooms inside the museum were chosen and short-term monitored.</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Systems for monitoring air quality can be used to measure the amount of pollutants.</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In this article, Authors lay emphasis on the importance of Air Quality Monitoring Systems to preserve statues and historical monuments.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solidFill>
                      <a:srgbClr val="FFFFFF"/>
                    </a:solidFill>
                  </a:tcPr>
                </a:tc>
              </a:tr>
            </a:tbl>
          </a:graphicData>
        </a:graphic>
      </p:graphicFrame>
      <p:sp>
        <p:nvSpPr>
          <p:cNvPr id="118" name="Google Shape;118;p4"/>
          <p:cNvSpPr txBox="1"/>
          <p:nvPr/>
        </p:nvSpPr>
        <p:spPr>
          <a:xfrm>
            <a:off x="17728159" y="9281522"/>
            <a:ext cx="255166"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5"/>
          <p:cNvGrpSpPr/>
          <p:nvPr/>
        </p:nvGrpSpPr>
        <p:grpSpPr>
          <a:xfrm>
            <a:off x="4397664" y="-2338259"/>
            <a:ext cx="14921478" cy="16155820"/>
            <a:chOff x="0" y="-288633"/>
            <a:chExt cx="19895305" cy="21541094"/>
          </a:xfrm>
        </p:grpSpPr>
        <p:grpSp>
          <p:nvGrpSpPr>
            <p:cNvPr id="124" name="Google Shape;124;p5"/>
            <p:cNvGrpSpPr/>
            <p:nvPr/>
          </p:nvGrpSpPr>
          <p:grpSpPr>
            <a:xfrm rot="2258783">
              <a:off x="7933848" y="194547"/>
              <a:ext cx="6041012" cy="21445562"/>
              <a:chOff x="0" y="-76200"/>
              <a:chExt cx="1262791" cy="4482900"/>
            </a:xfrm>
          </p:grpSpPr>
          <p:sp>
            <p:nvSpPr>
              <p:cNvPr id="125" name="Google Shape;125;p5"/>
              <p:cNvSpPr/>
              <p:nvPr/>
            </p:nvSpPr>
            <p:spPr>
              <a:xfrm>
                <a:off x="0" y="0"/>
                <a:ext cx="1262791" cy="4406700"/>
              </a:xfrm>
              <a:custGeom>
                <a:rect b="b" l="l" r="r" t="t"/>
                <a:pathLst>
                  <a:path extrusionOk="0" h="4406700" w="1262791">
                    <a:moveTo>
                      <a:pt x="0" y="0"/>
                    </a:moveTo>
                    <a:lnTo>
                      <a:pt x="1262791" y="0"/>
                    </a:lnTo>
                    <a:lnTo>
                      <a:pt x="1262791" y="4406700"/>
                    </a:lnTo>
                    <a:lnTo>
                      <a:pt x="0" y="4406700"/>
                    </a:lnTo>
                    <a:close/>
                  </a:path>
                </a:pathLst>
              </a:custGeom>
              <a:solidFill>
                <a:srgbClr val="FFFFFF">
                  <a:alpha val="9803"/>
                </a:srgbClr>
              </a:solidFill>
              <a:ln>
                <a:noFill/>
              </a:ln>
            </p:spPr>
          </p:sp>
          <p:sp>
            <p:nvSpPr>
              <p:cNvPr id="126" name="Google Shape;126;p5"/>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 name="Google Shape;127;p5"/>
            <p:cNvGrpSpPr/>
            <p:nvPr/>
          </p:nvGrpSpPr>
          <p:grpSpPr>
            <a:xfrm rot="2258783">
              <a:off x="2950245" y="336199"/>
              <a:ext cx="6041012" cy="11719738"/>
              <a:chOff x="0" y="-76200"/>
              <a:chExt cx="1262791" cy="2449850"/>
            </a:xfrm>
          </p:grpSpPr>
          <p:sp>
            <p:nvSpPr>
              <p:cNvPr id="128" name="Google Shape;128;p5"/>
              <p:cNvSpPr/>
              <p:nvPr/>
            </p:nvSpPr>
            <p:spPr>
              <a:xfrm>
                <a:off x="0" y="0"/>
                <a:ext cx="1262791" cy="2373650"/>
              </a:xfrm>
              <a:custGeom>
                <a:rect b="b" l="l" r="r" t="t"/>
                <a:pathLst>
                  <a:path extrusionOk="0" h="2373650" w="1262791">
                    <a:moveTo>
                      <a:pt x="0" y="0"/>
                    </a:moveTo>
                    <a:lnTo>
                      <a:pt x="1262791" y="0"/>
                    </a:lnTo>
                    <a:lnTo>
                      <a:pt x="1262791" y="2373650"/>
                    </a:lnTo>
                    <a:lnTo>
                      <a:pt x="0" y="2373650"/>
                    </a:lnTo>
                    <a:close/>
                  </a:path>
                </a:pathLst>
              </a:custGeom>
              <a:solidFill>
                <a:srgbClr val="FFFFFF">
                  <a:alpha val="9803"/>
                </a:srgbClr>
              </a:solidFill>
              <a:ln>
                <a:noFill/>
              </a:ln>
            </p:spPr>
          </p:sp>
          <p:sp>
            <p:nvSpPr>
              <p:cNvPr id="129" name="Google Shape;129;p5"/>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30" name="Google Shape;130;p5"/>
          <p:cNvSpPr txBox="1"/>
          <p:nvPr/>
        </p:nvSpPr>
        <p:spPr>
          <a:xfrm>
            <a:off x="3747782" y="504825"/>
            <a:ext cx="10792435" cy="1047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925" u="none" cap="none" strike="noStrike">
                <a:solidFill>
                  <a:srgbClr val="000000"/>
                </a:solidFill>
                <a:latin typeface="Arial"/>
                <a:ea typeface="Arial"/>
                <a:cs typeface="Arial"/>
                <a:sym typeface="Arial"/>
              </a:rPr>
              <a:t>Literature Review Continued</a:t>
            </a:r>
            <a:endParaRPr/>
          </a:p>
        </p:txBody>
      </p:sp>
      <p:graphicFrame>
        <p:nvGraphicFramePr>
          <p:cNvPr id="131" name="Google Shape;131;p5"/>
          <p:cNvGraphicFramePr/>
          <p:nvPr/>
        </p:nvGraphicFramePr>
        <p:xfrm>
          <a:off x="514350" y="1509247"/>
          <a:ext cx="3000000" cy="3000000"/>
        </p:xfrm>
        <a:graphic>
          <a:graphicData uri="http://schemas.openxmlformats.org/drawingml/2006/table">
            <a:tbl>
              <a:tblPr>
                <a:noFill/>
                <a:tableStyleId>{D1A7D55D-9576-48D7-8F54-1BCCDE9F4652}</a:tableStyleId>
              </a:tblPr>
              <a:tblGrid>
                <a:gridCol w="1959950"/>
                <a:gridCol w="2184000"/>
                <a:gridCol w="1684500"/>
                <a:gridCol w="3950050"/>
                <a:gridCol w="2987950"/>
                <a:gridCol w="2645225"/>
              </a:tblGrid>
              <a:tr h="1078925">
                <a:tc>
                  <a:txBody>
                    <a:bodyPr/>
                    <a:lstStyle/>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NAME</a:t>
                      </a:r>
                      <a:endParaRPr sz="1100" u="none" cap="none" strike="noStrike"/>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AUTHOR</a:t>
                      </a:r>
                      <a:endParaRPr sz="1100" u="none" cap="none" strike="noStrike"/>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PUBLICATION YEAR</a:t>
                      </a:r>
                      <a:endParaRPr sz="1100" u="none" cap="none" strike="noStrike"/>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METHODOLOGY</a:t>
                      </a:r>
                      <a:endParaRPr sz="1100" u="none" cap="none" strike="noStrike"/>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CONCLUSION</a:t>
                      </a:r>
                      <a:endParaRPr sz="1100" u="none" cap="none" strike="noStrike"/>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REMARK</a:t>
                      </a:r>
                      <a:endParaRPr sz="1100" u="none" cap="none" strike="noStrike"/>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r>
              <a:tr h="6449450">
                <a:tc>
                  <a:txBody>
                    <a:bodyPr/>
                    <a:lstStyle/>
                    <a:p>
                      <a:pPr indent="0" lvl="0" marL="0" marR="0" rtl="0" algn="l">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Impact of the 2021 La Palma volcanic eruption on air quality: Insights from a multidisciplinary approach</a:t>
                      </a:r>
                      <a:endParaRPr sz="1100" u="none" cap="none" strike="noStrike"/>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 Penghua Wang</a:t>
                      </a:r>
                      <a:endParaRPr sz="1100" u="none" cap="none" strike="noStrike"/>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 Sailuo Wan</a:t>
                      </a:r>
                      <a:endParaRPr/>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 Feihong Du</a:t>
                      </a:r>
                      <a:endParaRPr/>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 Fengshou Qian</a:t>
                      </a:r>
                      <a:endParaRPr/>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 Shuting Zhi</a:t>
                      </a:r>
                      <a:endParaRPr/>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January 2023</a:t>
                      </a:r>
                      <a:endParaRPr sz="1100" u="none" cap="none" strike="noStrike"/>
                    </a:p>
                    <a:p>
                      <a:pPr indent="0" lvl="0" marL="0" marR="0" rtl="0" algn="ctr">
                        <a:lnSpc>
                          <a:spcPct val="228454"/>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Science of The Total Environment</a:t>
                      </a:r>
                      <a:endParaRPr/>
                    </a:p>
                    <a:p>
                      <a:pPr indent="0" lvl="0" marL="0" marR="0" rtl="0" algn="ctr">
                        <a:lnSpc>
                          <a:spcPct val="140000"/>
                        </a:lnSpc>
                        <a:spcBef>
                          <a:spcPts val="0"/>
                        </a:spcBef>
                        <a:spcAft>
                          <a:spcPts val="0"/>
                        </a:spcAft>
                        <a:buNone/>
                      </a:pPr>
                      <a:r>
                        <a:t/>
                      </a:r>
                      <a:endParaRPr sz="1795" u="none" cap="none" strike="noStrike">
                        <a:solidFill>
                          <a:srgbClr val="000000"/>
                        </a:solidFill>
                        <a:latin typeface="Fira Sans Medium"/>
                        <a:ea typeface="Fira Sans Medium"/>
                        <a:cs typeface="Fira Sans Medium"/>
                        <a:sym typeface="Fira Sans Medium"/>
                      </a:endParaRPr>
                    </a:p>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ELSEVIER</a:t>
                      </a:r>
                      <a:endParaRPr/>
                    </a:p>
                    <a:p>
                      <a:pPr indent="0" lvl="0" marL="0" marR="0" rtl="0" algn="ctr">
                        <a:lnSpc>
                          <a:spcPct val="140000"/>
                        </a:lnSpc>
                        <a:spcBef>
                          <a:spcPts val="0"/>
                        </a:spcBef>
                        <a:spcAft>
                          <a:spcPts val="0"/>
                        </a:spcAft>
                        <a:buNone/>
                      </a:pPr>
                      <a:r>
                        <a:t/>
                      </a:r>
                      <a:endParaRPr sz="1795" u="none" cap="none" strike="noStrike">
                        <a:solidFill>
                          <a:srgbClr val="000000"/>
                        </a:solidFill>
                        <a:latin typeface="Fira Sans Medium"/>
                        <a:ea typeface="Fira Sans Medium"/>
                        <a:cs typeface="Fira Sans Medium"/>
                        <a:sym typeface="Fira Sans Medium"/>
                      </a:endParaRPr>
                    </a:p>
                    <a:p>
                      <a:pPr indent="0" lvl="0" marL="0" marR="0" rtl="0" algn="ctr">
                        <a:lnSpc>
                          <a:spcPct val="140000"/>
                        </a:lnSpc>
                        <a:spcBef>
                          <a:spcPts val="0"/>
                        </a:spcBef>
                        <a:spcAft>
                          <a:spcPts val="0"/>
                        </a:spcAft>
                        <a:buNone/>
                      </a:pPr>
                      <a:r>
                        <a:rPr lang="en-US" sz="1795" u="none" cap="none" strike="noStrike">
                          <a:solidFill>
                            <a:srgbClr val="000000"/>
                          </a:solidFill>
                          <a:latin typeface="Fira Sans Medium"/>
                          <a:ea typeface="Fira Sans Medium"/>
                          <a:cs typeface="Fira Sans Medium"/>
                          <a:sym typeface="Fira Sans Medium"/>
                        </a:rPr>
                        <a:t>SCOPUS INDEXED</a:t>
                      </a:r>
                      <a:endParaRPr/>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The La Palma 2021 volcanic eruption in the Canary Islands (Spain) released 1.8 Tg of sulphur dioxide (SO2) into the troposphere over a period of almost three months (19 September–13 December 2021), which was more than the combined amount of SO2 produced by human activity in the 27 member states of the European Union in 2019.</a:t>
                      </a:r>
                      <a:endParaRPr sz="1100" u="none" cap="none" strike="noStrike"/>
                    </a:p>
                    <a:p>
                      <a:pPr indent="0" lvl="0" marL="0" marR="0" rtl="0" algn="l">
                        <a:lnSpc>
                          <a:spcPct val="228454"/>
                        </a:lnSpc>
                        <a:spcBef>
                          <a:spcPts val="0"/>
                        </a:spcBef>
                        <a:spcAft>
                          <a:spcPts val="0"/>
                        </a:spcAft>
                        <a:buNone/>
                      </a:pPr>
                      <a:r>
                        <a:t/>
                      </a:r>
                      <a:endParaRPr sz="1100" u="none" cap="none" strike="noStrike"/>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The effects of the 2021 volcanic eruption on air quality were thoroughly assessed by the writers.</a:t>
                      </a:r>
                      <a:endParaRPr/>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The air quality in La Palma during the volcanic eruption was damaged by both natural phenomena simultaneously due to the rare feature of volcanic aerosols and desert dust impacting the lower troposphere in a same height range ( 0–6 km).</a:t>
                      </a:r>
                      <a:endParaRPr sz="1100" u="none" cap="none" strike="noStrike"/>
                    </a:p>
                    <a:p>
                      <a:pPr indent="0" lvl="0" marL="0" marR="0" rtl="0" algn="l">
                        <a:lnSpc>
                          <a:spcPct val="228454"/>
                        </a:lnSpc>
                        <a:spcBef>
                          <a:spcPts val="0"/>
                        </a:spcBef>
                        <a:spcAft>
                          <a:spcPts val="0"/>
                        </a:spcAft>
                        <a:buNone/>
                      </a:pPr>
                      <a:r>
                        <a:t/>
                      </a:r>
                      <a:endParaRPr sz="1100" u="none" cap="none" strike="noStrike"/>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Due to the combination of SO2 and volcanic ash, PM(Particulate Matter) surface concentration increased more as a result.</a:t>
                      </a:r>
                      <a:endParaRPr/>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c>
                  <a:txBody>
                    <a:bodyPr/>
                    <a:lstStyle/>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The findings of this study are important for emergency planning for future volcanic eruptions</a:t>
                      </a:r>
                      <a:endParaRPr sz="1100" u="none" cap="none" strike="noStrike"/>
                    </a:p>
                    <a:p>
                      <a:pPr indent="0" lvl="0" marL="0" marR="0" rtl="0" algn="l">
                        <a:lnSpc>
                          <a:spcPct val="228454"/>
                        </a:lnSpc>
                        <a:spcBef>
                          <a:spcPts val="0"/>
                        </a:spcBef>
                        <a:spcAft>
                          <a:spcPts val="0"/>
                        </a:spcAft>
                        <a:buNone/>
                      </a:pPr>
                      <a:r>
                        <a:t/>
                      </a:r>
                      <a:endParaRPr sz="1100" u="none" cap="none" strike="noStrike"/>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Understanding the mechanisms through which volcanic eruptions affect air quality is essential for mitigating and minimising effects on the population.</a:t>
                      </a:r>
                      <a:endParaRPr/>
                    </a:p>
                    <a:p>
                      <a:pPr indent="0" lvl="0" marL="0" marR="0" rtl="0" algn="l">
                        <a:lnSpc>
                          <a:spcPct val="140000"/>
                        </a:lnSpc>
                        <a:spcBef>
                          <a:spcPts val="0"/>
                        </a:spcBef>
                        <a:spcAft>
                          <a:spcPts val="0"/>
                        </a:spcAft>
                        <a:buNone/>
                      </a:pPr>
                      <a:r>
                        <a:t/>
                      </a:r>
                      <a:endParaRPr sz="1795" u="none" cap="none" strike="noStrike">
                        <a:solidFill>
                          <a:srgbClr val="000000"/>
                        </a:solidFill>
                        <a:latin typeface="Fira Sans Medium"/>
                        <a:ea typeface="Fira Sans Medium"/>
                        <a:cs typeface="Fira Sans Medium"/>
                        <a:sym typeface="Fira Sans Medium"/>
                      </a:endParaRPr>
                    </a:p>
                    <a:p>
                      <a:pPr indent="-193814" lvl="1" marL="387628" marR="0" rtl="0" algn="l">
                        <a:lnSpc>
                          <a:spcPct val="140000"/>
                        </a:lnSpc>
                        <a:spcBef>
                          <a:spcPts val="0"/>
                        </a:spcBef>
                        <a:spcAft>
                          <a:spcPts val="0"/>
                        </a:spcAft>
                        <a:buClr>
                          <a:srgbClr val="000000"/>
                        </a:buClr>
                        <a:buSzPts val="1795"/>
                        <a:buFont typeface="Arial"/>
                        <a:buChar char="•"/>
                      </a:pPr>
                      <a:r>
                        <a:rPr lang="en-US" sz="1795" u="none" cap="none" strike="noStrike">
                          <a:solidFill>
                            <a:srgbClr val="000000"/>
                          </a:solidFill>
                          <a:latin typeface="Fira Sans Medium"/>
                          <a:ea typeface="Fira Sans Medium"/>
                          <a:cs typeface="Fira Sans Medium"/>
                          <a:sym typeface="Fira Sans Medium"/>
                        </a:rPr>
                        <a:t>Current Systems affected by corrosion</a:t>
                      </a:r>
                      <a:endParaRPr/>
                    </a:p>
                  </a:txBody>
                  <a:tcPr marT="180025" marB="180025" marR="180025" marL="180025" anchor="ctr">
                    <a:lnL cap="flat" cmpd="sng" w="42525">
                      <a:solidFill>
                        <a:srgbClr val="000000"/>
                      </a:solidFill>
                      <a:prstDash val="solid"/>
                      <a:round/>
                      <a:headEnd len="sm" w="sm" type="none"/>
                      <a:tailEnd len="sm" w="sm" type="none"/>
                    </a:lnL>
                    <a:lnR cap="flat" cmpd="sng" w="42525">
                      <a:solidFill>
                        <a:srgbClr val="000000"/>
                      </a:solidFill>
                      <a:prstDash val="solid"/>
                      <a:round/>
                      <a:headEnd len="sm" w="sm" type="none"/>
                      <a:tailEnd len="sm" w="sm" type="none"/>
                    </a:lnR>
                    <a:lnT cap="flat" cmpd="sng" w="42525">
                      <a:solidFill>
                        <a:srgbClr val="000000"/>
                      </a:solidFill>
                      <a:prstDash val="solid"/>
                      <a:round/>
                      <a:headEnd len="sm" w="sm" type="none"/>
                      <a:tailEnd len="sm" w="sm" type="none"/>
                    </a:lnT>
                    <a:lnB cap="flat" cmpd="sng" w="42525">
                      <a:solidFill>
                        <a:srgbClr val="000000"/>
                      </a:solidFill>
                      <a:prstDash val="solid"/>
                      <a:round/>
                      <a:headEnd len="sm" w="sm" type="none"/>
                      <a:tailEnd len="sm" w="sm" type="none"/>
                    </a:lnB>
                    <a:solidFill>
                      <a:srgbClr val="FFFFFF"/>
                    </a:solidFill>
                  </a:tcPr>
                </a:tc>
              </a:tr>
            </a:tbl>
          </a:graphicData>
        </a:graphic>
      </p:graphicFrame>
      <p:sp>
        <p:nvSpPr>
          <p:cNvPr id="132" name="Google Shape;132;p5"/>
          <p:cNvSpPr txBox="1"/>
          <p:nvPr/>
        </p:nvSpPr>
        <p:spPr>
          <a:xfrm>
            <a:off x="17516784" y="9101201"/>
            <a:ext cx="26126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nvSpPr>
        <p:spPr>
          <a:xfrm>
            <a:off x="3747782" y="504825"/>
            <a:ext cx="10792435" cy="1047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925" u="none" cap="none" strike="noStrike">
                <a:solidFill>
                  <a:srgbClr val="000000"/>
                </a:solidFill>
                <a:latin typeface="Arial"/>
                <a:ea typeface="Arial"/>
                <a:cs typeface="Arial"/>
                <a:sym typeface="Arial"/>
              </a:rPr>
              <a:t>Literature Review Continued</a:t>
            </a:r>
            <a:endParaRPr/>
          </a:p>
        </p:txBody>
      </p:sp>
      <p:graphicFrame>
        <p:nvGraphicFramePr>
          <p:cNvPr id="138" name="Google Shape;138;p6"/>
          <p:cNvGraphicFramePr/>
          <p:nvPr/>
        </p:nvGraphicFramePr>
        <p:xfrm>
          <a:off x="514350" y="1720741"/>
          <a:ext cx="3000000" cy="3000000"/>
        </p:xfrm>
        <a:graphic>
          <a:graphicData uri="http://schemas.openxmlformats.org/drawingml/2006/table">
            <a:tbl>
              <a:tblPr>
                <a:noFill/>
                <a:tableStyleId>{D1A7D55D-9576-48D7-8F54-1BCCDE9F4652}</a:tableStyleId>
              </a:tblPr>
              <a:tblGrid>
                <a:gridCol w="2146750"/>
                <a:gridCol w="2231575"/>
                <a:gridCol w="2005625"/>
                <a:gridCol w="4326525"/>
                <a:gridCol w="3272750"/>
                <a:gridCol w="2897325"/>
              </a:tblGrid>
              <a:tr h="1208525">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NAME</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AUTHOR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PUBLICATION YEAR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METHODOLOGY</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CONCLUSION</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REMARK</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r h="6932650">
                <a:tc>
                  <a:txBody>
                    <a:bodyPr/>
                    <a:lstStyle/>
                    <a:p>
                      <a:pPr indent="0" lvl="0" marL="0" marR="0" rtl="0" algn="l">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Design and Analysis of IoT based Air Quality Monitoring System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Ajitesh Kumar</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Mona Kumari</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Harsh Gupta</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Feb 28-29, 2020</a:t>
                      </a:r>
                      <a:endParaRPr sz="1100" u="none" cap="none" strike="noStrike"/>
                    </a:p>
                    <a:p>
                      <a:pPr indent="0" lvl="0" marL="0" marR="0" rtl="0" algn="ctr">
                        <a:lnSpc>
                          <a:spcPct val="241727"/>
                        </a:lnSpc>
                        <a:spcBef>
                          <a:spcPts val="0"/>
                        </a:spcBef>
                        <a:spcAft>
                          <a:spcPts val="0"/>
                        </a:spcAft>
                        <a:buNone/>
                      </a:pPr>
                      <a:r>
                        <a:t/>
                      </a:r>
                      <a:endParaRPr sz="1100" u="none" cap="none" strike="noStrike"/>
                    </a:p>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 IEEE Xplore</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mobile IoT based Air quality monitoring system which senses the real-time surrounding data with the help of three sensors </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MQ9</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MQ2</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 PMS3003 G3</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Cost-efficient air quality monitoring system that senses the real-time data of surrounding various parameters like smoke, carbon monoxide, and PM level </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Alerts the people when the quantity of these elements goes beyond a certain limit and shows the data in an easily understandable format.</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modify the system to notify a user about the air quality when it reaches beyond a permissible level through SMS or App.</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bl>
          </a:graphicData>
        </a:graphic>
      </p:graphicFrame>
      <p:sp>
        <p:nvSpPr>
          <p:cNvPr id="139" name="Google Shape;139;p6"/>
          <p:cNvSpPr txBox="1"/>
          <p:nvPr/>
        </p:nvSpPr>
        <p:spPr>
          <a:xfrm>
            <a:off x="17565377" y="9191625"/>
            <a:ext cx="27771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7"/>
          <p:cNvGraphicFramePr/>
          <p:nvPr/>
        </p:nvGraphicFramePr>
        <p:xfrm>
          <a:off x="273845" y="1748635"/>
          <a:ext cx="3000000" cy="3000000"/>
        </p:xfrm>
        <a:graphic>
          <a:graphicData uri="http://schemas.openxmlformats.org/drawingml/2006/table">
            <a:tbl>
              <a:tblPr>
                <a:noFill/>
                <a:tableStyleId>{D1A7D55D-9576-48D7-8F54-1BCCDE9F4652}</a:tableStyleId>
              </a:tblPr>
              <a:tblGrid>
                <a:gridCol w="2474275"/>
                <a:gridCol w="2445800"/>
                <a:gridCol w="1886425"/>
                <a:gridCol w="3796850"/>
                <a:gridCol w="3678475"/>
                <a:gridCol w="3047775"/>
              </a:tblGrid>
              <a:tr h="1186700">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NAME</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AUTHOR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PUBLICATION YEAR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METHODOLOGY</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CONCLUSION</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REMARK</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r h="7375825">
                <a:tc>
                  <a:txBody>
                    <a:bodyPr/>
                    <a:lstStyle/>
                    <a:p>
                      <a:pPr indent="0" lvl="0" marL="0" marR="0" rtl="0" algn="l">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Internet of Things (IOT) Based Weather Monitoring system</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Mohmadfurkan A. Sabugar1 , </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Asst.Prof Ketan Patel2</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IARJSET</a:t>
                      </a:r>
                      <a:endParaRPr sz="1100" u="none" cap="none" strike="noStrike"/>
                    </a:p>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Vol. 8, Issue 3, March 2021</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 The proposed model consists of 4-tiers. </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The tier 1 is the environment .</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 Sensor devices in tier 2 .</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Sensor data acquisition and decision making in tier 3 .</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Intelligent environment in tier 4.</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The smart way to monitor environment and an efficient, low cost embedded system is presented with different models in this paper.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To protect the public health from pollution, this model provides an efficient and low cost solution for continuous monitoring of environment</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r h="1521650">
                <a:tc>
                  <a:txBody>
                    <a:bodyPr/>
                    <a:lstStyle/>
                    <a:p>
                      <a:pPr indent="0" lvl="0" marL="0" marR="0" rtl="0" algn="l">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Weather Monitoring system</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135253" lvl="1" marL="410206" marR="0" rtl="0" algn="l">
                        <a:lnSpc>
                          <a:spcPct val="241727"/>
                        </a:lnSpc>
                        <a:spcBef>
                          <a:spcPts val="0"/>
                        </a:spcBef>
                        <a:spcAft>
                          <a:spcPts val="0"/>
                        </a:spcAft>
                        <a:buClr>
                          <a:schemeClr val="dk1"/>
                        </a:buClr>
                        <a:buSzPts val="1100"/>
                        <a:buFont typeface="Arial"/>
                        <a:buNone/>
                      </a:pPr>
                      <a:r>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241727"/>
                        </a:lnSpc>
                        <a:spcBef>
                          <a:spcPts val="0"/>
                        </a:spcBef>
                        <a:spcAft>
                          <a:spcPts val="0"/>
                        </a:spcAft>
                        <a:buNone/>
                      </a:pPr>
                      <a:r>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135253" lvl="1" marL="410206" marR="0" rtl="0" algn="l">
                        <a:lnSpc>
                          <a:spcPct val="241727"/>
                        </a:lnSpc>
                        <a:spcBef>
                          <a:spcPts val="0"/>
                        </a:spcBef>
                        <a:spcAft>
                          <a:spcPts val="0"/>
                        </a:spcAft>
                        <a:buClr>
                          <a:schemeClr val="dk1"/>
                        </a:buClr>
                        <a:buSzPts val="1100"/>
                        <a:buFont typeface="Arial"/>
                        <a:buNone/>
                      </a:pPr>
                      <a:r>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135253" lvl="1" marL="410206" marR="0" rtl="0" algn="l">
                        <a:lnSpc>
                          <a:spcPct val="241727"/>
                        </a:lnSpc>
                        <a:spcBef>
                          <a:spcPts val="0"/>
                        </a:spcBef>
                        <a:spcAft>
                          <a:spcPts val="0"/>
                        </a:spcAft>
                        <a:buClr>
                          <a:schemeClr val="dk1"/>
                        </a:buClr>
                        <a:buSzPts val="1100"/>
                        <a:buFont typeface="Arial"/>
                        <a:buNone/>
                      </a:pPr>
                      <a:r>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135253" lvl="1" marL="410206" marR="0" rtl="0" algn="l">
                        <a:lnSpc>
                          <a:spcPct val="241727"/>
                        </a:lnSpc>
                        <a:spcBef>
                          <a:spcPts val="0"/>
                        </a:spcBef>
                        <a:spcAft>
                          <a:spcPts val="0"/>
                        </a:spcAft>
                        <a:buClr>
                          <a:schemeClr val="dk1"/>
                        </a:buClr>
                        <a:buSzPts val="1100"/>
                        <a:buFont typeface="Arial"/>
                        <a:buNone/>
                      </a:pPr>
                      <a:r>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bl>
          </a:graphicData>
        </a:graphic>
      </p:graphicFrame>
      <p:sp>
        <p:nvSpPr>
          <p:cNvPr id="145" name="Google Shape;145;p7"/>
          <p:cNvSpPr txBox="1"/>
          <p:nvPr/>
        </p:nvSpPr>
        <p:spPr>
          <a:xfrm>
            <a:off x="3747782" y="504825"/>
            <a:ext cx="10792435" cy="1047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925" u="none" cap="none" strike="noStrike">
                <a:solidFill>
                  <a:srgbClr val="000000"/>
                </a:solidFill>
                <a:latin typeface="Arial"/>
                <a:ea typeface="Arial"/>
                <a:cs typeface="Arial"/>
                <a:sym typeface="Arial"/>
              </a:rPr>
              <a:t>Literature Review Continued</a:t>
            </a:r>
            <a:endParaRPr/>
          </a:p>
        </p:txBody>
      </p:sp>
      <p:sp>
        <p:nvSpPr>
          <p:cNvPr id="146" name="Google Shape;146;p7"/>
          <p:cNvSpPr txBox="1"/>
          <p:nvPr/>
        </p:nvSpPr>
        <p:spPr>
          <a:xfrm>
            <a:off x="17825010" y="9191625"/>
            <a:ext cx="21297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nvSpPr>
        <p:spPr>
          <a:xfrm>
            <a:off x="3747782" y="504825"/>
            <a:ext cx="10792435" cy="10477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925" u="none" cap="none" strike="noStrike">
                <a:solidFill>
                  <a:srgbClr val="000000"/>
                </a:solidFill>
                <a:latin typeface="Arial"/>
                <a:ea typeface="Arial"/>
                <a:cs typeface="Arial"/>
                <a:sym typeface="Arial"/>
              </a:rPr>
              <a:t>Literature Review Continued</a:t>
            </a:r>
            <a:endParaRPr/>
          </a:p>
        </p:txBody>
      </p:sp>
      <p:graphicFrame>
        <p:nvGraphicFramePr>
          <p:cNvPr id="152" name="Google Shape;152;p8"/>
          <p:cNvGraphicFramePr/>
          <p:nvPr/>
        </p:nvGraphicFramePr>
        <p:xfrm>
          <a:off x="514350" y="1720741"/>
          <a:ext cx="3000000" cy="3000000"/>
        </p:xfrm>
        <a:graphic>
          <a:graphicData uri="http://schemas.openxmlformats.org/drawingml/2006/table">
            <a:tbl>
              <a:tblPr>
                <a:noFill/>
                <a:tableStyleId>{D1A7D55D-9576-48D7-8F54-1BCCDE9F4652}</a:tableStyleId>
              </a:tblPr>
              <a:tblGrid>
                <a:gridCol w="2163600"/>
                <a:gridCol w="2410925"/>
                <a:gridCol w="2032425"/>
                <a:gridCol w="4187600"/>
                <a:gridCol w="3298450"/>
                <a:gridCol w="2920075"/>
              </a:tblGrid>
              <a:tr h="1208525">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NAME</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AUTHOR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PUBLICATION YEAR</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METHODOLOGY</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CONCLUSION</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REMARK</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r h="6932650">
                <a:tc>
                  <a:txBody>
                    <a:bodyPr/>
                    <a:lstStyle/>
                    <a:p>
                      <a:pPr indent="0" lvl="0" marL="0" marR="0" rtl="0" algn="l">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Development of an IoT-based Real-Time Air Quality Monitoring Device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Bikash Kumar Moharana</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 Prateek Anand</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 Sarvesh Kumar</a:t>
                      </a:r>
                      <a:endParaRPr/>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 Prakash Kodali</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 July 28 - 30, 2020</a:t>
                      </a:r>
                      <a:endParaRPr sz="1100" u="none" cap="none" strike="noStrike"/>
                    </a:p>
                    <a:p>
                      <a:pPr indent="0" lvl="0" marL="0" marR="0" rtl="0" algn="ctr">
                        <a:lnSpc>
                          <a:spcPct val="241727"/>
                        </a:lnSpc>
                        <a:spcBef>
                          <a:spcPts val="0"/>
                        </a:spcBef>
                        <a:spcAft>
                          <a:spcPts val="0"/>
                        </a:spcAft>
                        <a:buNone/>
                      </a:pPr>
                      <a:r>
                        <a:t/>
                      </a:r>
                      <a:endParaRPr sz="1100" u="none" cap="none" strike="noStrike"/>
                    </a:p>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International Conference on Communication and Signal Processing</a:t>
                      </a:r>
                      <a:endParaRPr/>
                    </a:p>
                    <a:p>
                      <a:pPr indent="0" lvl="0" marL="0" marR="0" rtl="0" algn="ctr">
                        <a:lnSpc>
                          <a:spcPct val="140021"/>
                        </a:lnSpc>
                        <a:spcBef>
                          <a:spcPts val="0"/>
                        </a:spcBef>
                        <a:spcAft>
                          <a:spcPts val="0"/>
                        </a:spcAft>
                        <a:buNone/>
                      </a:pPr>
                      <a:r>
                        <a:t/>
                      </a:r>
                      <a:endParaRPr sz="1899" u="none" cap="none" strike="noStrike">
                        <a:solidFill>
                          <a:srgbClr val="000000"/>
                        </a:solidFill>
                        <a:latin typeface="Fira Sans Medium"/>
                        <a:ea typeface="Fira Sans Medium"/>
                        <a:cs typeface="Fira Sans Medium"/>
                        <a:sym typeface="Fira Sans Medium"/>
                      </a:endParaRPr>
                    </a:p>
                    <a:p>
                      <a:pPr indent="0" lvl="0" marL="0" marR="0" rtl="0" algn="ctr">
                        <a:lnSpc>
                          <a:spcPct val="140021"/>
                        </a:lnSpc>
                        <a:spcBef>
                          <a:spcPts val="0"/>
                        </a:spcBef>
                        <a:spcAft>
                          <a:spcPts val="0"/>
                        </a:spcAft>
                        <a:buNone/>
                      </a:pPr>
                      <a:r>
                        <a:rPr lang="en-US" sz="1899" u="none" cap="none" strike="noStrike">
                          <a:solidFill>
                            <a:srgbClr val="000000"/>
                          </a:solidFill>
                          <a:latin typeface="Fira Sans Medium"/>
                          <a:ea typeface="Fira Sans Medium"/>
                          <a:cs typeface="Fira Sans Medium"/>
                          <a:sym typeface="Fira Sans Medium"/>
                        </a:rPr>
                        <a:t>From IEEE Xplore</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They developed a device, which can measure air quality using MQ135 gas sensor which gives air quality in PPM. DHT11 sensor is used for measurement of temperature in degree Celsius and humidity in % RH.</a:t>
                      </a:r>
                      <a:endParaRPr sz="1100" u="none" cap="none" strike="noStrike"/>
                    </a:p>
                    <a:p>
                      <a:pPr indent="0" lvl="0" marL="0" marR="0" rtl="0" algn="l">
                        <a:lnSpc>
                          <a:spcPct val="241727"/>
                        </a:lnSpc>
                        <a:spcBef>
                          <a:spcPts val="0"/>
                        </a:spcBef>
                        <a:spcAft>
                          <a:spcPts val="0"/>
                        </a:spcAft>
                        <a:buNone/>
                      </a:pPr>
                      <a:r>
                        <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The air qualities in ppm, temperature &amp; humidity values are logged in AWS server for the specific experiment period, which can be monitored using mobile app or laptop. </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A major advantage of the designed system is its compact size. </a:t>
                      </a:r>
                      <a:endParaRPr sz="1100" u="none" cap="none" strike="noStrike"/>
                    </a:p>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A single NodeMCU ESP32 has been incorporated in the system replacing the bulky duo of Arduino and Wi-Fi module for the purpose of uploading data to the internet platform.</a:t>
                      </a:r>
                      <a:endParaRPr/>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205102" lvl="1" marL="410206" marR="0" rtl="0" algn="l">
                        <a:lnSpc>
                          <a:spcPct val="140021"/>
                        </a:lnSpc>
                        <a:spcBef>
                          <a:spcPts val="0"/>
                        </a:spcBef>
                        <a:spcAft>
                          <a:spcPts val="0"/>
                        </a:spcAft>
                        <a:buClr>
                          <a:srgbClr val="000000"/>
                        </a:buClr>
                        <a:buSzPts val="1899"/>
                        <a:buFont typeface="Arial"/>
                        <a:buChar char="•"/>
                      </a:pPr>
                      <a:r>
                        <a:rPr lang="en-US" sz="1899" u="none" cap="none" strike="noStrike">
                          <a:solidFill>
                            <a:srgbClr val="000000"/>
                          </a:solidFill>
                          <a:latin typeface="Fira Sans Medium"/>
                          <a:ea typeface="Fira Sans Medium"/>
                          <a:cs typeface="Fira Sans Medium"/>
                          <a:sym typeface="Fira Sans Medium"/>
                        </a:rPr>
                        <a:t>The system is well suited for continuous monitoring of air quality in any area over longer durations of time. </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bl>
          </a:graphicData>
        </a:graphic>
      </p:graphicFrame>
      <p:sp>
        <p:nvSpPr>
          <p:cNvPr id="153" name="Google Shape;153;p8"/>
          <p:cNvSpPr txBox="1"/>
          <p:nvPr/>
        </p:nvSpPr>
        <p:spPr>
          <a:xfrm>
            <a:off x="17744270" y="9191625"/>
            <a:ext cx="260821"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pSp>
        <p:nvGrpSpPr>
          <p:cNvPr id="158" name="Google Shape;158;p9"/>
          <p:cNvGrpSpPr/>
          <p:nvPr/>
        </p:nvGrpSpPr>
        <p:grpSpPr>
          <a:xfrm>
            <a:off x="3665171" y="284809"/>
            <a:ext cx="10957659" cy="3375419"/>
            <a:chOff x="0" y="-385762"/>
            <a:chExt cx="14610212" cy="4500559"/>
          </a:xfrm>
        </p:grpSpPr>
        <p:grpSp>
          <p:nvGrpSpPr>
            <p:cNvPr id="159" name="Google Shape;159;p9"/>
            <p:cNvGrpSpPr/>
            <p:nvPr/>
          </p:nvGrpSpPr>
          <p:grpSpPr>
            <a:xfrm>
              <a:off x="0" y="-385762"/>
              <a:ext cx="14610212" cy="4500559"/>
              <a:chOff x="0" y="-76200"/>
              <a:chExt cx="2885968" cy="889000"/>
            </a:xfrm>
          </p:grpSpPr>
          <p:sp>
            <p:nvSpPr>
              <p:cNvPr id="160" name="Google Shape;160;p9"/>
              <p:cNvSpPr/>
              <p:nvPr/>
            </p:nvSpPr>
            <p:spPr>
              <a:xfrm>
                <a:off x="0" y="0"/>
                <a:ext cx="2885968" cy="421453"/>
              </a:xfrm>
              <a:custGeom>
                <a:rect b="b" l="l" r="r" t="t"/>
                <a:pathLst>
                  <a:path extrusionOk="0" h="421453" w="2885968">
                    <a:moveTo>
                      <a:pt x="0" y="0"/>
                    </a:moveTo>
                    <a:lnTo>
                      <a:pt x="2885968" y="0"/>
                    </a:lnTo>
                    <a:lnTo>
                      <a:pt x="2885968" y="421453"/>
                    </a:lnTo>
                    <a:lnTo>
                      <a:pt x="0" y="421453"/>
                    </a:lnTo>
                    <a:close/>
                  </a:path>
                </a:pathLst>
              </a:custGeom>
              <a:solidFill>
                <a:srgbClr val="FFFFFF"/>
              </a:solidFill>
              <a:ln>
                <a:noFill/>
              </a:ln>
            </p:spPr>
          </p:sp>
          <p:sp>
            <p:nvSpPr>
              <p:cNvPr id="161" name="Google Shape;161;p9"/>
              <p:cNvSpPr txBox="1"/>
              <p:nvPr/>
            </p:nvSpPr>
            <p:spPr>
              <a:xfrm>
                <a:off x="0" y="-76200"/>
                <a:ext cx="812800" cy="889000"/>
              </a:xfrm>
              <a:prstGeom prst="rect">
                <a:avLst/>
              </a:prstGeom>
              <a:noFill/>
              <a:ln>
                <a:noFill/>
              </a:ln>
            </p:spPr>
            <p:txBody>
              <a:bodyPr anchorCtr="0" anchor="ctr" bIns="50800" lIns="50800" spcFirstLastPara="1" rIns="50800" wrap="square" tIns="50800">
                <a:noAutofit/>
              </a:bodyPr>
              <a:lstStyle/>
              <a:p>
                <a:pPr indent="0" lvl="0" marL="0" marR="0" rtl="0" algn="ctr">
                  <a:lnSpc>
                    <a:spcPct val="14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9"/>
            <p:cNvSpPr txBox="1"/>
            <p:nvPr/>
          </p:nvSpPr>
          <p:spPr>
            <a:xfrm>
              <a:off x="2195180" y="409577"/>
              <a:ext cx="10219853" cy="130492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1D1C1D"/>
                  </a:solidFill>
                  <a:latin typeface="Fira Sans Medium"/>
                  <a:ea typeface="Fira Sans Medium"/>
                  <a:cs typeface="Fira Sans Medium"/>
                  <a:sym typeface="Fira Sans Medium"/>
                </a:rPr>
                <a:t>Problem Statement</a:t>
              </a:r>
              <a:endParaRPr/>
            </a:p>
          </p:txBody>
        </p:sp>
      </p:grpSp>
      <p:pic>
        <p:nvPicPr>
          <p:cNvPr id="163" name="Google Shape;163;p9"/>
          <p:cNvPicPr preferRelativeResize="0"/>
          <p:nvPr/>
        </p:nvPicPr>
        <p:blipFill rotWithShape="1">
          <a:blip r:embed="rId3">
            <a:alphaModFix/>
          </a:blip>
          <a:srcRect b="0" l="0" r="0" t="0"/>
          <a:stretch/>
        </p:blipFill>
        <p:spPr>
          <a:xfrm>
            <a:off x="12367297" y="3878550"/>
            <a:ext cx="5141375" cy="3856032"/>
          </a:xfrm>
          <a:prstGeom prst="rect">
            <a:avLst/>
          </a:prstGeom>
          <a:noFill/>
          <a:ln>
            <a:noFill/>
          </a:ln>
        </p:spPr>
      </p:pic>
      <p:sp>
        <p:nvSpPr>
          <p:cNvPr id="164" name="Google Shape;164;p9"/>
          <p:cNvSpPr txBox="1"/>
          <p:nvPr/>
        </p:nvSpPr>
        <p:spPr>
          <a:xfrm>
            <a:off x="574423" y="3025726"/>
            <a:ext cx="12194990" cy="5504529"/>
          </a:xfrm>
          <a:prstGeom prst="rect">
            <a:avLst/>
          </a:prstGeom>
          <a:noFill/>
          <a:ln>
            <a:noFill/>
          </a:ln>
        </p:spPr>
        <p:txBody>
          <a:bodyPr anchorCtr="0" anchor="t" bIns="0" lIns="0" spcFirstLastPara="1" rIns="0" wrap="square" tIns="0">
            <a:spAutoFit/>
          </a:bodyPr>
          <a:lstStyle/>
          <a:p>
            <a:pPr indent="-387183" lvl="1" marL="774368" marR="0" rtl="0" algn="l">
              <a:lnSpc>
                <a:spcPct val="136001"/>
              </a:lnSpc>
              <a:spcBef>
                <a:spcPts val="0"/>
              </a:spcBef>
              <a:spcAft>
                <a:spcPts val="0"/>
              </a:spcAft>
              <a:buClr>
                <a:srgbClr val="000000"/>
              </a:buClr>
              <a:buSzPts val="3586"/>
              <a:buFont typeface="Arial"/>
              <a:buChar char="•"/>
            </a:pPr>
            <a:r>
              <a:rPr b="0" i="0" lang="en-US" sz="3586" u="none" cap="none" strike="noStrike">
                <a:solidFill>
                  <a:srgbClr val="000000"/>
                </a:solidFill>
                <a:latin typeface="Fira Sans Light"/>
                <a:ea typeface="Fira Sans Light"/>
                <a:cs typeface="Fira Sans Light"/>
                <a:sym typeface="Fira Sans Light"/>
              </a:rPr>
              <a:t>Current systems for monitoring and reducing vehicular emissions face several limitations. </a:t>
            </a:r>
            <a:endParaRPr/>
          </a:p>
          <a:p>
            <a:pPr indent="0" lvl="0" marL="0" marR="0" rtl="0" algn="l">
              <a:lnSpc>
                <a:spcPct val="136001"/>
              </a:lnSpc>
              <a:spcBef>
                <a:spcPts val="0"/>
              </a:spcBef>
              <a:spcAft>
                <a:spcPts val="0"/>
              </a:spcAft>
              <a:buNone/>
            </a:pPr>
            <a:r>
              <a:t/>
            </a:r>
            <a:endParaRPr b="0" i="0" sz="3586" u="none" cap="none" strike="noStrike">
              <a:solidFill>
                <a:srgbClr val="000000"/>
              </a:solidFill>
              <a:latin typeface="Fira Sans Light"/>
              <a:ea typeface="Fira Sans Light"/>
              <a:cs typeface="Fira Sans Light"/>
              <a:sym typeface="Fira Sans Light"/>
            </a:endParaRPr>
          </a:p>
          <a:p>
            <a:pPr indent="-387183" lvl="1" marL="774368" marR="0" rtl="0" algn="l">
              <a:lnSpc>
                <a:spcPct val="136001"/>
              </a:lnSpc>
              <a:spcBef>
                <a:spcPts val="0"/>
              </a:spcBef>
              <a:spcAft>
                <a:spcPts val="0"/>
              </a:spcAft>
              <a:buClr>
                <a:srgbClr val="000000"/>
              </a:buClr>
              <a:buSzPts val="3586"/>
              <a:buFont typeface="Arial"/>
              <a:buChar char="•"/>
            </a:pPr>
            <a:r>
              <a:rPr b="0" i="0" lang="en-US" sz="3586" u="none" cap="none" strike="noStrike">
                <a:solidFill>
                  <a:srgbClr val="000000"/>
                </a:solidFill>
                <a:latin typeface="Fira Sans Light"/>
                <a:ea typeface="Fira Sans Light"/>
                <a:cs typeface="Fira Sans Light"/>
                <a:sym typeface="Fira Sans Light"/>
              </a:rPr>
              <a:t>Traditional catalytic converters in vehicles are passive devices.</a:t>
            </a:r>
            <a:endParaRPr/>
          </a:p>
          <a:p>
            <a:pPr indent="0" lvl="0" marL="0" marR="0" rtl="0" algn="l">
              <a:lnSpc>
                <a:spcPct val="136001"/>
              </a:lnSpc>
              <a:spcBef>
                <a:spcPts val="0"/>
              </a:spcBef>
              <a:spcAft>
                <a:spcPts val="0"/>
              </a:spcAft>
              <a:buNone/>
            </a:pPr>
            <a:r>
              <a:t/>
            </a:r>
            <a:endParaRPr b="0" i="0" sz="3586" u="none" cap="none" strike="noStrike">
              <a:solidFill>
                <a:srgbClr val="000000"/>
              </a:solidFill>
              <a:latin typeface="Fira Sans Light"/>
              <a:ea typeface="Fira Sans Light"/>
              <a:cs typeface="Fira Sans Light"/>
              <a:sym typeface="Fira Sans Light"/>
            </a:endParaRPr>
          </a:p>
          <a:p>
            <a:pPr indent="-387183" lvl="1" marL="774368" marR="0" rtl="0" algn="l">
              <a:lnSpc>
                <a:spcPct val="136001"/>
              </a:lnSpc>
              <a:spcBef>
                <a:spcPts val="0"/>
              </a:spcBef>
              <a:spcAft>
                <a:spcPts val="0"/>
              </a:spcAft>
              <a:buClr>
                <a:srgbClr val="000000"/>
              </a:buClr>
              <a:buSzPts val="3586"/>
              <a:buFont typeface="Arial"/>
              <a:buChar char="•"/>
            </a:pPr>
            <a:r>
              <a:rPr b="0" i="0" lang="en-US" sz="3586" u="none" cap="none" strike="noStrike">
                <a:solidFill>
                  <a:srgbClr val="000000"/>
                </a:solidFill>
                <a:latin typeface="Fira Sans Light"/>
                <a:ea typeface="Fira Sans Light"/>
                <a:cs typeface="Fira Sans Light"/>
                <a:sym typeface="Fira Sans Light"/>
              </a:rPr>
              <a:t>As a result, they may not always perform optimally, leading to inefficient emission reduction and increased air pollution.</a:t>
            </a:r>
            <a:endParaRPr/>
          </a:p>
        </p:txBody>
      </p:sp>
      <p:sp>
        <p:nvSpPr>
          <p:cNvPr id="165" name="Google Shape;165;p9"/>
          <p:cNvSpPr txBox="1"/>
          <p:nvPr/>
        </p:nvSpPr>
        <p:spPr>
          <a:xfrm>
            <a:off x="13337046" y="8206722"/>
            <a:ext cx="307240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Car exhaust [7]</a:t>
            </a:r>
            <a:endParaRPr/>
          </a:p>
        </p:txBody>
      </p:sp>
      <p:sp>
        <p:nvSpPr>
          <p:cNvPr id="166" name="Google Shape;166;p9"/>
          <p:cNvSpPr txBox="1"/>
          <p:nvPr/>
        </p:nvSpPr>
        <p:spPr>
          <a:xfrm>
            <a:off x="17508673" y="9101201"/>
            <a:ext cx="277490"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