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1" r:id="rId3"/>
    <p:sldId id="257" r:id="rId4"/>
    <p:sldId id="258" r:id="rId5"/>
    <p:sldId id="262" r:id="rId6"/>
    <p:sldId id="259" r:id="rId7"/>
    <p:sldId id="260" r:id="rId8"/>
    <p:sldId id="263" r:id="rId9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103" autoAdjust="0"/>
  </p:normalViewPr>
  <p:slideViewPr>
    <p:cSldViewPr>
      <p:cViewPr>
        <p:scale>
          <a:sx n="48" d="100"/>
          <a:sy n="48" d="100"/>
        </p:scale>
        <p:origin x="2040" y="-31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6" d="100"/>
          <a:sy n="46" d="100"/>
        </p:scale>
        <p:origin x="2700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A47CD7-C981-47F8-856A-7AB37697FA2E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29F35-A646-4367-82C2-7748C96C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96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F7A84-855E-4FAF-9508-1811975A153C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6B7AD-2726-4886-98E7-19EE7EF8C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9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6B7AD-2726-4886-98E7-19EE7EF8C2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61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68802" y="914348"/>
            <a:ext cx="1825244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68450" y="5575300"/>
            <a:ext cx="4952144" cy="178786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7500"/>
              </a:lnSpc>
              <a:spcBef>
                <a:spcPts val="90"/>
              </a:spcBef>
            </a:pPr>
            <a:r>
              <a:rPr sz="2400" b="1" dirty="0">
                <a:latin typeface="Carlito"/>
                <a:cs typeface="Carlito"/>
              </a:rPr>
              <a:t>Name : </a:t>
            </a:r>
            <a:r>
              <a:rPr lang="en-US" sz="2400" dirty="0" err="1" smtClean="0">
                <a:latin typeface="Carlito"/>
                <a:cs typeface="Carlito"/>
              </a:rPr>
              <a:t>Snehal</a:t>
            </a:r>
            <a:r>
              <a:rPr lang="en-US" sz="2400" dirty="0" smtClean="0">
                <a:latin typeface="Carlito"/>
                <a:cs typeface="Carlito"/>
              </a:rPr>
              <a:t> </a:t>
            </a:r>
            <a:r>
              <a:rPr lang="en-US" sz="2400" dirty="0" err="1" smtClean="0">
                <a:latin typeface="Carlito"/>
                <a:cs typeface="Carlito"/>
              </a:rPr>
              <a:t>Keshav</a:t>
            </a:r>
            <a:r>
              <a:rPr lang="en-US" sz="2400" dirty="0" smtClean="0">
                <a:latin typeface="Carlito"/>
                <a:cs typeface="Carlito"/>
              </a:rPr>
              <a:t> </a:t>
            </a:r>
            <a:r>
              <a:rPr lang="en-US" sz="2400" dirty="0" err="1" smtClean="0">
                <a:latin typeface="Carlito"/>
                <a:cs typeface="Carlito"/>
              </a:rPr>
              <a:t>Nalawade</a:t>
            </a:r>
            <a:r>
              <a:rPr sz="2400" spc="-5" dirty="0" smtClean="0">
                <a:latin typeface="Carlito"/>
                <a:cs typeface="Carlito"/>
              </a:rPr>
              <a:t> </a:t>
            </a:r>
            <a:endParaRPr lang="en-US" sz="2400" spc="-5" dirty="0" smtClean="0">
              <a:latin typeface="Carlito"/>
              <a:cs typeface="Carlito"/>
            </a:endParaRPr>
          </a:p>
          <a:p>
            <a:pPr marL="12700" marR="5080">
              <a:lnSpc>
                <a:spcPct val="157500"/>
              </a:lnSpc>
              <a:spcBef>
                <a:spcPts val="90"/>
              </a:spcBef>
            </a:pPr>
            <a:r>
              <a:rPr lang="en-US" sz="2400" b="1" spc="-5" dirty="0" smtClean="0">
                <a:latin typeface="Carlito"/>
                <a:cs typeface="Carlito"/>
              </a:rPr>
              <a:t>Roll No. </a:t>
            </a:r>
            <a:r>
              <a:rPr lang="en-US" sz="2400" spc="-5" dirty="0" smtClean="0">
                <a:latin typeface="Carlito"/>
                <a:cs typeface="Carlito"/>
              </a:rPr>
              <a:t>: </a:t>
            </a:r>
            <a:r>
              <a:rPr sz="2400" spc="-5" dirty="0" smtClean="0">
                <a:latin typeface="Carlito"/>
                <a:cs typeface="Carlito"/>
              </a:rPr>
              <a:t>202151</a:t>
            </a:r>
            <a:r>
              <a:rPr lang="en-US" sz="2400" spc="-5" dirty="0" smtClean="0">
                <a:latin typeface="Carlito"/>
                <a:cs typeface="Carlito"/>
              </a:rPr>
              <a:t>160</a:t>
            </a:r>
            <a:r>
              <a:rPr sz="2400" spc="-5" dirty="0" smtClean="0">
                <a:latin typeface="Carlito"/>
                <a:cs typeface="Carlito"/>
              </a:rPr>
              <a:t> </a:t>
            </a:r>
            <a:endParaRPr lang="en-US" sz="2400" spc="-5" dirty="0">
              <a:latin typeface="Carlito"/>
              <a:cs typeface="Carlito"/>
            </a:endParaRPr>
          </a:p>
          <a:p>
            <a:pPr marL="12700" marR="5080">
              <a:lnSpc>
                <a:spcPct val="157500"/>
              </a:lnSpc>
              <a:spcBef>
                <a:spcPts val="90"/>
              </a:spcBef>
            </a:pPr>
            <a:r>
              <a:rPr sz="2400" b="1" spc="-5" dirty="0" smtClean="0">
                <a:latin typeface="Carlito"/>
                <a:cs typeface="Carlito"/>
              </a:rPr>
              <a:t>Date </a:t>
            </a:r>
            <a:r>
              <a:rPr sz="2400" b="1" dirty="0">
                <a:latin typeface="Carlito"/>
                <a:cs typeface="Carlito"/>
              </a:rPr>
              <a:t>:</a:t>
            </a:r>
            <a:r>
              <a:rPr sz="2400" b="1" spc="-25" dirty="0">
                <a:latin typeface="Carlito"/>
                <a:cs typeface="Carlito"/>
              </a:rPr>
              <a:t> </a:t>
            </a:r>
            <a:r>
              <a:rPr sz="2400" spc="-5" dirty="0" smtClean="0">
                <a:latin typeface="Carlito"/>
                <a:cs typeface="Carlito"/>
              </a:rPr>
              <a:t>2</a:t>
            </a:r>
            <a:r>
              <a:rPr lang="en-US" sz="2400" spc="-5" dirty="0" smtClean="0">
                <a:latin typeface="Carlito"/>
                <a:cs typeface="Carlito"/>
              </a:rPr>
              <a:t>4</a:t>
            </a:r>
            <a:r>
              <a:rPr lang="en-US" sz="2400" spc="-5" dirty="0" smtClean="0">
                <a:latin typeface="Carlito"/>
                <a:cs typeface="Carlito"/>
              </a:rPr>
              <a:t>/01/2022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482850" y="2832100"/>
            <a:ext cx="2743200" cy="1231106"/>
          </a:xfrm>
        </p:spPr>
        <p:txBody>
          <a:bodyPr/>
          <a:lstStyle/>
          <a:p>
            <a:r>
              <a:rPr lang="en-US" sz="4000" dirty="0" smtClean="0"/>
              <a:t>EC LAB 1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37378" y="546100"/>
            <a:ext cx="6717472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10" dirty="0">
                <a:latin typeface="Carlito"/>
                <a:cs typeface="Carlito"/>
              </a:rPr>
              <a:t>Objective</a:t>
            </a:r>
            <a:r>
              <a:rPr sz="1600" b="1" spc="-10" dirty="0">
                <a:latin typeface="Carlito"/>
                <a:cs typeface="Carlito"/>
              </a:rPr>
              <a:t> </a:t>
            </a:r>
            <a:r>
              <a:rPr sz="1600" b="1" spc="-5" dirty="0">
                <a:latin typeface="Carlito"/>
                <a:cs typeface="Carlito"/>
              </a:rPr>
              <a:t>: </a:t>
            </a:r>
            <a:r>
              <a:rPr lang="en-US" sz="2000" spc="-5" dirty="0" smtClean="0">
                <a:latin typeface="Carlito"/>
                <a:cs typeface="Carlito"/>
              </a:rPr>
              <a:t>To Study the </a:t>
            </a:r>
            <a:r>
              <a:rPr sz="2000" spc="-5" dirty="0">
                <a:latin typeface="Carlito"/>
                <a:cs typeface="Carlito"/>
              </a:rPr>
              <a:t>Time </a:t>
            </a:r>
            <a:r>
              <a:rPr sz="2000" spc="-5" dirty="0">
                <a:latin typeface="Carlito"/>
                <a:cs typeface="Carlito"/>
              </a:rPr>
              <a:t>and Frequency response of RC circuits.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37378" y="1738340"/>
            <a:ext cx="340696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 smtClean="0">
                <a:latin typeface="Carlito"/>
                <a:cs typeface="Carlito"/>
              </a:rPr>
              <a:t>1) </a:t>
            </a:r>
            <a:r>
              <a:rPr sz="2400" b="1" spc="-5" dirty="0" smtClean="0">
                <a:latin typeface="Carlito"/>
                <a:cs typeface="Carlito"/>
              </a:rPr>
              <a:t>Circui</a:t>
            </a:r>
            <a:r>
              <a:rPr lang="en-US" sz="2400" b="1" spc="-5" dirty="0" smtClean="0">
                <a:latin typeface="Carlito"/>
                <a:cs typeface="Carlito"/>
              </a:rPr>
              <a:t>t </a:t>
            </a:r>
            <a:r>
              <a:rPr sz="2400" b="1" spc="-5" dirty="0" smtClean="0">
                <a:latin typeface="Carlito"/>
                <a:cs typeface="Carlito"/>
              </a:rPr>
              <a:t>Diagrams</a:t>
            </a:r>
            <a:r>
              <a:rPr sz="2400" b="1" spc="-55" dirty="0" smtClean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:</a:t>
            </a:r>
            <a:endParaRPr sz="2400" dirty="0">
              <a:latin typeface="Carlito"/>
              <a:cs typeface="Carlito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850" y="2946803"/>
            <a:ext cx="3236857" cy="34666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193" y="2886916"/>
            <a:ext cx="3162741" cy="352658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6850" y="2547246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a)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54450" y="2546694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37378" y="7480300"/>
            <a:ext cx="68000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2</a:t>
            </a:r>
            <a:r>
              <a:rPr lang="en-US" sz="2400" dirty="0" smtClean="0"/>
              <a:t>)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The value of R and C is varied in various cases of the experiment, so that different relations between time constant and time period(T) is achieved.</a:t>
            </a:r>
          </a:p>
          <a:p>
            <a:r>
              <a:rPr lang="en-US" sz="2000" b="1" dirty="0" smtClean="0"/>
              <a:t>Time constant</a:t>
            </a:r>
            <a:r>
              <a:rPr lang="en-US" sz="2000" dirty="0" smtClean="0"/>
              <a:t> (tau) = RC </a:t>
            </a:r>
          </a:p>
          <a:p>
            <a:r>
              <a:rPr lang="en-US" sz="2000" b="1" dirty="0" smtClean="0"/>
              <a:t>Transient response </a:t>
            </a:r>
            <a:r>
              <a:rPr lang="en-US" sz="2000" dirty="0" smtClean="0"/>
              <a:t>(time required by the capacitor to charge fully) = 5RC (approximately).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200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9250" y="304435"/>
            <a:ext cx="4095446" cy="14536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b="1" spc="-5" dirty="0" smtClean="0">
                <a:latin typeface="Carlito"/>
                <a:cs typeface="Carlito"/>
              </a:rPr>
              <a:t>3) </a:t>
            </a:r>
            <a:r>
              <a:rPr lang="en-US" sz="2400" b="1" spc="-5" dirty="0" smtClean="0">
                <a:latin typeface="Carlito"/>
                <a:cs typeface="Carlito"/>
              </a:rPr>
              <a:t>Time response :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2400" b="1" spc="-5" dirty="0" smtClean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b="1" spc="-5" dirty="0" smtClean="0">
                <a:latin typeface="Carlito"/>
                <a:cs typeface="Carlito"/>
              </a:rPr>
              <a:t> </a:t>
            </a:r>
            <a:r>
              <a:rPr sz="2400" b="1" spc="-5" dirty="0" smtClean="0">
                <a:latin typeface="Carlito"/>
                <a:cs typeface="Carlito"/>
              </a:rPr>
              <a:t>RC </a:t>
            </a:r>
            <a:r>
              <a:rPr sz="2400" b="1" spc="-5" dirty="0">
                <a:latin typeface="Carlito"/>
                <a:cs typeface="Carlito"/>
              </a:rPr>
              <a:t>Integrator </a:t>
            </a:r>
            <a:r>
              <a:rPr sz="2400" b="1" spc="-10" dirty="0">
                <a:latin typeface="Carlito"/>
                <a:cs typeface="Carlito"/>
              </a:rPr>
              <a:t>Circuit</a:t>
            </a:r>
            <a:r>
              <a:rPr sz="2400" b="1" spc="-20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:</a:t>
            </a:r>
            <a:endParaRPr sz="2400" dirty="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</a:pPr>
            <a:r>
              <a:rPr sz="2000" b="1" spc="-5" dirty="0" smtClean="0">
                <a:latin typeface="Carlito"/>
                <a:cs typeface="Carlito"/>
              </a:rPr>
              <a:t>1</a:t>
            </a:r>
            <a:r>
              <a:rPr sz="2000" b="1" spc="-5" dirty="0">
                <a:latin typeface="Carlito"/>
                <a:cs typeface="Carlito"/>
              </a:rPr>
              <a:t>.) T &lt;&lt;</a:t>
            </a:r>
            <a:r>
              <a:rPr sz="2000" b="1" spc="45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RC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7850" y="6108700"/>
            <a:ext cx="1949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2.) T = RC</a:t>
            </a:r>
            <a:endParaRPr lang="en-US" sz="2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2037" r="1182" b="2545"/>
          <a:stretch/>
        </p:blipFill>
        <p:spPr>
          <a:xfrm>
            <a:off x="577850" y="1864271"/>
            <a:ext cx="6369050" cy="37601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12037" r="589"/>
          <a:stretch/>
        </p:blipFill>
        <p:spPr>
          <a:xfrm>
            <a:off x="577850" y="6642100"/>
            <a:ext cx="6477000" cy="3664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5613" y="774700"/>
            <a:ext cx="179705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arlito"/>
                <a:cs typeface="Carlito"/>
              </a:rPr>
              <a:t>3.) T &gt;&gt;</a:t>
            </a:r>
            <a:r>
              <a:rPr sz="2000" b="1" spc="-20" dirty="0">
                <a:latin typeface="Carlito"/>
                <a:cs typeface="Carlito"/>
              </a:rPr>
              <a:t> </a:t>
            </a:r>
            <a:r>
              <a:rPr lang="en-US" sz="2000" b="1" dirty="0" smtClean="0">
                <a:latin typeface="Carlito"/>
                <a:cs typeface="Carlito"/>
              </a:rPr>
              <a:t>RC</a:t>
            </a:r>
            <a:endParaRPr sz="2000" dirty="0">
              <a:latin typeface="Carlito"/>
              <a:cs typeface="Carlito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2037" r="589"/>
          <a:stretch/>
        </p:blipFill>
        <p:spPr>
          <a:xfrm>
            <a:off x="425450" y="1308100"/>
            <a:ext cx="6629400" cy="3531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>
            <a:off x="349250" y="224688"/>
            <a:ext cx="4419600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b="1" spc="-5" dirty="0" smtClean="0">
                <a:latin typeface="Carlito"/>
                <a:cs typeface="Carlito"/>
              </a:rPr>
              <a:t>  </a:t>
            </a:r>
            <a:r>
              <a:rPr sz="2400" b="1" spc="-5" dirty="0" smtClean="0">
                <a:latin typeface="Carlito"/>
                <a:cs typeface="Carlito"/>
              </a:rPr>
              <a:t>RC </a:t>
            </a:r>
            <a:r>
              <a:rPr sz="2400" b="1" spc="-5" dirty="0">
                <a:latin typeface="Carlito"/>
                <a:cs typeface="Carlito"/>
              </a:rPr>
              <a:t>Differentiator Circuit</a:t>
            </a:r>
            <a:r>
              <a:rPr sz="2400" b="1" spc="-40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:</a:t>
            </a:r>
            <a:endParaRPr sz="2400" dirty="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</a:pPr>
            <a:endParaRPr lang="en-US" sz="2800" dirty="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</a:pPr>
            <a:r>
              <a:rPr sz="2000" b="1" spc="-5" dirty="0" smtClean="0">
                <a:latin typeface="Carlito"/>
                <a:cs typeface="Carlito"/>
              </a:rPr>
              <a:t>1</a:t>
            </a:r>
            <a:r>
              <a:rPr sz="2000" b="1" spc="-5" dirty="0">
                <a:latin typeface="Carlito"/>
                <a:cs typeface="Carlito"/>
              </a:rPr>
              <a:t>.) T &lt;&lt;</a:t>
            </a:r>
            <a:r>
              <a:rPr sz="2000" b="1" spc="5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RC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3" name="object 5"/>
          <p:cNvSpPr/>
          <p:nvPr/>
        </p:nvSpPr>
        <p:spPr>
          <a:xfrm>
            <a:off x="577850" y="1535844"/>
            <a:ext cx="6241774" cy="37014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/>
          <p:cNvSpPr txBox="1"/>
          <p:nvPr/>
        </p:nvSpPr>
        <p:spPr>
          <a:xfrm>
            <a:off x="623681" y="5803900"/>
            <a:ext cx="144780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 smtClean="0">
                <a:latin typeface="Carlito"/>
                <a:cs typeface="Carlito"/>
              </a:rPr>
              <a:t>2.) T =</a:t>
            </a:r>
            <a:r>
              <a:rPr sz="2000" b="1" spc="-20" dirty="0" smtClean="0">
                <a:latin typeface="Carlito"/>
                <a:cs typeface="Carlito"/>
              </a:rPr>
              <a:t> </a:t>
            </a:r>
            <a:r>
              <a:rPr sz="2000" b="1" dirty="0" smtClean="0">
                <a:latin typeface="Carlito"/>
                <a:cs typeface="Carlito"/>
              </a:rPr>
              <a:t>RC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615674" y="6290904"/>
            <a:ext cx="6203950" cy="38734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282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61340" y="1079500"/>
            <a:ext cx="213360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arlito"/>
                <a:cs typeface="Carlito"/>
              </a:rPr>
              <a:t>3.) T &gt;&gt;</a:t>
            </a:r>
            <a:r>
              <a:rPr sz="2000" b="1" spc="-2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RC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1340" y="1689100"/>
            <a:ext cx="6417310" cy="419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9657" y="698500"/>
            <a:ext cx="58674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 smtClean="0">
                <a:latin typeface="Carlito"/>
                <a:cs typeface="Carlito"/>
              </a:rPr>
              <a:t>4) </a:t>
            </a:r>
            <a:r>
              <a:rPr sz="2400" b="1" spc="-5" dirty="0" smtClean="0">
                <a:latin typeface="Carlito"/>
                <a:cs typeface="Carlito"/>
              </a:rPr>
              <a:t>Frequency </a:t>
            </a:r>
            <a:r>
              <a:rPr sz="2400" b="1" spc="-5" dirty="0">
                <a:latin typeface="Carlito"/>
                <a:cs typeface="Carlito"/>
              </a:rPr>
              <a:t>Response </a:t>
            </a:r>
            <a:r>
              <a:rPr lang="en-US" sz="2400" b="1" spc="-5" dirty="0">
                <a:latin typeface="Carlito"/>
                <a:cs typeface="Carlito"/>
              </a:rPr>
              <a:t>of</a:t>
            </a:r>
            <a:r>
              <a:rPr sz="2400" b="1" spc="-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Low </a:t>
            </a:r>
            <a:r>
              <a:rPr sz="2400" b="1" spc="-5" dirty="0">
                <a:latin typeface="Carlito"/>
                <a:cs typeface="Carlito"/>
              </a:rPr>
              <a:t>Pass</a:t>
            </a:r>
            <a:r>
              <a:rPr lang="en-US" sz="2400" b="1" spc="-5" dirty="0">
                <a:latin typeface="Carlito"/>
                <a:cs typeface="Carlito"/>
              </a:rPr>
              <a:t> filter</a:t>
            </a:r>
            <a:r>
              <a:rPr sz="2400" b="1" spc="-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24" y="1689100"/>
            <a:ext cx="6400800" cy="739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683" y="6642100"/>
            <a:ext cx="69342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6)  Results </a:t>
            </a:r>
            <a:r>
              <a:rPr lang="en-US" sz="2000" dirty="0" smtClean="0"/>
              <a:t>: The experiment demonstrates how the relation between T and RC affects both, the Integrator as well as the differentiator circuit.</a:t>
            </a:r>
          </a:p>
          <a:p>
            <a:r>
              <a:rPr lang="en-US" sz="2000" dirty="0" smtClean="0"/>
              <a:t>This Experiment also shows that an RC Integrator circuit acts as a Low pass filter.</a:t>
            </a:r>
            <a:endParaRPr lang="en-US" sz="2000" dirty="0"/>
          </a:p>
        </p:txBody>
      </p:sp>
      <p:sp>
        <p:nvSpPr>
          <p:cNvPr id="3" name="object 5"/>
          <p:cNvSpPr/>
          <p:nvPr/>
        </p:nvSpPr>
        <p:spPr>
          <a:xfrm>
            <a:off x="349250" y="1612900"/>
            <a:ext cx="6629400" cy="434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349250" y="9271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5) Voltage gain(in dB) vs Frequency graph : 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54250" y="9359683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Thank you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4013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205</Words>
  <Application>Microsoft Office PowerPoint</Application>
  <PresentationFormat>Custom</PresentationFormat>
  <Paragraphs>29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Carlito</vt:lpstr>
      <vt:lpstr>Office Theme</vt:lpstr>
      <vt:lpstr>EC LAB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 LAB 1</dc:title>
  <dc:creator>Ansh</dc:creator>
  <cp:lastModifiedBy>dell</cp:lastModifiedBy>
  <cp:revision>8</cp:revision>
  <dcterms:created xsi:type="dcterms:W3CDTF">2022-01-25T05:15:13Z</dcterms:created>
  <dcterms:modified xsi:type="dcterms:W3CDTF">2022-01-25T06:41:41Z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2022-01-25T00:00:00Z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2022-01-25T00:00:00Z</vt:filetime>
  </property>
</Properties>
</file>