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82" r:id="rId5"/>
    <p:sldId id="258" r:id="rId6"/>
    <p:sldId id="259" r:id="rId7"/>
    <p:sldId id="278" r:id="rId8"/>
    <p:sldId id="279" r:id="rId9"/>
    <p:sldId id="266" r:id="rId10"/>
    <p:sldId id="267" r:id="rId11"/>
    <p:sldId id="271" r:id="rId12"/>
    <p:sldId id="268" r:id="rId13"/>
    <p:sldId id="269" r:id="rId14"/>
    <p:sldId id="284" r:id="rId15"/>
    <p:sldId id="260" r:id="rId16"/>
    <p:sldId id="281" r:id="rId17"/>
    <p:sldId id="261" r:id="rId18"/>
    <p:sldId id="262" r:id="rId19"/>
    <p:sldId id="264" r:id="rId20"/>
    <p:sldId id="265" r:id="rId21"/>
    <p:sldId id="263" r:id="rId22"/>
    <p:sldId id="272" r:id="rId23"/>
    <p:sldId id="273" r:id="rId24"/>
    <p:sldId id="274"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958C38-816B-4096-9994-18DB2366004B}"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9340C-8114-4C68-94AC-005B0AFAAF75}" type="slidenum">
              <a:rPr lang="en-US" smtClean="0"/>
              <a:t>‹#›</a:t>
            </a:fld>
            <a:endParaRPr lang="en-US"/>
          </a:p>
        </p:txBody>
      </p:sp>
    </p:spTree>
    <p:extLst>
      <p:ext uri="{BB962C8B-B14F-4D97-AF65-F5344CB8AC3E}">
        <p14:creationId xmlns:p14="http://schemas.microsoft.com/office/powerpoint/2010/main" val="43902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58C38-816B-4096-9994-18DB2366004B}"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9340C-8114-4C68-94AC-005B0AFAAF75}" type="slidenum">
              <a:rPr lang="en-US" smtClean="0"/>
              <a:t>‹#›</a:t>
            </a:fld>
            <a:endParaRPr lang="en-US"/>
          </a:p>
        </p:txBody>
      </p:sp>
    </p:spTree>
    <p:extLst>
      <p:ext uri="{BB962C8B-B14F-4D97-AF65-F5344CB8AC3E}">
        <p14:creationId xmlns:p14="http://schemas.microsoft.com/office/powerpoint/2010/main" val="81709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58C38-816B-4096-9994-18DB2366004B}"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9340C-8114-4C68-94AC-005B0AFAAF75}" type="slidenum">
              <a:rPr lang="en-US" smtClean="0"/>
              <a:t>‹#›</a:t>
            </a:fld>
            <a:endParaRPr lang="en-US"/>
          </a:p>
        </p:txBody>
      </p:sp>
    </p:spTree>
    <p:extLst>
      <p:ext uri="{BB962C8B-B14F-4D97-AF65-F5344CB8AC3E}">
        <p14:creationId xmlns:p14="http://schemas.microsoft.com/office/powerpoint/2010/main" val="249929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58C38-816B-4096-9994-18DB2366004B}"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9340C-8114-4C68-94AC-005B0AFAAF75}" type="slidenum">
              <a:rPr lang="en-US" smtClean="0"/>
              <a:t>‹#›</a:t>
            </a:fld>
            <a:endParaRPr lang="en-US"/>
          </a:p>
        </p:txBody>
      </p:sp>
    </p:spTree>
    <p:extLst>
      <p:ext uri="{BB962C8B-B14F-4D97-AF65-F5344CB8AC3E}">
        <p14:creationId xmlns:p14="http://schemas.microsoft.com/office/powerpoint/2010/main" val="3909948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958C38-816B-4096-9994-18DB2366004B}"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9340C-8114-4C68-94AC-005B0AFAAF75}" type="slidenum">
              <a:rPr lang="en-US" smtClean="0"/>
              <a:t>‹#›</a:t>
            </a:fld>
            <a:endParaRPr lang="en-US"/>
          </a:p>
        </p:txBody>
      </p:sp>
    </p:spTree>
    <p:extLst>
      <p:ext uri="{BB962C8B-B14F-4D97-AF65-F5344CB8AC3E}">
        <p14:creationId xmlns:p14="http://schemas.microsoft.com/office/powerpoint/2010/main" val="13843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958C38-816B-4096-9994-18DB2366004B}"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9340C-8114-4C68-94AC-005B0AFAAF75}" type="slidenum">
              <a:rPr lang="en-US" smtClean="0"/>
              <a:t>‹#›</a:t>
            </a:fld>
            <a:endParaRPr lang="en-US"/>
          </a:p>
        </p:txBody>
      </p:sp>
    </p:spTree>
    <p:extLst>
      <p:ext uri="{BB962C8B-B14F-4D97-AF65-F5344CB8AC3E}">
        <p14:creationId xmlns:p14="http://schemas.microsoft.com/office/powerpoint/2010/main" val="199012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958C38-816B-4096-9994-18DB2366004B}"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69340C-8114-4C68-94AC-005B0AFAAF75}" type="slidenum">
              <a:rPr lang="en-US" smtClean="0"/>
              <a:t>‹#›</a:t>
            </a:fld>
            <a:endParaRPr lang="en-US"/>
          </a:p>
        </p:txBody>
      </p:sp>
    </p:spTree>
    <p:extLst>
      <p:ext uri="{BB962C8B-B14F-4D97-AF65-F5344CB8AC3E}">
        <p14:creationId xmlns:p14="http://schemas.microsoft.com/office/powerpoint/2010/main" val="39984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958C38-816B-4096-9994-18DB2366004B}"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69340C-8114-4C68-94AC-005B0AFAAF75}" type="slidenum">
              <a:rPr lang="en-US" smtClean="0"/>
              <a:t>‹#›</a:t>
            </a:fld>
            <a:endParaRPr lang="en-US"/>
          </a:p>
        </p:txBody>
      </p:sp>
    </p:spTree>
    <p:extLst>
      <p:ext uri="{BB962C8B-B14F-4D97-AF65-F5344CB8AC3E}">
        <p14:creationId xmlns:p14="http://schemas.microsoft.com/office/powerpoint/2010/main" val="179249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58C38-816B-4096-9994-18DB2366004B}"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69340C-8114-4C68-94AC-005B0AFAAF75}" type="slidenum">
              <a:rPr lang="en-US" smtClean="0"/>
              <a:t>‹#›</a:t>
            </a:fld>
            <a:endParaRPr lang="en-US"/>
          </a:p>
        </p:txBody>
      </p:sp>
    </p:spTree>
    <p:extLst>
      <p:ext uri="{BB962C8B-B14F-4D97-AF65-F5344CB8AC3E}">
        <p14:creationId xmlns:p14="http://schemas.microsoft.com/office/powerpoint/2010/main" val="87523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958C38-816B-4096-9994-18DB2366004B}"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9340C-8114-4C68-94AC-005B0AFAAF75}" type="slidenum">
              <a:rPr lang="en-US" smtClean="0"/>
              <a:t>‹#›</a:t>
            </a:fld>
            <a:endParaRPr lang="en-US"/>
          </a:p>
        </p:txBody>
      </p:sp>
    </p:spTree>
    <p:extLst>
      <p:ext uri="{BB962C8B-B14F-4D97-AF65-F5344CB8AC3E}">
        <p14:creationId xmlns:p14="http://schemas.microsoft.com/office/powerpoint/2010/main" val="306839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958C38-816B-4096-9994-18DB2366004B}"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9340C-8114-4C68-94AC-005B0AFAAF75}" type="slidenum">
              <a:rPr lang="en-US" smtClean="0"/>
              <a:t>‹#›</a:t>
            </a:fld>
            <a:endParaRPr lang="en-US"/>
          </a:p>
        </p:txBody>
      </p:sp>
    </p:spTree>
    <p:extLst>
      <p:ext uri="{BB962C8B-B14F-4D97-AF65-F5344CB8AC3E}">
        <p14:creationId xmlns:p14="http://schemas.microsoft.com/office/powerpoint/2010/main" val="113288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58C38-816B-4096-9994-18DB2366004B}" type="datetimeFigureOut">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9340C-8114-4C68-94AC-005B0AFAAF75}" type="slidenum">
              <a:rPr lang="en-US" smtClean="0"/>
              <a:t>‹#›</a:t>
            </a:fld>
            <a:endParaRPr lang="en-US"/>
          </a:p>
        </p:txBody>
      </p:sp>
    </p:spTree>
    <p:extLst>
      <p:ext uri="{BB962C8B-B14F-4D97-AF65-F5344CB8AC3E}">
        <p14:creationId xmlns:p14="http://schemas.microsoft.com/office/powerpoint/2010/main" val="3742505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4.tmp"/><Relationship Id="rId1" Type="http://schemas.openxmlformats.org/officeDocument/2006/relationships/slideLayout" Target="../slideLayouts/slideLayout7.xml"/><Relationship Id="rId6" Type="http://schemas.openxmlformats.org/officeDocument/2006/relationships/image" Target="../media/image32.tmp"/><Relationship Id="rId5" Type="http://schemas.openxmlformats.org/officeDocument/2006/relationships/image" Target="../media/image30.tmp"/><Relationship Id="rId4" Type="http://schemas.openxmlformats.org/officeDocument/2006/relationships/image" Target="../media/image28.tm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7592" y="1956816"/>
            <a:ext cx="9720072" cy="2215991"/>
          </a:xfrm>
          <a:prstGeom prst="rect">
            <a:avLst/>
          </a:prstGeom>
          <a:noFill/>
        </p:spPr>
        <p:txBody>
          <a:bodyPr wrap="square" rtlCol="0">
            <a:spAutoFit/>
          </a:bodyPr>
          <a:lstStyle/>
          <a:p>
            <a:r>
              <a:rPr lang="en-US" sz="5400" b="1" dirty="0" smtClean="0"/>
              <a:t>                   PH160 LAB 3</a:t>
            </a:r>
          </a:p>
          <a:p>
            <a:endParaRPr lang="en-US" sz="2800" b="1" dirty="0" smtClean="0"/>
          </a:p>
          <a:p>
            <a:r>
              <a:rPr lang="en-US" sz="2800" dirty="0" smtClean="0"/>
              <a:t>Name : </a:t>
            </a:r>
            <a:r>
              <a:rPr lang="en-US" sz="2800" dirty="0" err="1" smtClean="0"/>
              <a:t>Snehal</a:t>
            </a:r>
            <a:r>
              <a:rPr lang="en-US" sz="2800" dirty="0" smtClean="0"/>
              <a:t> </a:t>
            </a:r>
            <a:r>
              <a:rPr lang="en-US" sz="2800" dirty="0" err="1" smtClean="0"/>
              <a:t>Keshav</a:t>
            </a:r>
            <a:r>
              <a:rPr lang="en-US" sz="2800" dirty="0" smtClean="0"/>
              <a:t> </a:t>
            </a:r>
            <a:r>
              <a:rPr lang="en-US" sz="2800" dirty="0" err="1" smtClean="0"/>
              <a:t>Nalawade</a:t>
            </a:r>
            <a:endParaRPr lang="en-US" sz="2800" dirty="0" smtClean="0"/>
          </a:p>
          <a:p>
            <a:r>
              <a:rPr lang="en-US" sz="2800" dirty="0" smtClean="0"/>
              <a:t>ID : 202151160</a:t>
            </a:r>
            <a:endParaRPr lang="en-US" sz="2800" dirty="0"/>
          </a:p>
        </p:txBody>
      </p:sp>
    </p:spTree>
    <p:extLst>
      <p:ext uri="{BB962C8B-B14F-4D97-AF65-F5344CB8AC3E}">
        <p14:creationId xmlns:p14="http://schemas.microsoft.com/office/powerpoint/2010/main" val="69047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648" y="566928"/>
            <a:ext cx="10076688" cy="707886"/>
          </a:xfrm>
          <a:prstGeom prst="rect">
            <a:avLst/>
          </a:prstGeom>
          <a:noFill/>
        </p:spPr>
        <p:txBody>
          <a:bodyPr wrap="square" rtlCol="0">
            <a:spAutoFit/>
          </a:bodyPr>
          <a:lstStyle/>
          <a:p>
            <a:r>
              <a:rPr lang="en-US" sz="2000" dirty="0" smtClean="0"/>
              <a:t>b) When the mass is moving downward from the equilibrium position towards the extreme position :</a:t>
            </a:r>
            <a:endParaRPr lang="en-US" sz="2000" dirty="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488" b="13772"/>
          <a:stretch/>
        </p:blipFill>
        <p:spPr>
          <a:xfrm>
            <a:off x="740664" y="1242973"/>
            <a:ext cx="9336024" cy="3438755"/>
          </a:xfrm>
          <a:prstGeom prst="rect">
            <a:avLst/>
          </a:prstGeom>
        </p:spPr>
      </p:pic>
      <p:sp>
        <p:nvSpPr>
          <p:cNvPr id="5" name="TextBox 4"/>
          <p:cNvSpPr txBox="1"/>
          <p:nvPr/>
        </p:nvSpPr>
        <p:spPr>
          <a:xfrm>
            <a:off x="722376" y="5275477"/>
            <a:ext cx="9756648" cy="707886"/>
          </a:xfrm>
          <a:prstGeom prst="rect">
            <a:avLst/>
          </a:prstGeom>
          <a:noFill/>
        </p:spPr>
        <p:txBody>
          <a:bodyPr wrap="square" rtlCol="0">
            <a:spAutoFit/>
          </a:bodyPr>
          <a:lstStyle/>
          <a:p>
            <a:r>
              <a:rPr lang="en-US" sz="2000" dirty="0" smtClean="0"/>
              <a:t>Velocity vector and thereby the motion of mass is directed downward while acc. vector is directed upward.</a:t>
            </a:r>
            <a:endParaRPr lang="en-US" sz="2000" dirty="0"/>
          </a:p>
        </p:txBody>
      </p:sp>
    </p:spTree>
    <p:extLst>
      <p:ext uri="{BB962C8B-B14F-4D97-AF65-F5344CB8AC3E}">
        <p14:creationId xmlns:p14="http://schemas.microsoft.com/office/powerpoint/2010/main" val="253944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40080"/>
            <a:ext cx="6007608" cy="400110"/>
          </a:xfrm>
          <a:prstGeom prst="rect">
            <a:avLst/>
          </a:prstGeom>
          <a:noFill/>
        </p:spPr>
        <p:txBody>
          <a:bodyPr wrap="square" rtlCol="0">
            <a:spAutoFit/>
          </a:bodyPr>
          <a:lstStyle/>
          <a:p>
            <a:r>
              <a:rPr lang="en-US" sz="2000" dirty="0" smtClean="0"/>
              <a:t>c) When the mass reaches the equilibrium position :</a:t>
            </a:r>
            <a:endParaRPr lang="en-US" sz="2000" dirty="0"/>
          </a:p>
        </p:txBody>
      </p: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166" r="1" b="13360"/>
          <a:stretch/>
        </p:blipFill>
        <p:spPr>
          <a:xfrm>
            <a:off x="685800" y="1369341"/>
            <a:ext cx="9180576" cy="3394684"/>
          </a:xfrm>
          <a:prstGeom prst="rect">
            <a:avLst/>
          </a:prstGeom>
        </p:spPr>
      </p:pic>
      <p:sp>
        <p:nvSpPr>
          <p:cNvPr id="4" name="TextBox 3"/>
          <p:cNvSpPr txBox="1"/>
          <p:nvPr/>
        </p:nvSpPr>
        <p:spPr>
          <a:xfrm>
            <a:off x="813816" y="5423323"/>
            <a:ext cx="9052560" cy="1015663"/>
          </a:xfrm>
          <a:prstGeom prst="rect">
            <a:avLst/>
          </a:prstGeom>
          <a:noFill/>
        </p:spPr>
        <p:txBody>
          <a:bodyPr wrap="square" rtlCol="0">
            <a:spAutoFit/>
          </a:bodyPr>
          <a:lstStyle/>
          <a:p>
            <a:r>
              <a:rPr lang="en-US" sz="2000" dirty="0" smtClean="0"/>
              <a:t>Velocity is equal to zero (instantaneously) and the mass is at it’s equilibrium position. The acc. vector is directed downward and it’s magnitude is maximum. displacement from mean/equilibrium position is zero.</a:t>
            </a:r>
            <a:endParaRPr lang="en-US" sz="2000" dirty="0"/>
          </a:p>
        </p:txBody>
      </p:sp>
    </p:spTree>
    <p:extLst>
      <p:ext uri="{BB962C8B-B14F-4D97-AF65-F5344CB8AC3E}">
        <p14:creationId xmlns:p14="http://schemas.microsoft.com/office/powerpoint/2010/main" val="2299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6968" y="722376"/>
            <a:ext cx="6236208" cy="400110"/>
          </a:xfrm>
          <a:prstGeom prst="rect">
            <a:avLst/>
          </a:prstGeom>
          <a:noFill/>
        </p:spPr>
        <p:txBody>
          <a:bodyPr wrap="square" rtlCol="0">
            <a:spAutoFit/>
          </a:bodyPr>
          <a:lstStyle/>
          <a:p>
            <a:r>
              <a:rPr lang="en-US" sz="2000" dirty="0"/>
              <a:t>d</a:t>
            </a:r>
            <a:r>
              <a:rPr lang="en-US" sz="2000" dirty="0" smtClean="0"/>
              <a:t>) When the mass is at bottommost extreme position :</a:t>
            </a:r>
            <a:endParaRPr lang="en-US" sz="2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984" y="1346190"/>
            <a:ext cx="9180576" cy="3968954"/>
          </a:xfrm>
          <a:prstGeom prst="rect">
            <a:avLst/>
          </a:prstGeom>
        </p:spPr>
      </p:pic>
      <p:sp>
        <p:nvSpPr>
          <p:cNvPr id="5" name="TextBox 4"/>
          <p:cNvSpPr txBox="1"/>
          <p:nvPr/>
        </p:nvSpPr>
        <p:spPr>
          <a:xfrm>
            <a:off x="795528" y="5459898"/>
            <a:ext cx="9482328" cy="1015663"/>
          </a:xfrm>
          <a:prstGeom prst="rect">
            <a:avLst/>
          </a:prstGeom>
          <a:noFill/>
        </p:spPr>
        <p:txBody>
          <a:bodyPr wrap="square" rtlCol="0">
            <a:spAutoFit/>
          </a:bodyPr>
          <a:lstStyle/>
          <a:p>
            <a:r>
              <a:rPr lang="en-US" sz="2000" dirty="0" smtClean="0"/>
              <a:t>Velocity and motion of the mass are directed upwards and velocity’s magnitude is maximum. acceleration is instantaneously equal to zero. Displacement of the mass is downward from the equilibrium position.</a:t>
            </a:r>
            <a:endParaRPr lang="en-US" sz="2000" dirty="0"/>
          </a:p>
        </p:txBody>
      </p:sp>
    </p:spTree>
    <p:extLst>
      <p:ext uri="{BB962C8B-B14F-4D97-AF65-F5344CB8AC3E}">
        <p14:creationId xmlns:p14="http://schemas.microsoft.com/office/powerpoint/2010/main" val="251358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0120" y="484632"/>
            <a:ext cx="9107424" cy="707886"/>
          </a:xfrm>
          <a:prstGeom prst="rect">
            <a:avLst/>
          </a:prstGeom>
          <a:noFill/>
        </p:spPr>
        <p:txBody>
          <a:bodyPr wrap="square" rtlCol="0">
            <a:spAutoFit/>
          </a:bodyPr>
          <a:lstStyle/>
          <a:p>
            <a:r>
              <a:rPr lang="en-US" dirty="0"/>
              <a:t>e</a:t>
            </a:r>
            <a:r>
              <a:rPr lang="en-US" sz="2000" dirty="0" smtClean="0"/>
              <a:t>) When the mass is moving upward from the extreme position towards the equilibrium position :</a:t>
            </a:r>
            <a:endParaRPr lang="en-US" sz="2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 y="1236844"/>
            <a:ext cx="8808315" cy="3949903"/>
          </a:xfrm>
          <a:prstGeom prst="rect">
            <a:avLst/>
          </a:prstGeom>
        </p:spPr>
      </p:pic>
      <p:sp>
        <p:nvSpPr>
          <p:cNvPr id="5" name="TextBox 4"/>
          <p:cNvSpPr txBox="1"/>
          <p:nvPr/>
        </p:nvSpPr>
        <p:spPr>
          <a:xfrm>
            <a:off x="795527" y="5423323"/>
            <a:ext cx="8972907" cy="1015663"/>
          </a:xfrm>
          <a:prstGeom prst="rect">
            <a:avLst/>
          </a:prstGeom>
          <a:noFill/>
        </p:spPr>
        <p:txBody>
          <a:bodyPr wrap="square" rtlCol="0">
            <a:spAutoFit/>
          </a:bodyPr>
          <a:lstStyle/>
          <a:p>
            <a:r>
              <a:rPr lang="en-US" sz="2000" dirty="0" smtClean="0"/>
              <a:t>Velocity and acceleration vectors are directed upwards. Since motion is always in the direction of velocity, therefore motion of the mass is also upward. The displacement of the mass however is downward from the equilibrium position.</a:t>
            </a:r>
            <a:endParaRPr lang="en-US" sz="2000" dirty="0"/>
          </a:p>
        </p:txBody>
      </p:sp>
    </p:spTree>
    <p:extLst>
      <p:ext uri="{BB962C8B-B14F-4D97-AF65-F5344CB8AC3E}">
        <p14:creationId xmlns:p14="http://schemas.microsoft.com/office/powerpoint/2010/main" val="1596018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5144" y="2152408"/>
            <a:ext cx="5961888" cy="4102088"/>
          </a:xfrm>
          <a:prstGeom prst="rect">
            <a:avLst/>
          </a:prstGeom>
        </p:spPr>
      </p:pic>
      <p:sp>
        <p:nvSpPr>
          <p:cNvPr id="3" name="TextBox 2"/>
          <p:cNvSpPr txBox="1"/>
          <p:nvPr/>
        </p:nvSpPr>
        <p:spPr>
          <a:xfrm>
            <a:off x="804672" y="777240"/>
            <a:ext cx="6967728" cy="707886"/>
          </a:xfrm>
          <a:prstGeom prst="rect">
            <a:avLst/>
          </a:prstGeom>
          <a:noFill/>
        </p:spPr>
        <p:txBody>
          <a:bodyPr wrap="square" rtlCol="0">
            <a:spAutoFit/>
          </a:bodyPr>
          <a:lstStyle/>
          <a:p>
            <a:r>
              <a:rPr lang="en-US" sz="2000" dirty="0" smtClean="0"/>
              <a:t>The x-t, v-t and a-t graphs of this spring mass system will be sinusoidal, as shown below :</a:t>
            </a:r>
            <a:endParaRPr lang="en-US" sz="2000" dirty="0"/>
          </a:p>
        </p:txBody>
      </p:sp>
    </p:spTree>
    <p:extLst>
      <p:ext uri="{BB962C8B-B14F-4D97-AF65-F5344CB8AC3E}">
        <p14:creationId xmlns:p14="http://schemas.microsoft.com/office/powerpoint/2010/main" val="1678695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5216" y="1362456"/>
            <a:ext cx="5916168" cy="400110"/>
          </a:xfrm>
          <a:prstGeom prst="rect">
            <a:avLst/>
          </a:prstGeom>
          <a:noFill/>
        </p:spPr>
        <p:txBody>
          <a:bodyPr wrap="square" rtlCol="0">
            <a:spAutoFit/>
          </a:bodyPr>
          <a:lstStyle/>
          <a:p>
            <a:r>
              <a:rPr lang="en-US" dirty="0" smtClean="0"/>
              <a:t>a</a:t>
            </a:r>
            <a:r>
              <a:rPr lang="en-US" sz="2000" dirty="0" smtClean="0"/>
              <a:t>) At the instant when the mass is just released :</a:t>
            </a:r>
            <a:endParaRPr lang="en-US" sz="2000" dirty="0"/>
          </a:p>
        </p:txBody>
      </p:sp>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l="1093" t="-1" r="1" b="18413"/>
          <a:stretch/>
        </p:blipFill>
        <p:spPr>
          <a:xfrm>
            <a:off x="960120" y="1841516"/>
            <a:ext cx="9019463" cy="3424663"/>
          </a:xfrm>
          <a:prstGeom prst="rect">
            <a:avLst/>
          </a:prstGeom>
        </p:spPr>
      </p:pic>
      <p:sp>
        <p:nvSpPr>
          <p:cNvPr id="6" name="TextBox 5"/>
          <p:cNvSpPr txBox="1"/>
          <p:nvPr/>
        </p:nvSpPr>
        <p:spPr>
          <a:xfrm>
            <a:off x="585216" y="4971785"/>
            <a:ext cx="3172968" cy="400110"/>
          </a:xfrm>
          <a:prstGeom prst="rect">
            <a:avLst/>
          </a:prstGeom>
          <a:noFill/>
        </p:spPr>
        <p:txBody>
          <a:bodyPr wrap="square" rtlCol="0">
            <a:spAutoFit/>
          </a:bodyPr>
          <a:lstStyle/>
          <a:p>
            <a:r>
              <a:rPr lang="en-US" sz="2000" dirty="0" smtClean="0"/>
              <a:t>The net force on the mass : </a:t>
            </a:r>
            <a:endParaRPr lang="en-US" sz="2000"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712" y="4754561"/>
            <a:ext cx="1473276" cy="1886047"/>
          </a:xfrm>
          <a:prstGeom prst="rect">
            <a:avLst/>
          </a:prstGeom>
        </p:spPr>
      </p:pic>
      <p:sp>
        <p:nvSpPr>
          <p:cNvPr id="8" name="TextBox 7"/>
          <p:cNvSpPr txBox="1"/>
          <p:nvPr/>
        </p:nvSpPr>
        <p:spPr>
          <a:xfrm>
            <a:off x="424103" y="166740"/>
            <a:ext cx="11411712" cy="1261884"/>
          </a:xfrm>
          <a:prstGeom prst="rect">
            <a:avLst/>
          </a:prstGeom>
          <a:noFill/>
        </p:spPr>
        <p:txBody>
          <a:bodyPr wrap="square" rtlCol="0">
            <a:spAutoFit/>
          </a:bodyPr>
          <a:lstStyle/>
          <a:p>
            <a:r>
              <a:rPr lang="en-US" sz="1900" dirty="0" smtClean="0"/>
              <a:t>D] Throughout the oscillation of the spring mass system, there are total two forces which act continuously on the mass – one is due to the gravity of the planet(in this case, Earth) and the other one is due to the elasticity of the spring.</a:t>
            </a:r>
          </a:p>
          <a:p>
            <a:r>
              <a:rPr lang="en-US" sz="1900" dirty="0" smtClean="0"/>
              <a:t>The corresponding free-body diagram of the oscillating mass at different positions is :</a:t>
            </a:r>
            <a:endParaRPr lang="en-US" sz="1900" dirty="0"/>
          </a:p>
        </p:txBody>
      </p:sp>
    </p:spTree>
    <p:extLst>
      <p:ext uri="{BB962C8B-B14F-4D97-AF65-F5344CB8AC3E}">
        <p14:creationId xmlns:p14="http://schemas.microsoft.com/office/powerpoint/2010/main" val="2147086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6384" y="649224"/>
            <a:ext cx="10451592" cy="400110"/>
          </a:xfrm>
          <a:prstGeom prst="rect">
            <a:avLst/>
          </a:prstGeom>
          <a:noFill/>
        </p:spPr>
        <p:txBody>
          <a:bodyPr wrap="square" rtlCol="0">
            <a:spAutoFit/>
          </a:bodyPr>
          <a:lstStyle/>
          <a:p>
            <a:r>
              <a:rPr lang="en-US" dirty="0" smtClean="0"/>
              <a:t>b</a:t>
            </a:r>
            <a:r>
              <a:rPr lang="en-US" sz="2000" dirty="0" smtClean="0"/>
              <a:t>) While the block is moving downwards towards the equilibrium position :</a:t>
            </a:r>
            <a:endParaRPr lang="en-US" sz="20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087" y="1392341"/>
            <a:ext cx="8979361" cy="3378374"/>
          </a:xfrm>
          <a:prstGeom prst="rect">
            <a:avLst/>
          </a:prstGeom>
        </p:spPr>
      </p:pic>
      <p:sp>
        <p:nvSpPr>
          <p:cNvPr id="4" name="TextBox 3"/>
          <p:cNvSpPr txBox="1"/>
          <p:nvPr/>
        </p:nvSpPr>
        <p:spPr>
          <a:xfrm>
            <a:off x="786384" y="5481867"/>
            <a:ext cx="3026664" cy="400110"/>
          </a:xfrm>
          <a:prstGeom prst="rect">
            <a:avLst/>
          </a:prstGeom>
          <a:noFill/>
        </p:spPr>
        <p:txBody>
          <a:bodyPr wrap="square" rtlCol="0">
            <a:spAutoFit/>
          </a:bodyPr>
          <a:lstStyle/>
          <a:p>
            <a:r>
              <a:rPr lang="en-US" sz="2000" dirty="0" smtClean="0"/>
              <a:t>The net force on the mass : </a:t>
            </a:r>
            <a:endParaRPr lang="en-US" sz="20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609" y="5426042"/>
            <a:ext cx="1041454" cy="1358970"/>
          </a:xfrm>
          <a:prstGeom prst="rect">
            <a:avLst/>
          </a:prstGeom>
        </p:spPr>
      </p:pic>
    </p:spTree>
    <p:extLst>
      <p:ext uri="{BB962C8B-B14F-4D97-AF65-F5344CB8AC3E}">
        <p14:creationId xmlns:p14="http://schemas.microsoft.com/office/powerpoint/2010/main" val="1619164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6384" y="822960"/>
            <a:ext cx="10451592" cy="707886"/>
          </a:xfrm>
          <a:prstGeom prst="rect">
            <a:avLst/>
          </a:prstGeom>
          <a:noFill/>
        </p:spPr>
        <p:txBody>
          <a:bodyPr wrap="square" rtlCol="0">
            <a:spAutoFit/>
          </a:bodyPr>
          <a:lstStyle/>
          <a:p>
            <a:r>
              <a:rPr lang="en-US" dirty="0"/>
              <a:t>c</a:t>
            </a:r>
            <a:r>
              <a:rPr lang="en-US" sz="2000" dirty="0" smtClean="0"/>
              <a:t>) While the block is moving downwards from the equilibrium position to the bottommost extreme point  :</a:t>
            </a:r>
            <a:endParaRPr lang="en-US" sz="2000" dirty="0"/>
          </a:p>
        </p:txBody>
      </p: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725" b="17471"/>
          <a:stretch/>
        </p:blipFill>
        <p:spPr>
          <a:xfrm>
            <a:off x="960119" y="1495830"/>
            <a:ext cx="9002501" cy="3479909"/>
          </a:xfrm>
          <a:prstGeom prst="rect">
            <a:avLst/>
          </a:prstGeom>
        </p:spPr>
      </p:pic>
      <p:sp>
        <p:nvSpPr>
          <p:cNvPr id="4" name="TextBox 3"/>
          <p:cNvSpPr txBox="1"/>
          <p:nvPr/>
        </p:nvSpPr>
        <p:spPr>
          <a:xfrm>
            <a:off x="786384" y="5481867"/>
            <a:ext cx="2734056" cy="369332"/>
          </a:xfrm>
          <a:prstGeom prst="rect">
            <a:avLst/>
          </a:prstGeom>
          <a:noFill/>
        </p:spPr>
        <p:txBody>
          <a:bodyPr wrap="square" rtlCol="0">
            <a:spAutoFit/>
          </a:bodyPr>
          <a:lstStyle/>
          <a:p>
            <a:r>
              <a:rPr lang="en-US" dirty="0" smtClean="0"/>
              <a:t>The net force on the mass : </a:t>
            </a:r>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160" y="5041533"/>
            <a:ext cx="1473276" cy="1619333"/>
          </a:xfrm>
          <a:prstGeom prst="rect">
            <a:avLst/>
          </a:prstGeom>
        </p:spPr>
      </p:pic>
    </p:spTree>
    <p:extLst>
      <p:ext uri="{BB962C8B-B14F-4D97-AF65-F5344CB8AC3E}">
        <p14:creationId xmlns:p14="http://schemas.microsoft.com/office/powerpoint/2010/main" val="71280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0704" y="749858"/>
            <a:ext cx="6419088" cy="400110"/>
          </a:xfrm>
          <a:prstGeom prst="rect">
            <a:avLst/>
          </a:prstGeom>
          <a:noFill/>
        </p:spPr>
        <p:txBody>
          <a:bodyPr wrap="square" rtlCol="0">
            <a:spAutoFit/>
          </a:bodyPr>
          <a:lstStyle/>
          <a:p>
            <a:r>
              <a:rPr lang="en-US" sz="2000" dirty="0"/>
              <a:t>d</a:t>
            </a:r>
            <a:r>
              <a:rPr lang="en-US" sz="2000" dirty="0" smtClean="0"/>
              <a:t>) When the mass is at the bottommost extreme position :</a:t>
            </a:r>
            <a:endParaRPr lang="en-US" sz="2000" dirty="0"/>
          </a:p>
        </p:txBody>
      </p: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558" b="17564"/>
          <a:stretch/>
        </p:blipFill>
        <p:spPr>
          <a:xfrm>
            <a:off x="1161288" y="1400835"/>
            <a:ext cx="9023964" cy="3439394"/>
          </a:xfrm>
          <a:prstGeom prst="rect">
            <a:avLst/>
          </a:prstGeom>
        </p:spPr>
      </p:pic>
      <p:sp>
        <p:nvSpPr>
          <p:cNvPr id="4" name="TextBox 3"/>
          <p:cNvSpPr txBox="1"/>
          <p:nvPr/>
        </p:nvSpPr>
        <p:spPr>
          <a:xfrm>
            <a:off x="1060704" y="5491205"/>
            <a:ext cx="3209544" cy="400110"/>
          </a:xfrm>
          <a:prstGeom prst="rect">
            <a:avLst/>
          </a:prstGeom>
          <a:noFill/>
        </p:spPr>
        <p:txBody>
          <a:bodyPr wrap="square" rtlCol="0">
            <a:spAutoFit/>
          </a:bodyPr>
          <a:lstStyle/>
          <a:p>
            <a:r>
              <a:rPr lang="en-US" sz="2000" dirty="0" smtClean="0"/>
              <a:t>The net force on the mass : </a:t>
            </a:r>
            <a:endParaRPr lang="en-US" sz="20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248" y="5057220"/>
            <a:ext cx="1155759" cy="1606633"/>
          </a:xfrm>
          <a:prstGeom prst="rect">
            <a:avLst/>
          </a:prstGeom>
        </p:spPr>
      </p:pic>
    </p:spTree>
    <p:extLst>
      <p:ext uri="{BB962C8B-B14F-4D97-AF65-F5344CB8AC3E}">
        <p14:creationId xmlns:p14="http://schemas.microsoft.com/office/powerpoint/2010/main" val="393629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3544" y="612751"/>
            <a:ext cx="10698480" cy="400110"/>
          </a:xfrm>
          <a:prstGeom prst="rect">
            <a:avLst/>
          </a:prstGeom>
          <a:noFill/>
        </p:spPr>
        <p:txBody>
          <a:bodyPr wrap="square" rtlCol="0">
            <a:spAutoFit/>
          </a:bodyPr>
          <a:lstStyle/>
          <a:p>
            <a:r>
              <a:rPr lang="en-US" sz="2000" dirty="0"/>
              <a:t>e</a:t>
            </a:r>
            <a:r>
              <a:rPr lang="en-US" sz="2000" dirty="0" smtClean="0"/>
              <a:t>) When the mass is moving upwards from the equilibrium position to the uppermost point :</a:t>
            </a:r>
            <a:endParaRPr lang="en-US" sz="20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 y="5327435"/>
            <a:ext cx="1212912" cy="1352620"/>
          </a:xfrm>
          <a:prstGeom prst="rect">
            <a:avLst/>
          </a:prstGeom>
        </p:spPr>
      </p:pic>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l="-408" b="13719"/>
          <a:stretch/>
        </p:blipFill>
        <p:spPr>
          <a:xfrm>
            <a:off x="923544" y="1440088"/>
            <a:ext cx="9009587" cy="3369671"/>
          </a:xfrm>
          <a:prstGeom prst="rect">
            <a:avLst/>
          </a:prstGeom>
        </p:spPr>
      </p:pic>
      <p:sp>
        <p:nvSpPr>
          <p:cNvPr id="5" name="TextBox 4"/>
          <p:cNvSpPr txBox="1"/>
          <p:nvPr/>
        </p:nvSpPr>
        <p:spPr>
          <a:xfrm>
            <a:off x="832104" y="5527783"/>
            <a:ext cx="3054096" cy="400110"/>
          </a:xfrm>
          <a:prstGeom prst="rect">
            <a:avLst/>
          </a:prstGeom>
          <a:noFill/>
        </p:spPr>
        <p:txBody>
          <a:bodyPr wrap="square" rtlCol="0">
            <a:spAutoFit/>
          </a:bodyPr>
          <a:lstStyle/>
          <a:p>
            <a:r>
              <a:rPr lang="en-US" sz="2000" dirty="0" smtClean="0"/>
              <a:t>The net force on the mass : </a:t>
            </a:r>
            <a:endParaRPr lang="en-US" sz="2000" dirty="0"/>
          </a:p>
        </p:txBody>
      </p:sp>
    </p:spTree>
    <p:extLst>
      <p:ext uri="{BB962C8B-B14F-4D97-AF65-F5344CB8AC3E}">
        <p14:creationId xmlns:p14="http://schemas.microsoft.com/office/powerpoint/2010/main" val="409898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4672" y="822960"/>
            <a:ext cx="8284464" cy="4185761"/>
          </a:xfrm>
          <a:prstGeom prst="rect">
            <a:avLst/>
          </a:prstGeom>
          <a:noFill/>
        </p:spPr>
        <p:txBody>
          <a:bodyPr wrap="square" rtlCol="0">
            <a:spAutoFit/>
          </a:bodyPr>
          <a:lstStyle/>
          <a:p>
            <a:r>
              <a:rPr lang="en-US" sz="2800" b="1" dirty="0" smtClean="0"/>
              <a:t>Aim</a:t>
            </a:r>
            <a:r>
              <a:rPr lang="en-US" dirty="0" smtClean="0"/>
              <a:t> : </a:t>
            </a:r>
            <a:r>
              <a:rPr lang="en-US" sz="2000" dirty="0" smtClean="0"/>
              <a:t>A] To Determine </a:t>
            </a:r>
            <a:r>
              <a:rPr lang="en-US" sz="2000" dirty="0"/>
              <a:t>the factors which affect the period of oscillation</a:t>
            </a:r>
            <a:r>
              <a:rPr lang="en-US" sz="2000" dirty="0" smtClean="0"/>
              <a:t>.</a:t>
            </a:r>
          </a:p>
          <a:p>
            <a:endParaRPr lang="en-US" sz="2000" dirty="0"/>
          </a:p>
          <a:p>
            <a:r>
              <a:rPr lang="en-US" sz="2000" dirty="0" smtClean="0"/>
              <a:t>B] Find </a:t>
            </a:r>
            <a:r>
              <a:rPr lang="en-US" sz="2000" dirty="0"/>
              <a:t>the value of g on Planet X</a:t>
            </a:r>
            <a:r>
              <a:rPr lang="en-US" sz="2000" dirty="0" smtClean="0"/>
              <a:t>.</a:t>
            </a:r>
          </a:p>
          <a:p>
            <a:endParaRPr lang="en-US" sz="2000" dirty="0"/>
          </a:p>
          <a:p>
            <a:r>
              <a:rPr lang="en-US" sz="2000" dirty="0" smtClean="0"/>
              <a:t>C] Describe </a:t>
            </a:r>
            <a:r>
              <a:rPr lang="en-US" sz="2000" dirty="0"/>
              <a:t>the relationship between the velocity and acceleration vectors, and their relationship to motion, at various points in the oscillation</a:t>
            </a:r>
            <a:r>
              <a:rPr lang="en-US" sz="2000" dirty="0" smtClean="0"/>
              <a:t>.</a:t>
            </a:r>
          </a:p>
          <a:p>
            <a:endParaRPr lang="en-US" sz="2000" dirty="0"/>
          </a:p>
          <a:p>
            <a:r>
              <a:rPr lang="en-US" sz="2000" dirty="0" smtClean="0"/>
              <a:t>D] Explain </a:t>
            </a:r>
            <a:r>
              <a:rPr lang="en-US" sz="2000" dirty="0"/>
              <a:t>how the free-body diagram of the mass changes throughout its oscillation</a:t>
            </a:r>
            <a:r>
              <a:rPr lang="en-US" sz="2000" dirty="0" smtClean="0"/>
              <a:t>.</a:t>
            </a:r>
          </a:p>
          <a:p>
            <a:endParaRPr lang="en-US" sz="2000" dirty="0"/>
          </a:p>
          <a:p>
            <a:r>
              <a:rPr lang="en-US" sz="2000" dirty="0" smtClean="0"/>
              <a:t>E] Explain </a:t>
            </a:r>
            <a:r>
              <a:rPr lang="en-US" sz="2000" dirty="0"/>
              <a:t>the Conservation of Mechanical Energy using kinetic, elastic potential, gravitational potential, and thermal energy.</a:t>
            </a:r>
          </a:p>
          <a:p>
            <a:endParaRPr lang="en-US" dirty="0"/>
          </a:p>
        </p:txBody>
      </p:sp>
    </p:spTree>
    <p:extLst>
      <p:ext uri="{BB962C8B-B14F-4D97-AF65-F5344CB8AC3E}">
        <p14:creationId xmlns:p14="http://schemas.microsoft.com/office/powerpoint/2010/main" val="210212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5528" y="1050261"/>
            <a:ext cx="10594801" cy="707886"/>
          </a:xfrm>
          <a:prstGeom prst="rect">
            <a:avLst/>
          </a:prstGeom>
          <a:noFill/>
        </p:spPr>
        <p:txBody>
          <a:bodyPr wrap="square" rtlCol="0">
            <a:spAutoFit/>
          </a:bodyPr>
          <a:lstStyle/>
          <a:p>
            <a:r>
              <a:rPr lang="en-US" dirty="0" smtClean="0"/>
              <a:t>a</a:t>
            </a:r>
            <a:r>
              <a:rPr lang="en-US" sz="2000" dirty="0" smtClean="0"/>
              <a:t>) When the mass is just released : entire energy of the system is stored in the form of gravitational potential energy.</a:t>
            </a:r>
            <a:endParaRPr lang="en-US" sz="2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887" y="2914318"/>
            <a:ext cx="8064914" cy="3022755"/>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28" y="2146744"/>
            <a:ext cx="1593932" cy="4557901"/>
          </a:xfrm>
          <a:prstGeom prst="rect">
            <a:avLst/>
          </a:prstGeom>
        </p:spPr>
      </p:pic>
      <p:sp>
        <p:nvSpPr>
          <p:cNvPr id="6" name="TextBox 5"/>
          <p:cNvSpPr txBox="1"/>
          <p:nvPr/>
        </p:nvSpPr>
        <p:spPr>
          <a:xfrm>
            <a:off x="795528" y="493776"/>
            <a:ext cx="997525" cy="369332"/>
          </a:xfrm>
          <a:prstGeom prst="rect">
            <a:avLst/>
          </a:prstGeom>
          <a:noFill/>
        </p:spPr>
        <p:txBody>
          <a:bodyPr wrap="square" rtlCol="0">
            <a:spAutoFit/>
          </a:bodyPr>
          <a:lstStyle/>
          <a:p>
            <a:r>
              <a:rPr lang="en-US" dirty="0" smtClean="0"/>
              <a:t>E] </a:t>
            </a:r>
            <a:endParaRPr lang="en-US" dirty="0"/>
          </a:p>
        </p:txBody>
      </p:sp>
    </p:spTree>
    <p:extLst>
      <p:ext uri="{BB962C8B-B14F-4D97-AF65-F5344CB8AC3E}">
        <p14:creationId xmlns:p14="http://schemas.microsoft.com/office/powerpoint/2010/main" val="2845348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080" y="658368"/>
            <a:ext cx="11128248" cy="1015663"/>
          </a:xfrm>
          <a:prstGeom prst="rect">
            <a:avLst/>
          </a:prstGeom>
          <a:noFill/>
        </p:spPr>
        <p:txBody>
          <a:bodyPr wrap="square" rtlCol="0">
            <a:spAutoFit/>
          </a:bodyPr>
          <a:lstStyle/>
          <a:p>
            <a:r>
              <a:rPr lang="en-US" sz="2000" dirty="0" smtClean="0"/>
              <a:t>b) When the mass is moving downward : now, elastic potential energy, some amount of thermal energy and kinetic energy also come into being </a:t>
            </a:r>
            <a:r>
              <a:rPr lang="en-US" sz="2000" dirty="0" err="1" smtClean="0"/>
              <a:t>alongwith</a:t>
            </a:r>
            <a:r>
              <a:rPr lang="en-US" sz="2000" dirty="0" smtClean="0"/>
              <a:t> the gravitational energy. The total mechanical energy of the system will now be the sum total of all these energies.</a:t>
            </a:r>
            <a:endParaRPr lang="en-US" sz="20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408" y="2560114"/>
            <a:ext cx="8077615" cy="3054507"/>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920034"/>
            <a:ext cx="1619333" cy="4686506"/>
          </a:xfrm>
          <a:prstGeom prst="rect">
            <a:avLst/>
          </a:prstGeom>
        </p:spPr>
      </p:pic>
    </p:spTree>
    <p:extLst>
      <p:ext uri="{BB962C8B-B14F-4D97-AF65-F5344CB8AC3E}">
        <p14:creationId xmlns:p14="http://schemas.microsoft.com/office/powerpoint/2010/main" val="788088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273" y="649224"/>
            <a:ext cx="11100816" cy="707886"/>
          </a:xfrm>
          <a:prstGeom prst="rect">
            <a:avLst/>
          </a:prstGeom>
          <a:noFill/>
        </p:spPr>
        <p:txBody>
          <a:bodyPr wrap="square" rtlCol="0">
            <a:spAutoFit/>
          </a:bodyPr>
          <a:lstStyle/>
          <a:p>
            <a:r>
              <a:rPr lang="en-US" dirty="0" smtClean="0"/>
              <a:t>c) </a:t>
            </a:r>
            <a:r>
              <a:rPr lang="en-US" sz="2000" dirty="0" smtClean="0"/>
              <a:t>When the mass reaches the equilibrium position : here, maximum possible value of kinetic energy is attained.</a:t>
            </a:r>
            <a:endParaRPr lang="en-US" sz="20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175" y="2481374"/>
            <a:ext cx="8064914" cy="3029106"/>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224" y="1658063"/>
            <a:ext cx="1644735" cy="4675729"/>
          </a:xfrm>
          <a:prstGeom prst="rect">
            <a:avLst/>
          </a:prstGeom>
        </p:spPr>
      </p:pic>
    </p:spTree>
    <p:extLst>
      <p:ext uri="{BB962C8B-B14F-4D97-AF65-F5344CB8AC3E}">
        <p14:creationId xmlns:p14="http://schemas.microsoft.com/office/powerpoint/2010/main" val="1527548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6968" y="722376"/>
            <a:ext cx="10552176" cy="1323439"/>
          </a:xfrm>
          <a:prstGeom prst="rect">
            <a:avLst/>
          </a:prstGeom>
          <a:noFill/>
        </p:spPr>
        <p:txBody>
          <a:bodyPr wrap="square" rtlCol="0">
            <a:spAutoFit/>
          </a:bodyPr>
          <a:lstStyle/>
          <a:p>
            <a:r>
              <a:rPr lang="en-US" dirty="0"/>
              <a:t>d</a:t>
            </a:r>
            <a:r>
              <a:rPr lang="en-US" sz="2000" dirty="0" smtClean="0"/>
              <a:t>) When the mass is at bottommost extreme position : the kinetic energy is zero here (since velocity=0) and the potential energy is also minimum since it is the bottommost point (height from ground is minimum). The elastic potential energy is maximum due to the extensive stretching of the spring by the mass.</a:t>
            </a:r>
            <a:endParaRPr lang="en-US" sz="20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812" y="2519982"/>
            <a:ext cx="8103016" cy="3079908"/>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2304288"/>
            <a:ext cx="1619333" cy="4242816"/>
          </a:xfrm>
          <a:prstGeom prst="rect">
            <a:avLst/>
          </a:prstGeom>
        </p:spPr>
      </p:pic>
    </p:spTree>
    <p:extLst>
      <p:ext uri="{BB962C8B-B14F-4D97-AF65-F5344CB8AC3E}">
        <p14:creationId xmlns:p14="http://schemas.microsoft.com/office/powerpoint/2010/main" val="1975884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3830" y="685800"/>
            <a:ext cx="10789920" cy="400110"/>
          </a:xfrm>
          <a:prstGeom prst="rect">
            <a:avLst/>
          </a:prstGeom>
          <a:noFill/>
        </p:spPr>
        <p:txBody>
          <a:bodyPr wrap="square" rtlCol="0">
            <a:spAutoFit/>
          </a:bodyPr>
          <a:lstStyle/>
          <a:p>
            <a:r>
              <a:rPr lang="en-US" dirty="0"/>
              <a:t>e</a:t>
            </a:r>
            <a:r>
              <a:rPr lang="en-US" dirty="0" smtClean="0"/>
              <a:t>) </a:t>
            </a:r>
            <a:r>
              <a:rPr lang="en-US" sz="2000" dirty="0" smtClean="0"/>
              <a:t>When the mass is moving upward from the extreme position to the equilibrium position :</a:t>
            </a:r>
            <a:endParaRPr lang="en-US" sz="20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672" y="2502838"/>
            <a:ext cx="8014112" cy="3022755"/>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414" y="1847087"/>
            <a:ext cx="1651085" cy="4587747"/>
          </a:xfrm>
          <a:prstGeom prst="rect">
            <a:avLst/>
          </a:prstGeom>
        </p:spPr>
      </p:pic>
    </p:spTree>
    <p:extLst>
      <p:ext uri="{BB962C8B-B14F-4D97-AF65-F5344CB8AC3E}">
        <p14:creationId xmlns:p14="http://schemas.microsoft.com/office/powerpoint/2010/main" val="3254493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129" y="2395960"/>
            <a:ext cx="1598826" cy="4268010"/>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094" y="2395960"/>
            <a:ext cx="1619333" cy="4268010"/>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207" y="2395960"/>
            <a:ext cx="1644735" cy="4268010"/>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2722" y="2395960"/>
            <a:ext cx="1619333" cy="4268010"/>
          </a:xfrm>
          <a:prstGeom prst="rect">
            <a:avLst/>
          </a:prstGeom>
        </p:spPr>
      </p:pic>
      <p:pic>
        <p:nvPicPr>
          <p:cNvPr id="6" name="Picture 5"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2835" y="2395960"/>
            <a:ext cx="1651085" cy="4268010"/>
          </a:xfrm>
          <a:prstGeom prst="rect">
            <a:avLst/>
          </a:prstGeom>
        </p:spPr>
      </p:pic>
      <p:sp>
        <p:nvSpPr>
          <p:cNvPr id="7" name="TextBox 6"/>
          <p:cNvSpPr txBox="1"/>
          <p:nvPr/>
        </p:nvSpPr>
        <p:spPr>
          <a:xfrm>
            <a:off x="923544" y="356616"/>
            <a:ext cx="10396728" cy="1938992"/>
          </a:xfrm>
          <a:prstGeom prst="rect">
            <a:avLst/>
          </a:prstGeom>
          <a:noFill/>
        </p:spPr>
        <p:txBody>
          <a:bodyPr wrap="square" rtlCol="0">
            <a:spAutoFit/>
          </a:bodyPr>
          <a:lstStyle/>
          <a:p>
            <a:r>
              <a:rPr lang="en-US" sz="2000" dirty="0" smtClean="0"/>
              <a:t>If we see all the five cases above, the KE, Thermal Energy, Elastic PE and Gravitational PE vary throughout the motion. The total mechanical energy of the system will be equal to the sum total of all these energies. If we measure the first four energies mentioned above and add them, the total ME that we get in each of the five cases is graphically plotted below. It is evident from the graphs that the total Mechanical Energy of the system remains conserved throughout the oscillatory motion. </a:t>
            </a:r>
            <a:endParaRPr lang="en-US" sz="2000" dirty="0"/>
          </a:p>
        </p:txBody>
      </p:sp>
    </p:spTree>
    <p:extLst>
      <p:ext uri="{BB962C8B-B14F-4D97-AF65-F5344CB8AC3E}">
        <p14:creationId xmlns:p14="http://schemas.microsoft.com/office/powerpoint/2010/main" val="3946794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784" y="777240"/>
            <a:ext cx="10131552" cy="1138773"/>
          </a:xfrm>
          <a:prstGeom prst="rect">
            <a:avLst/>
          </a:prstGeom>
          <a:noFill/>
        </p:spPr>
        <p:txBody>
          <a:bodyPr wrap="square" rtlCol="0">
            <a:spAutoFit/>
          </a:bodyPr>
          <a:lstStyle/>
          <a:p>
            <a:r>
              <a:rPr lang="en-US" sz="2800" b="1" dirty="0" smtClean="0"/>
              <a:t>Error </a:t>
            </a:r>
            <a:r>
              <a:rPr lang="en-US" sz="2000" dirty="0" smtClean="0"/>
              <a:t>:  Since the experiment is done using an online simulator, therefore no error is observed. Had the experiment been done practically, the slight differences in the exact and measured values of various quantities would have caused error.</a:t>
            </a:r>
            <a:endParaRPr lang="en-US" sz="2000" dirty="0"/>
          </a:p>
        </p:txBody>
      </p:sp>
      <p:sp>
        <p:nvSpPr>
          <p:cNvPr id="3" name="TextBox 2"/>
          <p:cNvSpPr txBox="1"/>
          <p:nvPr/>
        </p:nvSpPr>
        <p:spPr>
          <a:xfrm>
            <a:off x="557784" y="2788920"/>
            <a:ext cx="10058400" cy="1138773"/>
          </a:xfrm>
          <a:prstGeom prst="rect">
            <a:avLst/>
          </a:prstGeom>
          <a:noFill/>
        </p:spPr>
        <p:txBody>
          <a:bodyPr wrap="square" rtlCol="0">
            <a:spAutoFit/>
          </a:bodyPr>
          <a:lstStyle/>
          <a:p>
            <a:r>
              <a:rPr lang="en-US" sz="2800" b="1" dirty="0" smtClean="0"/>
              <a:t>Result analysis :  </a:t>
            </a:r>
            <a:r>
              <a:rPr lang="en-US" sz="2000" dirty="0" smtClean="0"/>
              <a:t>The performed experiment and it’s results (as seen in the above tables and graphs) demonstrate the various properties and relations related to the oscillation of a vertical spring mass system (for example, Hooke’s law)</a:t>
            </a:r>
            <a:endParaRPr lang="en-US" sz="2000" dirty="0"/>
          </a:p>
        </p:txBody>
      </p:sp>
      <p:sp>
        <p:nvSpPr>
          <p:cNvPr id="4" name="TextBox 3"/>
          <p:cNvSpPr txBox="1"/>
          <p:nvPr/>
        </p:nvSpPr>
        <p:spPr>
          <a:xfrm>
            <a:off x="4617720" y="4919472"/>
            <a:ext cx="3849624" cy="707886"/>
          </a:xfrm>
          <a:prstGeom prst="rect">
            <a:avLst/>
          </a:prstGeom>
          <a:noFill/>
        </p:spPr>
        <p:txBody>
          <a:bodyPr wrap="square" rtlCol="0">
            <a:spAutoFit/>
          </a:bodyPr>
          <a:lstStyle/>
          <a:p>
            <a:r>
              <a:rPr lang="en-US" sz="4000" b="1" dirty="0" smtClean="0"/>
              <a:t>Thank you</a:t>
            </a:r>
            <a:endParaRPr lang="en-US" sz="4000" b="1" dirty="0"/>
          </a:p>
        </p:txBody>
      </p:sp>
    </p:spTree>
    <p:extLst>
      <p:ext uri="{BB962C8B-B14F-4D97-AF65-F5344CB8AC3E}">
        <p14:creationId xmlns:p14="http://schemas.microsoft.com/office/powerpoint/2010/main" val="369124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912" y="599968"/>
            <a:ext cx="10579608" cy="5816977"/>
          </a:xfrm>
          <a:prstGeom prst="rect">
            <a:avLst/>
          </a:prstGeom>
          <a:noFill/>
        </p:spPr>
        <p:txBody>
          <a:bodyPr wrap="square" rtlCol="0">
            <a:spAutoFit/>
          </a:bodyPr>
          <a:lstStyle/>
          <a:p>
            <a:r>
              <a:rPr lang="en-US" sz="2800" b="1" dirty="0" smtClean="0"/>
              <a:t>Theory</a:t>
            </a:r>
            <a:r>
              <a:rPr lang="en-US" dirty="0" smtClean="0"/>
              <a:t> </a:t>
            </a:r>
            <a:r>
              <a:rPr lang="en-US" sz="2000" dirty="0" smtClean="0"/>
              <a:t>:   Hooke’s law is :</a:t>
            </a:r>
          </a:p>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2000" dirty="0" smtClean="0"/>
              <a:t>Where Fs = mg   also</a:t>
            </a:r>
          </a:p>
          <a:p>
            <a:endParaRPr lang="en-US" sz="2000" dirty="0" smtClean="0"/>
          </a:p>
          <a:p>
            <a:r>
              <a:rPr lang="en-US" sz="2000" dirty="0" smtClean="0"/>
              <a:t>A]  </a:t>
            </a:r>
            <a:r>
              <a:rPr lang="en-US" sz="2000" dirty="0"/>
              <a:t>The period of a </a:t>
            </a:r>
            <a:r>
              <a:rPr lang="en-US" sz="2000" dirty="0" smtClean="0"/>
              <a:t>vertical spring-mass </a:t>
            </a:r>
            <a:r>
              <a:rPr lang="en-US" sz="2000" dirty="0"/>
              <a:t>system is </a:t>
            </a:r>
            <a:r>
              <a:rPr lang="en-US" sz="2000" dirty="0" smtClean="0"/>
              <a:t>given by :</a:t>
            </a:r>
          </a:p>
          <a:p>
            <a:r>
              <a:rPr lang="en-US" sz="2000" dirty="0" smtClean="0"/>
              <a:t>                T = 2</a:t>
            </a:r>
            <a:r>
              <a:rPr lang="el-GR" sz="2000" dirty="0" smtClean="0"/>
              <a:t>π</a:t>
            </a:r>
            <a:r>
              <a:rPr lang="en-US" sz="2000" dirty="0" smtClean="0"/>
              <a:t>*[</a:t>
            </a:r>
            <a:r>
              <a:rPr lang="en-US" sz="2000" dirty="0" err="1" smtClean="0"/>
              <a:t>sq.rt</a:t>
            </a:r>
            <a:r>
              <a:rPr lang="en-US" sz="2000" dirty="0" smtClean="0"/>
              <a:t>(m/k)]</a:t>
            </a:r>
            <a:endParaRPr lang="en-US" sz="2000" dirty="0"/>
          </a:p>
          <a:p>
            <a:r>
              <a:rPr lang="en-US" sz="2000" dirty="0" smtClean="0"/>
              <a:t>Therefore T is </a:t>
            </a:r>
            <a:r>
              <a:rPr lang="en-US" sz="2000" dirty="0"/>
              <a:t>proportional to the square root of the mass and inversely proportional to the square root of </a:t>
            </a:r>
            <a:r>
              <a:rPr lang="en-US" sz="2000" dirty="0" smtClean="0"/>
              <a:t>       the </a:t>
            </a:r>
            <a:r>
              <a:rPr lang="en-US" sz="2000" dirty="0"/>
              <a:t>spring </a:t>
            </a:r>
            <a:r>
              <a:rPr lang="en-US" sz="2000" dirty="0" smtClean="0"/>
              <a:t>constant(k). K is inversely proportional to the length of the spring, therefore T also depends on length of the spring (L).</a:t>
            </a:r>
          </a:p>
          <a:p>
            <a:r>
              <a:rPr lang="en-US" sz="2000" dirty="0" smtClean="0"/>
              <a:t>This dependence of T on various factors is seen in the observation table where the spring constant (k) is calculated by the following relation :</a:t>
            </a:r>
          </a:p>
          <a:p>
            <a:r>
              <a:rPr lang="en-US" sz="2000" dirty="0"/>
              <a:t> </a:t>
            </a:r>
            <a:r>
              <a:rPr lang="en-US" sz="2000" dirty="0" smtClean="0"/>
              <a:t>               k = (m*g)/x</a:t>
            </a:r>
            <a:endParaRPr lang="en-US" sz="2000" dirty="0"/>
          </a:p>
        </p:txBody>
      </p:sp>
      <p:pic>
        <p:nvPicPr>
          <p:cNvPr id="3" name="Picture 2"/>
          <p:cNvPicPr>
            <a:picLocks noChangeAspect="1"/>
          </p:cNvPicPr>
          <p:nvPr/>
        </p:nvPicPr>
        <p:blipFill>
          <a:blip r:embed="rId2"/>
          <a:stretch>
            <a:fillRect/>
          </a:stretch>
        </p:blipFill>
        <p:spPr>
          <a:xfrm>
            <a:off x="1271016" y="1152956"/>
            <a:ext cx="6096851" cy="2010056"/>
          </a:xfrm>
          <a:prstGeom prst="rect">
            <a:avLst/>
          </a:prstGeom>
        </p:spPr>
      </p:pic>
    </p:spTree>
    <p:extLst>
      <p:ext uri="{BB962C8B-B14F-4D97-AF65-F5344CB8AC3E}">
        <p14:creationId xmlns:p14="http://schemas.microsoft.com/office/powerpoint/2010/main" val="12414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5488" y="484632"/>
            <a:ext cx="11173968" cy="5940088"/>
          </a:xfrm>
          <a:prstGeom prst="rect">
            <a:avLst/>
          </a:prstGeom>
          <a:noFill/>
        </p:spPr>
        <p:txBody>
          <a:bodyPr wrap="square" rtlCol="0">
            <a:spAutoFit/>
          </a:bodyPr>
          <a:lstStyle/>
          <a:p>
            <a:r>
              <a:rPr lang="en-US" sz="2000" dirty="0" smtClean="0"/>
              <a:t>B] the time period does not depend upon the acceleration due to gravity. Also the spring constant k depends on the material of the spring and it’s natural length. So, if same mass is taken, the time period of oscillation will also be nearly equal (the slight changes will be due to the slight variance in the average and exact values of g on planet X). </a:t>
            </a:r>
          </a:p>
          <a:p>
            <a:r>
              <a:rPr lang="en-US" sz="2000" dirty="0"/>
              <a:t> </a:t>
            </a:r>
            <a:r>
              <a:rPr lang="en-US" sz="2000" dirty="0" smtClean="0"/>
              <a:t>     the value of k will be same at all places and planets. Hence the experiment is first conducted on earth and the value of k is calculated using the other known quantities. Then this value of k is used to find out the value of g on planet X. </a:t>
            </a:r>
            <a:endParaRPr lang="en-US" sz="2000" dirty="0"/>
          </a:p>
          <a:p>
            <a:endParaRPr lang="en-US" sz="2000" dirty="0" smtClean="0"/>
          </a:p>
          <a:p>
            <a:r>
              <a:rPr lang="en-US" sz="2000" dirty="0" smtClean="0"/>
              <a:t>C] In case of a vertical spring mass system undergoing oscillations (with damping=0), the acceleration (a) </a:t>
            </a:r>
          </a:p>
          <a:p>
            <a:r>
              <a:rPr lang="en-US" sz="2000" dirty="0"/>
              <a:t> </a:t>
            </a:r>
            <a:r>
              <a:rPr lang="en-US" sz="2000" dirty="0" smtClean="0"/>
              <a:t>             is given as:                                                                 </a:t>
            </a:r>
          </a:p>
          <a:p>
            <a:r>
              <a:rPr lang="en-US" sz="2000" dirty="0"/>
              <a:t> </a:t>
            </a:r>
            <a:r>
              <a:rPr lang="en-US" sz="2000" dirty="0" smtClean="0"/>
              <a:t>                                                                                                or    </a:t>
            </a:r>
            <a:r>
              <a:rPr lang="en-US" sz="2000" i="1" dirty="0" smtClean="0"/>
              <a:t>ma = -(</a:t>
            </a:r>
            <a:r>
              <a:rPr lang="en-US" sz="2000" i="1" dirty="0" err="1" smtClean="0"/>
              <a:t>kx</a:t>
            </a:r>
            <a:r>
              <a:rPr lang="en-US" sz="2000" i="1" dirty="0" smtClean="0"/>
              <a:t> + mg)</a:t>
            </a:r>
          </a:p>
          <a:p>
            <a:endParaRPr lang="en-US" sz="2000" i="1" dirty="0"/>
          </a:p>
          <a:p>
            <a:r>
              <a:rPr lang="en-US" sz="2000" dirty="0" smtClean="0"/>
              <a:t>D] The forces acting on the oscillating mass are : gravitational force and spring force. The free body diagram of the mass will thereby show these two forces.</a:t>
            </a:r>
          </a:p>
          <a:p>
            <a:endParaRPr lang="en-US" sz="2000" dirty="0"/>
          </a:p>
          <a:p>
            <a:r>
              <a:rPr lang="en-US" sz="2000" dirty="0" smtClean="0"/>
              <a:t>E] The spring mass system shows conservation of total mechanical energy . It is the sum total of the gravitational PE, Elastic PE, KE and Thermal energy at any time t. During the oscillation, some of these individual energies decrease at certain positions while the rest increase, thereby conserving the total ME of the system.</a:t>
            </a:r>
            <a:endParaRPr lang="en-US" sz="2000" dirty="0"/>
          </a:p>
        </p:txBody>
      </p:sp>
      <p:pic>
        <p:nvPicPr>
          <p:cNvPr id="3" name="Picture 2"/>
          <p:cNvPicPr>
            <a:picLocks noChangeAspect="1"/>
          </p:cNvPicPr>
          <p:nvPr/>
        </p:nvPicPr>
        <p:blipFill>
          <a:blip r:embed="rId2"/>
          <a:stretch>
            <a:fillRect/>
          </a:stretch>
        </p:blipFill>
        <p:spPr>
          <a:xfrm>
            <a:off x="3560658" y="3582329"/>
            <a:ext cx="2400635" cy="333422"/>
          </a:xfrm>
          <a:prstGeom prst="rect">
            <a:avLst/>
          </a:prstGeom>
        </p:spPr>
      </p:pic>
    </p:spTree>
    <p:extLst>
      <p:ext uri="{BB962C8B-B14F-4D97-AF65-F5344CB8AC3E}">
        <p14:creationId xmlns:p14="http://schemas.microsoft.com/office/powerpoint/2010/main" val="313352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080" y="960640"/>
            <a:ext cx="11237976" cy="1015663"/>
          </a:xfrm>
          <a:prstGeom prst="rect">
            <a:avLst/>
          </a:prstGeom>
          <a:noFill/>
        </p:spPr>
        <p:txBody>
          <a:bodyPr wrap="square" rtlCol="0">
            <a:spAutoFit/>
          </a:bodyPr>
          <a:lstStyle/>
          <a:p>
            <a:r>
              <a:rPr lang="en-US" sz="2000" dirty="0" smtClean="0"/>
              <a:t>Since displacement and amplitude are results </a:t>
            </a:r>
            <a:r>
              <a:rPr lang="en-US" sz="2000" dirty="0" smtClean="0"/>
              <a:t>of </a:t>
            </a:r>
            <a:r>
              <a:rPr lang="en-US" sz="2000" dirty="0" smtClean="0"/>
              <a:t>oscillation of a vertical Spring mass system, therefore they cannot be the factors affecting the time period of this system. The dependence or independence of T on other factors is checked by performing several experiments whose observations are tabulated below :  </a:t>
            </a:r>
            <a:endParaRPr lang="en-US" sz="2000" dirty="0"/>
          </a:p>
        </p:txBody>
      </p:sp>
      <p:sp>
        <p:nvSpPr>
          <p:cNvPr id="3" name="TextBox 2"/>
          <p:cNvSpPr txBox="1"/>
          <p:nvPr/>
        </p:nvSpPr>
        <p:spPr>
          <a:xfrm>
            <a:off x="283464" y="960640"/>
            <a:ext cx="2313432" cy="400110"/>
          </a:xfrm>
          <a:prstGeom prst="rect">
            <a:avLst/>
          </a:prstGeom>
          <a:noFill/>
        </p:spPr>
        <p:txBody>
          <a:bodyPr wrap="square" rtlCol="0">
            <a:spAutoFit/>
          </a:bodyPr>
          <a:lstStyle/>
          <a:p>
            <a:r>
              <a:rPr lang="en-US" sz="2000" dirty="0" smtClean="0"/>
              <a:t>A] </a:t>
            </a:r>
            <a:endParaRPr lang="en-US" sz="2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92" y="2938730"/>
            <a:ext cx="9829800" cy="3103420"/>
          </a:xfrm>
          <a:prstGeom prst="rect">
            <a:avLst/>
          </a:prstGeom>
        </p:spPr>
      </p:pic>
      <p:sp>
        <p:nvSpPr>
          <p:cNvPr id="5" name="TextBox 4"/>
          <p:cNvSpPr txBox="1"/>
          <p:nvPr/>
        </p:nvSpPr>
        <p:spPr>
          <a:xfrm>
            <a:off x="640080" y="2134351"/>
            <a:ext cx="10328148" cy="707886"/>
          </a:xfrm>
          <a:prstGeom prst="rect">
            <a:avLst/>
          </a:prstGeom>
          <a:noFill/>
        </p:spPr>
        <p:txBody>
          <a:bodyPr wrap="square" rtlCol="0">
            <a:spAutoFit/>
          </a:bodyPr>
          <a:lstStyle/>
          <a:p>
            <a:r>
              <a:rPr lang="en-US" sz="2000" dirty="0" smtClean="0"/>
              <a:t>a) The dependence of T on spring constant(k) is checked by making 3 pairs of observations where the mass and other </a:t>
            </a:r>
            <a:r>
              <a:rPr lang="en-US" sz="2000" dirty="0" err="1" smtClean="0"/>
              <a:t>quantites</a:t>
            </a:r>
            <a:r>
              <a:rPr lang="en-US" sz="2000" dirty="0" smtClean="0"/>
              <a:t> are kept same in each pair and only k value is varied</a:t>
            </a:r>
            <a:r>
              <a:rPr lang="en-US" dirty="0" smtClean="0"/>
              <a:t>. </a:t>
            </a:r>
            <a:endParaRPr lang="en-US" dirty="0"/>
          </a:p>
        </p:txBody>
      </p:sp>
      <p:sp>
        <p:nvSpPr>
          <p:cNvPr id="6" name="TextBox 5"/>
          <p:cNvSpPr txBox="1"/>
          <p:nvPr/>
        </p:nvSpPr>
        <p:spPr>
          <a:xfrm>
            <a:off x="850392" y="6138643"/>
            <a:ext cx="7827264" cy="400110"/>
          </a:xfrm>
          <a:prstGeom prst="rect">
            <a:avLst/>
          </a:prstGeom>
          <a:noFill/>
        </p:spPr>
        <p:txBody>
          <a:bodyPr wrap="square" rtlCol="0">
            <a:spAutoFit/>
          </a:bodyPr>
          <a:lstStyle/>
          <a:p>
            <a:r>
              <a:rPr lang="en-US" sz="2000" dirty="0" smtClean="0"/>
              <a:t>Since T varies with k , therefore time period depends on spring constant.</a:t>
            </a:r>
            <a:endParaRPr lang="en-US" sz="2000" dirty="0"/>
          </a:p>
        </p:txBody>
      </p:sp>
      <p:sp>
        <p:nvSpPr>
          <p:cNvPr id="7" name="TextBox 6"/>
          <p:cNvSpPr txBox="1"/>
          <p:nvPr/>
        </p:nvSpPr>
        <p:spPr>
          <a:xfrm>
            <a:off x="356616" y="338571"/>
            <a:ext cx="5029200" cy="523220"/>
          </a:xfrm>
          <a:prstGeom prst="rect">
            <a:avLst/>
          </a:prstGeom>
          <a:noFill/>
        </p:spPr>
        <p:txBody>
          <a:bodyPr wrap="square" rtlCol="0">
            <a:spAutoFit/>
          </a:bodyPr>
          <a:lstStyle/>
          <a:p>
            <a:r>
              <a:rPr lang="en-US" sz="2800" b="1" dirty="0" smtClean="0"/>
              <a:t>Observations and Calculations :</a:t>
            </a:r>
            <a:endParaRPr lang="en-US" sz="2800" b="1" dirty="0"/>
          </a:p>
        </p:txBody>
      </p:sp>
    </p:spTree>
    <p:extLst>
      <p:ext uri="{BB962C8B-B14F-4D97-AF65-F5344CB8AC3E}">
        <p14:creationId xmlns:p14="http://schemas.microsoft.com/office/powerpoint/2010/main" val="100886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112" y="1691640"/>
            <a:ext cx="9838944" cy="3246120"/>
          </a:xfrm>
          <a:prstGeom prst="rect">
            <a:avLst/>
          </a:prstGeom>
        </p:spPr>
      </p:pic>
      <p:sp>
        <p:nvSpPr>
          <p:cNvPr id="3" name="TextBox 2"/>
          <p:cNvSpPr txBox="1"/>
          <p:nvPr/>
        </p:nvSpPr>
        <p:spPr>
          <a:xfrm>
            <a:off x="832104" y="794635"/>
            <a:ext cx="9262872" cy="707886"/>
          </a:xfrm>
          <a:prstGeom prst="rect">
            <a:avLst/>
          </a:prstGeom>
          <a:noFill/>
        </p:spPr>
        <p:txBody>
          <a:bodyPr wrap="square" rtlCol="0">
            <a:spAutoFit/>
          </a:bodyPr>
          <a:lstStyle/>
          <a:p>
            <a:r>
              <a:rPr lang="en-US" sz="2000" dirty="0" smtClean="0"/>
              <a:t>b) In this case, mass is varied in each pair of observations and other quantities are kept constant. </a:t>
            </a:r>
            <a:endParaRPr lang="en-US" sz="2000" dirty="0"/>
          </a:p>
        </p:txBody>
      </p:sp>
      <p:sp>
        <p:nvSpPr>
          <p:cNvPr id="4" name="TextBox 3"/>
          <p:cNvSpPr txBox="1"/>
          <p:nvPr/>
        </p:nvSpPr>
        <p:spPr>
          <a:xfrm>
            <a:off x="832104" y="5178397"/>
            <a:ext cx="7397496" cy="400110"/>
          </a:xfrm>
          <a:prstGeom prst="rect">
            <a:avLst/>
          </a:prstGeom>
          <a:noFill/>
        </p:spPr>
        <p:txBody>
          <a:bodyPr wrap="square" rtlCol="0">
            <a:spAutoFit/>
          </a:bodyPr>
          <a:lstStyle/>
          <a:p>
            <a:r>
              <a:rPr lang="en-US" sz="2000" dirty="0" smtClean="0"/>
              <a:t>As mass varies, T also differs. Therefore T depends on mass as well.</a:t>
            </a:r>
            <a:endParaRPr lang="en-US" sz="2000" dirty="0"/>
          </a:p>
        </p:txBody>
      </p:sp>
    </p:spTree>
    <p:extLst>
      <p:ext uri="{BB962C8B-B14F-4D97-AF65-F5344CB8AC3E}">
        <p14:creationId xmlns:p14="http://schemas.microsoft.com/office/powerpoint/2010/main" val="291150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 y="1370707"/>
            <a:ext cx="10222992" cy="3456432"/>
          </a:xfrm>
          <a:prstGeom prst="rect">
            <a:avLst/>
          </a:prstGeom>
        </p:spPr>
      </p:pic>
      <p:sp>
        <p:nvSpPr>
          <p:cNvPr id="4" name="TextBox 3"/>
          <p:cNvSpPr txBox="1"/>
          <p:nvPr/>
        </p:nvSpPr>
        <p:spPr>
          <a:xfrm>
            <a:off x="603504" y="594360"/>
            <a:ext cx="9701784" cy="400110"/>
          </a:xfrm>
          <a:prstGeom prst="rect">
            <a:avLst/>
          </a:prstGeom>
          <a:noFill/>
        </p:spPr>
        <p:txBody>
          <a:bodyPr wrap="square" rtlCol="0">
            <a:spAutoFit/>
          </a:bodyPr>
          <a:lstStyle/>
          <a:p>
            <a:r>
              <a:rPr lang="en-US" sz="2000" dirty="0" smtClean="0"/>
              <a:t>c) now, natural length of the spring is varied while keeping the other quantities constant. </a:t>
            </a:r>
            <a:endParaRPr lang="en-US" sz="2000" dirty="0"/>
          </a:p>
        </p:txBody>
      </p:sp>
      <p:sp>
        <p:nvSpPr>
          <p:cNvPr id="5" name="TextBox 4"/>
          <p:cNvSpPr txBox="1"/>
          <p:nvPr/>
        </p:nvSpPr>
        <p:spPr>
          <a:xfrm>
            <a:off x="603504" y="5133570"/>
            <a:ext cx="8622792" cy="707886"/>
          </a:xfrm>
          <a:prstGeom prst="rect">
            <a:avLst/>
          </a:prstGeom>
          <a:noFill/>
        </p:spPr>
        <p:txBody>
          <a:bodyPr wrap="square" rtlCol="0">
            <a:spAutoFit/>
          </a:bodyPr>
          <a:lstStyle/>
          <a:p>
            <a:r>
              <a:rPr lang="en-US" sz="2000" dirty="0" smtClean="0"/>
              <a:t>From this table, we conclude that T depends on natural length(L) of the spring too.</a:t>
            </a:r>
            <a:endParaRPr lang="en-US" sz="2000" dirty="0"/>
          </a:p>
        </p:txBody>
      </p:sp>
    </p:spTree>
    <p:extLst>
      <p:ext uri="{BB962C8B-B14F-4D97-AF65-F5344CB8AC3E}">
        <p14:creationId xmlns:p14="http://schemas.microsoft.com/office/powerpoint/2010/main" val="1723602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8952" y="516850"/>
            <a:ext cx="10707624" cy="1015663"/>
          </a:xfrm>
          <a:prstGeom prst="rect">
            <a:avLst/>
          </a:prstGeom>
          <a:noFill/>
        </p:spPr>
        <p:txBody>
          <a:bodyPr wrap="square" rtlCol="0">
            <a:spAutoFit/>
          </a:bodyPr>
          <a:lstStyle/>
          <a:p>
            <a:r>
              <a:rPr lang="en-US" dirty="0" smtClean="0"/>
              <a:t>B</a:t>
            </a:r>
            <a:r>
              <a:rPr lang="en-US" sz="2000" dirty="0" smtClean="0"/>
              <a:t>] In order to calculate the value of acceleration due to gravity on planet X, first the value of k for the corresponding spring is calculated by using the acc. due to gravity on earth and then the value for g on planet X is calculated.</a:t>
            </a:r>
            <a:endParaRPr lang="en-US" sz="2000" dirty="0"/>
          </a:p>
        </p:txBody>
      </p:sp>
      <p:sp>
        <p:nvSpPr>
          <p:cNvPr id="4" name="TextBox 3"/>
          <p:cNvSpPr txBox="1"/>
          <p:nvPr/>
        </p:nvSpPr>
        <p:spPr>
          <a:xfrm>
            <a:off x="1033272" y="5477256"/>
            <a:ext cx="3383280" cy="374904"/>
          </a:xfrm>
          <a:prstGeom prst="rect">
            <a:avLst/>
          </a:prstGeom>
          <a:noFill/>
        </p:spPr>
        <p:txBody>
          <a:bodyPr wrap="square" rtlCol="0">
            <a:spAutoFit/>
          </a:bodyPr>
          <a:lstStyle/>
          <a:p>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52" y="1655064"/>
            <a:ext cx="10479024" cy="2843784"/>
          </a:xfrm>
          <a:prstGeom prst="rect">
            <a:avLst/>
          </a:prstGeom>
        </p:spPr>
      </p:pic>
      <p:sp>
        <p:nvSpPr>
          <p:cNvPr id="6" name="TextBox 5"/>
          <p:cNvSpPr txBox="1"/>
          <p:nvPr/>
        </p:nvSpPr>
        <p:spPr>
          <a:xfrm>
            <a:off x="873252" y="4738592"/>
            <a:ext cx="10122408" cy="1631216"/>
          </a:xfrm>
          <a:prstGeom prst="rect">
            <a:avLst/>
          </a:prstGeom>
          <a:noFill/>
        </p:spPr>
        <p:txBody>
          <a:bodyPr wrap="square" rtlCol="0">
            <a:spAutoFit/>
          </a:bodyPr>
          <a:lstStyle/>
          <a:p>
            <a:r>
              <a:rPr lang="en-US" sz="2000" dirty="0" smtClean="0"/>
              <a:t>The value of g on planet X is calculated in  different cases . Now, we will calculate the average of all the g values of X that we got during the experiment, in order to get a more accurate value. </a:t>
            </a:r>
          </a:p>
          <a:p>
            <a:endParaRPr lang="en-US" sz="2000" dirty="0"/>
          </a:p>
          <a:p>
            <a:r>
              <a:rPr lang="en-US" sz="2000" dirty="0" smtClean="0"/>
              <a:t>Therefore, g = (13.3 + 11.97 + 12.312)/3</a:t>
            </a:r>
          </a:p>
          <a:p>
            <a:r>
              <a:rPr lang="en-US" sz="2000" dirty="0"/>
              <a:t> </a:t>
            </a:r>
            <a:r>
              <a:rPr lang="en-US" sz="2000" dirty="0" smtClean="0"/>
              <a:t>                      = 12.527 m/</a:t>
            </a:r>
            <a:r>
              <a:rPr lang="en-US" sz="2000" dirty="0" err="1" smtClean="0"/>
              <a:t>sq.sec</a:t>
            </a:r>
            <a:endParaRPr lang="en-US" sz="2000" dirty="0"/>
          </a:p>
        </p:txBody>
      </p:sp>
    </p:spTree>
    <p:extLst>
      <p:ext uri="{BB962C8B-B14F-4D97-AF65-F5344CB8AC3E}">
        <p14:creationId xmlns:p14="http://schemas.microsoft.com/office/powerpoint/2010/main" val="221108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9224" y="1289304"/>
            <a:ext cx="3776472" cy="400110"/>
          </a:xfrm>
          <a:prstGeom prst="rect">
            <a:avLst/>
          </a:prstGeom>
          <a:noFill/>
        </p:spPr>
        <p:txBody>
          <a:bodyPr wrap="square" rtlCol="0">
            <a:spAutoFit/>
          </a:bodyPr>
          <a:lstStyle/>
          <a:p>
            <a:r>
              <a:rPr lang="en-US" sz="2000" dirty="0" smtClean="0"/>
              <a:t>a) When the mass is just released :</a:t>
            </a:r>
            <a:endParaRPr lang="en-US" sz="2000" dirty="0"/>
          </a:p>
        </p:txBody>
      </p:sp>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l="315" b="13927"/>
          <a:stretch/>
        </p:blipFill>
        <p:spPr>
          <a:xfrm>
            <a:off x="813816" y="1889041"/>
            <a:ext cx="9235440" cy="3496775"/>
          </a:xfrm>
          <a:prstGeom prst="rect">
            <a:avLst/>
          </a:prstGeom>
        </p:spPr>
      </p:pic>
      <p:sp>
        <p:nvSpPr>
          <p:cNvPr id="7" name="TextBox 6"/>
          <p:cNvSpPr txBox="1"/>
          <p:nvPr/>
        </p:nvSpPr>
        <p:spPr>
          <a:xfrm>
            <a:off x="649224" y="412568"/>
            <a:ext cx="9400032" cy="707886"/>
          </a:xfrm>
          <a:prstGeom prst="rect">
            <a:avLst/>
          </a:prstGeom>
          <a:noFill/>
        </p:spPr>
        <p:txBody>
          <a:bodyPr wrap="square" rtlCol="0">
            <a:spAutoFit/>
          </a:bodyPr>
          <a:lstStyle/>
          <a:p>
            <a:r>
              <a:rPr lang="en-US" sz="2000" dirty="0" smtClean="0"/>
              <a:t>C] Relation between the velocity and acceleration vectors and their relation to the motion of the mass at various points : </a:t>
            </a:r>
            <a:endParaRPr lang="en-US" sz="2000" dirty="0"/>
          </a:p>
        </p:txBody>
      </p:sp>
      <p:sp>
        <p:nvSpPr>
          <p:cNvPr id="8" name="TextBox 7"/>
          <p:cNvSpPr txBox="1"/>
          <p:nvPr/>
        </p:nvSpPr>
        <p:spPr>
          <a:xfrm>
            <a:off x="813816" y="5569627"/>
            <a:ext cx="9235440" cy="707886"/>
          </a:xfrm>
          <a:prstGeom prst="rect">
            <a:avLst/>
          </a:prstGeom>
          <a:noFill/>
        </p:spPr>
        <p:txBody>
          <a:bodyPr wrap="square" rtlCol="0">
            <a:spAutoFit/>
          </a:bodyPr>
          <a:lstStyle/>
          <a:p>
            <a:r>
              <a:rPr lang="en-US" sz="2000" dirty="0" smtClean="0"/>
              <a:t>Velocity and acceleration vectors are directed downwards. Since motion is always in the direction of velocity, therefore motion of the mass is also downward.</a:t>
            </a:r>
            <a:endParaRPr lang="en-US" sz="2000" dirty="0"/>
          </a:p>
        </p:txBody>
      </p:sp>
    </p:spTree>
    <p:extLst>
      <p:ext uri="{BB962C8B-B14F-4D97-AF65-F5344CB8AC3E}">
        <p14:creationId xmlns:p14="http://schemas.microsoft.com/office/powerpoint/2010/main" val="2264920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1541</Words>
  <Application>Microsoft Office PowerPoint</Application>
  <PresentationFormat>Widescreen</PresentationFormat>
  <Paragraphs>87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40</cp:revision>
  <dcterms:created xsi:type="dcterms:W3CDTF">2022-01-18T18:37:27Z</dcterms:created>
  <dcterms:modified xsi:type="dcterms:W3CDTF">2022-01-19T13:13:34Z</dcterms:modified>
</cp:coreProperties>
</file>