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58" r:id="rId5"/>
    <p:sldId id="260" r:id="rId6"/>
    <p:sldId id="261" r:id="rId7"/>
    <p:sldId id="263" r:id="rId8"/>
    <p:sldId id="281" r:id="rId9"/>
    <p:sldId id="280" r:id="rId10"/>
    <p:sldId id="262" r:id="rId11"/>
    <p:sldId id="275" r:id="rId12"/>
    <p:sldId id="276" r:id="rId13"/>
    <p:sldId id="277" r:id="rId14"/>
    <p:sldId id="282" r:id="rId15"/>
    <p:sldId id="278" r:id="rId16"/>
    <p:sldId id="264" r:id="rId17"/>
    <p:sldId id="266" r:id="rId18"/>
    <p:sldId id="267" r:id="rId19"/>
    <p:sldId id="270" r:id="rId20"/>
    <p:sldId id="272" r:id="rId21"/>
    <p:sldId id="279" r:id="rId22"/>
    <p:sldId id="271" r:id="rId23"/>
    <p:sldId id="285" r:id="rId24"/>
    <p:sldId id="269" r:id="rId25"/>
    <p:sldId id="283" r:id="rId26"/>
    <p:sldId id="284" r:id="rId27"/>
  </p:sldIdLst>
  <p:sldSz cx="9144000" cy="6858000" type="screen4x3"/>
  <p:notesSz cx="6858000" cy="9144000"/>
  <p:embeddedFontLst>
    <p:embeddedFont>
      <p:font typeface="Archivo Narrow" panose="020B060402020202020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9bdb18cf1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9bdb18cf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9bdb18cf1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9bdb18c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89bdb18cf1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89bdb18cf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9bdb18cf1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9bdb18c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657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9bdb18cf1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9bdb18cf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60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89bdb18cf1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89bdb18cf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9bdb18cf1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9bdb18c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9bdb18cf1_0_1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9bdb18cf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9bdb18cf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9bdb18cf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9bdb18cf1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9bdb18cf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9bdb18cf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9bdb18cf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311700" y="2014872"/>
            <a:ext cx="8520600" cy="171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GB"/>
              <a:t>                Diabetes Prediction System</a:t>
            </a:r>
            <a:endParaRPr/>
          </a:p>
        </p:txBody>
      </p:sp>
      <p:sp>
        <p:nvSpPr>
          <p:cNvPr id="112" name="Google Shape;112;p13"/>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a:p>
          <a:p>
            <a:pPr marL="0" lvl="0" indent="0" algn="ctr" rtl="0">
              <a:lnSpc>
                <a:spcPct val="100000"/>
              </a:lnSpc>
              <a:spcBef>
                <a:spcPts val="0"/>
              </a:spcBef>
              <a:spcAft>
                <a:spcPts val="0"/>
              </a:spcAft>
              <a:buClr>
                <a:schemeClr val="dk1"/>
              </a:buClr>
              <a:buSzPts val="1100"/>
              <a:buFont typeface="Arial"/>
              <a:buNone/>
            </a:pPr>
            <a:r>
              <a:rPr lang="en-GB" sz="1200"/>
              <a:t>Department of Computer Science)</a:t>
            </a:r>
            <a:endParaRPr sz="1200"/>
          </a:p>
          <a:p>
            <a:pPr marL="0" lvl="0" indent="0" algn="ctr" rtl="0">
              <a:lnSpc>
                <a:spcPct val="100000"/>
              </a:lnSpc>
              <a:spcBef>
                <a:spcPts val="0"/>
              </a:spcBef>
              <a:spcAft>
                <a:spcPts val="0"/>
              </a:spcAft>
              <a:buClr>
                <a:schemeClr val="dk1"/>
              </a:buClr>
              <a:buSzPts val="1100"/>
              <a:buFont typeface="Arial"/>
              <a:buNone/>
            </a:pPr>
            <a:r>
              <a:rPr lang="en-GB" sz="1200"/>
              <a:t>Christ (Deemed-to-be-University</a:t>
            </a:r>
            <a:endParaRPr sz="1200"/>
          </a:p>
          <a:p>
            <a:pPr marL="0" lvl="0" indent="0" algn="ctr" rtl="0">
              <a:lnSpc>
                <a:spcPct val="100000"/>
              </a:lnSpc>
              <a:spcBef>
                <a:spcPts val="0"/>
              </a:spcBef>
              <a:spcAft>
                <a:spcPts val="0"/>
              </a:spcAft>
              <a:buClr>
                <a:schemeClr val="dk1"/>
              </a:buClr>
              <a:buSzPts val="1100"/>
              <a:buFont typeface="Arial"/>
              <a:buNone/>
            </a:pPr>
            <a:r>
              <a:rPr lang="en-GB" sz="1200"/>
              <a:t>Banglore, India</a:t>
            </a:r>
            <a:endParaRPr sz="1200"/>
          </a:p>
          <a:p>
            <a:pPr marL="0" lvl="0" indent="0" algn="ctr" rtl="0">
              <a:lnSpc>
                <a:spcPct val="100000"/>
              </a:lnSpc>
              <a:spcBef>
                <a:spcPts val="0"/>
              </a:spcBef>
              <a:spcAft>
                <a:spcPts val="0"/>
              </a:spcAft>
              <a:buClr>
                <a:schemeClr val="dk1"/>
              </a:buClr>
              <a:buSzPts val="1100"/>
              <a:buFont typeface="Arial"/>
              <a:buNone/>
            </a:pPr>
            <a:r>
              <a:rPr lang="en-GB" sz="1200"/>
              <a:t>anush.verma@msam.christuniversity.in</a:t>
            </a:r>
            <a:endParaRPr sz="1200"/>
          </a:p>
          <a:p>
            <a:pPr marL="0" lvl="0" indent="0" algn="ctr" rtl="0">
              <a:lnSpc>
                <a:spcPct val="100000"/>
              </a:lnSpc>
              <a:spcBef>
                <a:spcPts val="0"/>
              </a:spcBef>
              <a:spcAft>
                <a:spcPts val="0"/>
              </a:spcAft>
              <a:buClr>
                <a:srgbClr val="000000"/>
              </a:buClr>
              <a:buSzPts val="2800"/>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311700" y="653398"/>
            <a:ext cx="8520600" cy="5438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b="1" dirty="0">
                <a:latin typeface="Times New Roman" panose="02020603050405020304" pitchFamily="18" charset="0"/>
                <a:cs typeface="Times New Roman" panose="02020603050405020304" pitchFamily="18" charset="0"/>
              </a:rPr>
              <a:t>Distribution of the features</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D278E6-C59F-DF09-A4D2-40BBC3944AEC}"/>
              </a:ext>
            </a:extLst>
          </p:cNvPr>
          <p:cNvPicPr>
            <a:picLocks noChangeAspect="1"/>
          </p:cNvPicPr>
          <p:nvPr/>
        </p:nvPicPr>
        <p:blipFill>
          <a:blip r:embed="rId3"/>
          <a:stretch>
            <a:fillRect/>
          </a:stretch>
        </p:blipFill>
        <p:spPr>
          <a:xfrm>
            <a:off x="951995" y="1364565"/>
            <a:ext cx="7240010" cy="4543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FC1E6C-22B0-55AE-FE4E-8692674B5D35}"/>
              </a:ext>
            </a:extLst>
          </p:cNvPr>
          <p:cNvSpPr>
            <a:spLocks noGrp="1"/>
          </p:cNvSpPr>
          <p:nvPr>
            <p:ph type="body" idx="1"/>
          </p:nvPr>
        </p:nvSpPr>
        <p:spPr>
          <a:xfrm>
            <a:off x="311700" y="745588"/>
            <a:ext cx="8520600" cy="5346245"/>
          </a:xfrm>
        </p:spPr>
        <p:txBody>
          <a:bodyPr/>
          <a:lstStyle/>
          <a:p>
            <a:r>
              <a:rPr lang="en-US" b="1" dirty="0">
                <a:latin typeface="Times New Roman" panose="02020603050405020304" pitchFamily="18" charset="0"/>
                <a:cs typeface="Times New Roman" panose="02020603050405020304" pitchFamily="18" charset="0"/>
              </a:rPr>
              <a:t>Correlation heatmap showing the correlation among the features.</a:t>
            </a:r>
          </a:p>
        </p:txBody>
      </p:sp>
      <p:pic>
        <p:nvPicPr>
          <p:cNvPr id="5" name="Picture 4">
            <a:extLst>
              <a:ext uri="{FF2B5EF4-FFF2-40B4-BE49-F238E27FC236}">
                <a16:creationId xmlns:a16="http://schemas.microsoft.com/office/drawing/2014/main" id="{049E6E71-1E7E-629A-8B93-638BD1C8F1E4}"/>
              </a:ext>
            </a:extLst>
          </p:cNvPr>
          <p:cNvPicPr>
            <a:picLocks noChangeAspect="1"/>
          </p:cNvPicPr>
          <p:nvPr/>
        </p:nvPicPr>
        <p:blipFill>
          <a:blip r:embed="rId2"/>
          <a:stretch>
            <a:fillRect/>
          </a:stretch>
        </p:blipFill>
        <p:spPr>
          <a:xfrm>
            <a:off x="1266093" y="1423707"/>
            <a:ext cx="6879102" cy="4668126"/>
          </a:xfrm>
          <a:prstGeom prst="rect">
            <a:avLst/>
          </a:prstGeom>
        </p:spPr>
      </p:pic>
    </p:spTree>
    <p:extLst>
      <p:ext uri="{BB962C8B-B14F-4D97-AF65-F5344CB8AC3E}">
        <p14:creationId xmlns:p14="http://schemas.microsoft.com/office/powerpoint/2010/main" val="188255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26E9C4-8072-3284-9F6A-6F5BC6A50413}"/>
              </a:ext>
            </a:extLst>
          </p:cNvPr>
          <p:cNvSpPr>
            <a:spLocks noGrp="1"/>
          </p:cNvSpPr>
          <p:nvPr>
            <p:ph type="body" idx="1"/>
          </p:nvPr>
        </p:nvSpPr>
        <p:spPr>
          <a:xfrm>
            <a:off x="311700" y="801858"/>
            <a:ext cx="8520600" cy="5289975"/>
          </a:xfrm>
        </p:spPr>
        <p:txBody>
          <a:bodyPr/>
          <a:lstStyle/>
          <a:p>
            <a:r>
              <a:rPr lang="en-US" b="1" dirty="0">
                <a:latin typeface="Times New Roman" panose="02020603050405020304" pitchFamily="18" charset="0"/>
                <a:cs typeface="Times New Roman" panose="02020603050405020304" pitchFamily="18" charset="0"/>
              </a:rPr>
              <a:t>Correlation between the features and the target variable</a:t>
            </a:r>
            <a:r>
              <a:rPr lang="en-US" dirty="0"/>
              <a:t>.</a:t>
            </a:r>
          </a:p>
        </p:txBody>
      </p:sp>
      <p:pic>
        <p:nvPicPr>
          <p:cNvPr id="5" name="Picture 4">
            <a:extLst>
              <a:ext uri="{FF2B5EF4-FFF2-40B4-BE49-F238E27FC236}">
                <a16:creationId xmlns:a16="http://schemas.microsoft.com/office/drawing/2014/main" id="{2104B0ED-ECB9-8DB8-FE14-76317C0BD0C0}"/>
              </a:ext>
            </a:extLst>
          </p:cNvPr>
          <p:cNvPicPr>
            <a:picLocks noChangeAspect="1"/>
          </p:cNvPicPr>
          <p:nvPr/>
        </p:nvPicPr>
        <p:blipFill>
          <a:blip r:embed="rId2"/>
          <a:stretch>
            <a:fillRect/>
          </a:stretch>
        </p:blipFill>
        <p:spPr>
          <a:xfrm>
            <a:off x="1491175" y="1847629"/>
            <a:ext cx="5908431" cy="3962328"/>
          </a:xfrm>
          <a:prstGeom prst="rect">
            <a:avLst/>
          </a:prstGeom>
        </p:spPr>
      </p:pic>
    </p:spTree>
    <p:extLst>
      <p:ext uri="{BB962C8B-B14F-4D97-AF65-F5344CB8AC3E}">
        <p14:creationId xmlns:p14="http://schemas.microsoft.com/office/powerpoint/2010/main" val="422373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6E4ADB-6E42-2FF0-7169-E2DD2E5DCE7D}"/>
              </a:ext>
            </a:extLst>
          </p:cNvPr>
          <p:cNvSpPr>
            <a:spLocks noGrp="1"/>
          </p:cNvSpPr>
          <p:nvPr>
            <p:ph type="body" idx="1"/>
          </p:nvPr>
        </p:nvSpPr>
        <p:spPr>
          <a:xfrm>
            <a:off x="311700" y="759655"/>
            <a:ext cx="8520600" cy="5332178"/>
          </a:xfrm>
        </p:spPr>
        <p:txBody>
          <a:bodyPr/>
          <a:lstStyle/>
          <a:p>
            <a:r>
              <a:rPr lang="en-US" b="1" dirty="0">
                <a:latin typeface="Times New Roman" panose="02020603050405020304" pitchFamily="18" charset="0"/>
                <a:cs typeface="Times New Roman" panose="02020603050405020304" pitchFamily="18" charset="0"/>
              </a:rPr>
              <a:t>Scatter plot showing the outcome with respect to the blood glucose value.</a:t>
            </a:r>
          </a:p>
        </p:txBody>
      </p:sp>
      <p:pic>
        <p:nvPicPr>
          <p:cNvPr id="5" name="Picture 4">
            <a:extLst>
              <a:ext uri="{FF2B5EF4-FFF2-40B4-BE49-F238E27FC236}">
                <a16:creationId xmlns:a16="http://schemas.microsoft.com/office/drawing/2014/main" id="{34FD7359-8A48-243E-5903-7D0C39ADABD3}"/>
              </a:ext>
            </a:extLst>
          </p:cNvPr>
          <p:cNvPicPr>
            <a:picLocks noChangeAspect="1"/>
          </p:cNvPicPr>
          <p:nvPr/>
        </p:nvPicPr>
        <p:blipFill>
          <a:blip r:embed="rId2"/>
          <a:stretch>
            <a:fillRect/>
          </a:stretch>
        </p:blipFill>
        <p:spPr>
          <a:xfrm>
            <a:off x="1139483" y="1185549"/>
            <a:ext cx="6583680" cy="4694746"/>
          </a:xfrm>
          <a:prstGeom prst="rect">
            <a:avLst/>
          </a:prstGeom>
        </p:spPr>
      </p:pic>
    </p:spTree>
    <p:extLst>
      <p:ext uri="{BB962C8B-B14F-4D97-AF65-F5344CB8AC3E}">
        <p14:creationId xmlns:p14="http://schemas.microsoft.com/office/powerpoint/2010/main" val="156107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83E6-42A1-E756-CC08-9D0211456F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Summary</a:t>
            </a:r>
          </a:p>
        </p:txBody>
      </p:sp>
      <p:sp>
        <p:nvSpPr>
          <p:cNvPr id="3" name="Text Placeholder 2">
            <a:extLst>
              <a:ext uri="{FF2B5EF4-FFF2-40B4-BE49-F238E27FC236}">
                <a16:creationId xmlns:a16="http://schemas.microsoft.com/office/drawing/2014/main" id="{38637947-A0E7-37F2-8156-A6CC4EE899B7}"/>
              </a:ext>
            </a:extLst>
          </p:cNvPr>
          <p:cNvSpPr>
            <a:spLocks noGrp="1"/>
          </p:cNvSpPr>
          <p:nvPr>
            <p:ph type="body" idx="1"/>
          </p:nvPr>
        </p:nvSpPr>
        <p:spPr>
          <a:xfrm>
            <a:off x="311700" y="1356867"/>
            <a:ext cx="8520600" cy="4734966"/>
          </a:xfrm>
        </p:spPr>
        <p:txBody>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Pregnancies</a:t>
            </a:r>
            <a:r>
              <a:rPr lang="en-US" b="0" i="0" dirty="0">
                <a:effectLst/>
                <a:latin typeface="Times New Roman" panose="02020603050405020304" pitchFamily="18" charset="0"/>
                <a:cs typeface="Times New Roman" panose="02020603050405020304" pitchFamily="18" charset="0"/>
              </a:rPr>
              <a:t> with values between </a:t>
            </a:r>
            <a:r>
              <a:rPr lang="en-US" b="1" i="0" dirty="0">
                <a:effectLst/>
                <a:latin typeface="Times New Roman" panose="02020603050405020304" pitchFamily="18" charset="0"/>
                <a:cs typeface="Times New Roman" panose="02020603050405020304" pitchFamily="18" charset="0"/>
              </a:rPr>
              <a:t>7 - 10</a:t>
            </a:r>
            <a:r>
              <a:rPr lang="en-US" b="0" i="0" dirty="0">
                <a:effectLst/>
                <a:latin typeface="Times New Roman" panose="02020603050405020304" pitchFamily="18" charset="0"/>
                <a:cs typeface="Times New Roman" panose="02020603050405020304" pitchFamily="18" charset="0"/>
              </a:rPr>
              <a:t> have high chances of diabetes. This range does not display a complete dominance but it has some presence.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Glucose</a:t>
            </a:r>
            <a:r>
              <a:rPr lang="en-US" b="0" i="0" dirty="0">
                <a:effectLst/>
                <a:latin typeface="Times New Roman" panose="02020603050405020304" pitchFamily="18" charset="0"/>
                <a:cs typeface="Times New Roman" panose="02020603050405020304" pitchFamily="18" charset="0"/>
              </a:rPr>
              <a:t> values higher than </a:t>
            </a:r>
            <a:r>
              <a:rPr lang="en-US" b="1" i="0" dirty="0">
                <a:effectLst/>
                <a:latin typeface="Times New Roman" panose="02020603050405020304" pitchFamily="18" charset="0"/>
                <a:cs typeface="Times New Roman" panose="02020603050405020304" pitchFamily="18" charset="0"/>
              </a:rPr>
              <a:t>125</a:t>
            </a:r>
            <a:r>
              <a:rPr lang="en-US" b="0" i="0" dirty="0">
                <a:effectLst/>
                <a:latin typeface="Times New Roman" panose="02020603050405020304" pitchFamily="18" charset="0"/>
                <a:cs typeface="Times New Roman" panose="02020603050405020304" pitchFamily="18" charset="0"/>
              </a:rPr>
              <a:t> indicate very high chances of diabetes.</a:t>
            </a:r>
          </a:p>
          <a:p>
            <a:pPr algn="l">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BloodPressure</a:t>
            </a:r>
            <a:r>
              <a:rPr lang="en-US" b="0" i="0" dirty="0">
                <a:effectLst/>
                <a:latin typeface="Times New Roman" panose="02020603050405020304" pitchFamily="18" charset="0"/>
                <a:cs typeface="Times New Roman" panose="02020603050405020304" pitchFamily="18" charset="0"/>
              </a:rPr>
              <a:t> values between </a:t>
            </a:r>
            <a:r>
              <a:rPr lang="en-US" b="1" i="0" dirty="0">
                <a:effectLst/>
                <a:latin typeface="Times New Roman" panose="02020603050405020304" pitchFamily="18" charset="0"/>
                <a:cs typeface="Times New Roman" panose="02020603050405020304" pitchFamily="18" charset="0"/>
              </a:rPr>
              <a:t>60 - 100</a:t>
            </a:r>
            <a:r>
              <a:rPr lang="en-US" b="0" i="0" dirty="0">
                <a:effectLst/>
                <a:latin typeface="Times New Roman" panose="02020603050405020304" pitchFamily="18" charset="0"/>
                <a:cs typeface="Times New Roman" panose="02020603050405020304" pitchFamily="18" charset="0"/>
              </a:rPr>
              <a:t> highlight many cases of diabetes coupled with any feature.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both, </a:t>
            </a:r>
            <a:r>
              <a:rPr lang="en-US" b="1" i="0" dirty="0">
                <a:effectLst/>
                <a:latin typeface="Times New Roman" panose="02020603050405020304" pitchFamily="18" charset="0"/>
                <a:cs typeface="Times New Roman" panose="02020603050405020304" pitchFamily="18" charset="0"/>
              </a:rPr>
              <a:t>BMI</a:t>
            </a:r>
            <a:r>
              <a:rPr lang="en-US" b="0" i="0" dirty="0">
                <a:effectLst/>
                <a:latin typeface="Times New Roman" panose="02020603050405020304" pitchFamily="18" charset="0"/>
                <a:cs typeface="Times New Roman" panose="02020603050405020304" pitchFamily="18" charset="0"/>
              </a:rPr>
              <a:t> and </a:t>
            </a:r>
            <a:r>
              <a:rPr lang="en-US" b="1" i="0" dirty="0" err="1">
                <a:effectLst/>
                <a:latin typeface="Times New Roman" panose="02020603050405020304" pitchFamily="18" charset="0"/>
                <a:cs typeface="Times New Roman" panose="02020603050405020304" pitchFamily="18" charset="0"/>
              </a:rPr>
              <a:t>SkinThickness</a:t>
            </a:r>
            <a:r>
              <a:rPr lang="en-US" b="0" i="0" dirty="0">
                <a:effectLst/>
                <a:latin typeface="Times New Roman" panose="02020603050405020304" pitchFamily="18" charset="0"/>
                <a:cs typeface="Times New Roman" panose="02020603050405020304" pitchFamily="18" charset="0"/>
              </a:rPr>
              <a:t>, feature values are between </a:t>
            </a:r>
            <a:r>
              <a:rPr lang="en-US" b="1" i="0" dirty="0">
                <a:effectLst/>
                <a:latin typeface="Times New Roman" panose="02020603050405020304" pitchFamily="18" charset="0"/>
                <a:cs typeface="Times New Roman" panose="02020603050405020304" pitchFamily="18" charset="0"/>
              </a:rPr>
              <a:t>20 - 50</a:t>
            </a:r>
            <a:r>
              <a:rPr lang="en-US" b="0" i="0" dirty="0">
                <a:effectLst/>
                <a:latin typeface="Times New Roman" panose="02020603050405020304" pitchFamily="18" charset="0"/>
                <a:cs typeface="Times New Roman" panose="02020603050405020304" pitchFamily="18" charset="0"/>
              </a:rPr>
              <a:t>, probability of diabetes is very high.</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Insulin</a:t>
            </a:r>
            <a:r>
              <a:rPr lang="en-US" b="0" i="0" dirty="0">
                <a:effectLst/>
                <a:latin typeface="Times New Roman" panose="02020603050405020304" pitchFamily="18" charset="0"/>
                <a:cs typeface="Times New Roman" panose="02020603050405020304" pitchFamily="18" charset="0"/>
              </a:rPr>
              <a:t> values between </a:t>
            </a:r>
            <a:r>
              <a:rPr lang="en-US" b="1" i="0" dirty="0">
                <a:effectLst/>
                <a:latin typeface="Times New Roman" panose="02020603050405020304" pitchFamily="18" charset="0"/>
                <a:cs typeface="Times New Roman" panose="02020603050405020304" pitchFamily="18" charset="0"/>
              </a:rPr>
              <a:t>0 - 300</a:t>
            </a:r>
            <a:r>
              <a:rPr lang="en-US" b="0" i="0" dirty="0">
                <a:effectLst/>
                <a:latin typeface="Times New Roman" panose="02020603050405020304" pitchFamily="18" charset="0"/>
                <a:cs typeface="Times New Roman" panose="02020603050405020304" pitchFamily="18" charset="0"/>
              </a:rPr>
              <a:t> increases the risk of diabetes. When above </a:t>
            </a:r>
            <a:r>
              <a:rPr lang="en-US" b="1" i="0" dirty="0">
                <a:effectLst/>
                <a:latin typeface="Times New Roman" panose="02020603050405020304" pitchFamily="18" charset="0"/>
                <a:cs typeface="Times New Roman" panose="02020603050405020304" pitchFamily="18" charset="0"/>
              </a:rPr>
              <a:t>400</a:t>
            </a:r>
            <a:r>
              <a:rPr lang="en-US" b="0" i="0" dirty="0">
                <a:effectLst/>
                <a:latin typeface="Times New Roman" panose="02020603050405020304" pitchFamily="18" charset="0"/>
                <a:cs typeface="Times New Roman" panose="02020603050405020304" pitchFamily="18" charset="0"/>
              </a:rPr>
              <a:t>, the female has a sure shot chance of being diabetic.</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b="1" i="0" dirty="0">
                <a:effectLst/>
                <a:latin typeface="Times New Roman" panose="02020603050405020304" pitchFamily="18" charset="0"/>
                <a:cs typeface="Times New Roman" panose="02020603050405020304" pitchFamily="18" charset="0"/>
              </a:rPr>
              <a:t>Age</a:t>
            </a:r>
            <a:r>
              <a:rPr lang="en-US" b="0" i="0" dirty="0">
                <a:effectLst/>
                <a:latin typeface="Times New Roman" panose="02020603050405020304" pitchFamily="18" charset="0"/>
                <a:cs typeface="Times New Roman" panose="02020603050405020304" pitchFamily="18" charset="0"/>
              </a:rPr>
              <a:t> group of </a:t>
            </a:r>
            <a:r>
              <a:rPr lang="en-US" b="1" i="0" dirty="0">
                <a:effectLst/>
                <a:latin typeface="Times New Roman" panose="02020603050405020304" pitchFamily="18" charset="0"/>
                <a:cs typeface="Times New Roman" panose="02020603050405020304" pitchFamily="18" charset="0"/>
              </a:rPr>
              <a:t>20 - 50</a:t>
            </a:r>
            <a:r>
              <a:rPr lang="en-US" b="0" i="0" dirty="0">
                <a:effectLst/>
                <a:latin typeface="Times New Roman" panose="02020603050405020304" pitchFamily="18" charset="0"/>
                <a:cs typeface="Times New Roman" panose="02020603050405020304" pitchFamily="18" charset="0"/>
              </a:rPr>
              <a:t> as well as </a:t>
            </a:r>
            <a:r>
              <a:rPr lang="en-US" b="1" i="0" dirty="0" err="1">
                <a:effectLst/>
                <a:latin typeface="Times New Roman" panose="02020603050405020304" pitchFamily="18" charset="0"/>
                <a:cs typeface="Times New Roman" panose="02020603050405020304" pitchFamily="18" charset="0"/>
              </a:rPr>
              <a:t>DiabetesPedigreeFunction</a:t>
            </a:r>
            <a:r>
              <a:rPr lang="en-US" b="0" i="0" dirty="0">
                <a:effectLst/>
                <a:latin typeface="Times New Roman" panose="02020603050405020304" pitchFamily="18" charset="0"/>
                <a:cs typeface="Times New Roman" panose="02020603050405020304" pitchFamily="18" charset="0"/>
              </a:rPr>
              <a:t> values ranging from </a:t>
            </a:r>
            <a:r>
              <a:rPr lang="en-US" b="1" i="0" dirty="0">
                <a:effectLst/>
                <a:latin typeface="Times New Roman" panose="02020603050405020304" pitchFamily="18" charset="0"/>
                <a:cs typeface="Times New Roman" panose="02020603050405020304" pitchFamily="18" charset="0"/>
              </a:rPr>
              <a:t>0 - 1.5</a:t>
            </a:r>
            <a:r>
              <a:rPr lang="en-US" b="0" i="0" dirty="0">
                <a:effectLst/>
                <a:latin typeface="Times New Roman" panose="02020603050405020304" pitchFamily="18" charset="0"/>
                <a:cs typeface="Times New Roman" panose="02020603050405020304" pitchFamily="18" charset="0"/>
              </a:rPr>
              <a:t> results in a diabetic condition.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06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AD9A97-082B-1841-BA39-E65B210A5C0E}"/>
              </a:ext>
            </a:extLst>
          </p:cNvPr>
          <p:cNvSpPr>
            <a:spLocks noGrp="1"/>
          </p:cNvSpPr>
          <p:nvPr>
            <p:ph type="body" idx="1"/>
          </p:nvPr>
        </p:nvSpPr>
        <p:spPr>
          <a:xfrm>
            <a:off x="311700" y="914400"/>
            <a:ext cx="8520600" cy="5177433"/>
          </a:xfrm>
        </p:spPr>
        <p:txBody>
          <a:bodyPr/>
          <a:lstStyle/>
          <a:p>
            <a:r>
              <a:rPr lang="en-US" dirty="0">
                <a:latin typeface="Times New Roman" panose="02020603050405020304" pitchFamily="18" charset="0"/>
                <a:cs typeface="Times New Roman" panose="02020603050405020304" pitchFamily="18" charset="0"/>
              </a:rPr>
              <a:t>The dataset was split into X train, X test, y train and test. The split percent was 80-20%.</a:t>
            </a:r>
          </a:p>
          <a:p>
            <a:r>
              <a:rPr lang="en-US" dirty="0">
                <a:latin typeface="Times New Roman" panose="02020603050405020304" pitchFamily="18" charset="0"/>
                <a:cs typeface="Times New Roman" panose="02020603050405020304" pitchFamily="18" charset="0"/>
              </a:rPr>
              <a:t>Then the dataset was standardized to remove bias.</a:t>
            </a:r>
          </a:p>
          <a:p>
            <a:r>
              <a:rPr lang="en-US" dirty="0">
                <a:latin typeface="Times New Roman" panose="02020603050405020304" pitchFamily="18" charset="0"/>
                <a:cs typeface="Times New Roman" panose="02020603050405020304" pitchFamily="18" charset="0"/>
              </a:rPr>
              <a:t>SMOTE was used to handle the class imbalance.</a:t>
            </a:r>
          </a:p>
          <a:p>
            <a:r>
              <a:rPr lang="en-US" dirty="0">
                <a:latin typeface="Times New Roman" panose="02020603050405020304" pitchFamily="18" charset="0"/>
                <a:cs typeface="Times New Roman" panose="02020603050405020304" pitchFamily="18" charset="0"/>
              </a:rPr>
              <a:t>Performance metrics was used to check the performance of the model. It includes, </a:t>
            </a:r>
          </a:p>
          <a:p>
            <a:pPr algn="l"/>
            <a:r>
              <a:rPr lang="en-US" b="0" i="0" dirty="0">
                <a:solidFill>
                  <a:srgbClr val="212121"/>
                </a:solidFill>
                <a:effectLst/>
                <a:latin typeface="Times New Roman" panose="02020603050405020304" pitchFamily="18" charset="0"/>
                <a:cs typeface="Times New Roman" panose="02020603050405020304" pitchFamily="18" charset="0"/>
              </a:rPr>
              <a:t>Confusion Matrix It is a tabular visualization of the model predictions versus the ground-truth labels.</a:t>
            </a:r>
          </a:p>
          <a:p>
            <a:pPr algn="l"/>
            <a:r>
              <a:rPr lang="en-US" b="0" i="0" dirty="0">
                <a:solidFill>
                  <a:srgbClr val="212121"/>
                </a:solidFill>
                <a:effectLst/>
                <a:latin typeface="Times New Roman" panose="02020603050405020304" pitchFamily="18" charset="0"/>
                <a:cs typeface="Times New Roman" panose="02020603050405020304" pitchFamily="18" charset="0"/>
              </a:rPr>
              <a:t>F1 Score :- It’s the harmonic mean between precision and recall.</a:t>
            </a:r>
          </a:p>
          <a:p>
            <a:pPr algn="l"/>
            <a:r>
              <a:rPr lang="en-US" b="0" i="0" dirty="0">
                <a:solidFill>
                  <a:srgbClr val="212121"/>
                </a:solidFill>
                <a:effectLst/>
                <a:latin typeface="Times New Roman" panose="02020603050405020304" pitchFamily="18" charset="0"/>
                <a:cs typeface="Times New Roman" panose="02020603050405020304" pitchFamily="18" charset="0"/>
              </a:rPr>
              <a:t>Precision Score Precision is the fraction of predicted positives/negatives events that are actually positive/negatives.</a:t>
            </a:r>
          </a:p>
          <a:p>
            <a:pPr algn="l"/>
            <a:r>
              <a:rPr lang="en-US" b="0" i="0" dirty="0">
                <a:solidFill>
                  <a:srgbClr val="212121"/>
                </a:solidFill>
                <a:effectLst/>
                <a:latin typeface="Times New Roman" panose="02020603050405020304" pitchFamily="18" charset="0"/>
                <a:cs typeface="Times New Roman" panose="02020603050405020304" pitchFamily="18" charset="0"/>
              </a:rPr>
              <a:t>Recall Score It is the fraction of positives/negative events that you predicted correctly.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34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311700" y="5544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dirty="0">
                <a:solidFill>
                  <a:schemeClr val="dk1"/>
                </a:solidFill>
                <a:latin typeface="Times New Roman"/>
                <a:ea typeface="Times New Roman"/>
                <a:cs typeface="Times New Roman"/>
                <a:sym typeface="Times New Roman"/>
              </a:rPr>
              <a:t>K-NN Algorithm</a:t>
            </a:r>
            <a:endParaRPr dirty="0"/>
          </a:p>
        </p:txBody>
      </p:sp>
      <p:sp>
        <p:nvSpPr>
          <p:cNvPr id="156" name="Google Shape;156;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200"/>
              <a:buFont typeface="Arial"/>
              <a:buNone/>
            </a:pPr>
            <a:r>
              <a:rPr lang="en-GB" dirty="0">
                <a:solidFill>
                  <a:schemeClr val="dk1"/>
                </a:solidFill>
                <a:latin typeface="Times New Roman" panose="02020603050405020304" pitchFamily="18" charset="0"/>
                <a:cs typeface="Times New Roman" panose="02020603050405020304" pitchFamily="18" charset="0"/>
              </a:rPr>
              <a:t>- KNN is an instance-based learning algorithm that relies on memorizing the training data and making predictions based on the K closest </a:t>
            </a:r>
            <a:r>
              <a:rPr lang="en-GB" dirty="0" err="1">
                <a:solidFill>
                  <a:schemeClr val="dk1"/>
                </a:solidFill>
                <a:latin typeface="Times New Roman" panose="02020603050405020304" pitchFamily="18" charset="0"/>
                <a:cs typeface="Times New Roman" panose="02020603050405020304" pitchFamily="18" charset="0"/>
              </a:rPr>
              <a:t>neighbors</a:t>
            </a:r>
            <a:r>
              <a:rPr lang="en-GB" dirty="0">
                <a:solidFill>
                  <a:schemeClr val="dk1"/>
                </a:solidFill>
                <a:latin typeface="Times New Roman" panose="02020603050405020304" pitchFamily="18" charset="0"/>
                <a:cs typeface="Times New Roman" panose="02020603050405020304" pitchFamily="18" charset="0"/>
              </a:rPr>
              <a:t>.</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200"/>
              <a:buFont typeface="Arial"/>
              <a:buNone/>
            </a:pPr>
            <a:r>
              <a:rPr lang="en-GB" dirty="0">
                <a:solidFill>
                  <a:schemeClr val="dk1"/>
                </a:solidFill>
                <a:latin typeface="Times New Roman" panose="02020603050405020304" pitchFamily="18" charset="0"/>
                <a:cs typeface="Times New Roman" panose="02020603050405020304" pitchFamily="18" charset="0"/>
              </a:rPr>
              <a:t>- Selecting the appropriate value of K is crucial in KNN, as it affects the algorithm's sensitivity to noise and model performance.</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200"/>
              <a:buFont typeface="Arial"/>
              <a:buNone/>
            </a:pPr>
            <a:r>
              <a:rPr lang="en-GB" dirty="0">
                <a:solidFill>
                  <a:schemeClr val="dk1"/>
                </a:solidFill>
                <a:latin typeface="Times New Roman" panose="02020603050405020304" pitchFamily="18" charset="0"/>
                <a:cs typeface="Times New Roman" panose="02020603050405020304" pitchFamily="18" charset="0"/>
              </a:rPr>
              <a:t>- KNN uses distance metrics (e.g., Euclidean distance) to measure the similarity between data points, influencing its decision-making process.</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200"/>
              <a:buFont typeface="Arial"/>
              <a:buNone/>
            </a:pPr>
            <a:r>
              <a:rPr lang="en-GB" dirty="0">
                <a:solidFill>
                  <a:schemeClr val="dk1"/>
                </a:solidFill>
                <a:latin typeface="Times New Roman" panose="02020603050405020304" pitchFamily="18" charset="0"/>
                <a:cs typeface="Times New Roman" panose="02020603050405020304" pitchFamily="18" charset="0"/>
              </a:rPr>
              <a:t>- KNN is versatile, capable of handling both classification (assigning class labels) and regression (predicting numeric values) tasks.</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200"/>
              <a:buFont typeface="Arial"/>
              <a:buNone/>
            </a:pPr>
            <a:r>
              <a:rPr lang="en-GB" dirty="0">
                <a:solidFill>
                  <a:schemeClr val="dk1"/>
                </a:solidFill>
                <a:latin typeface="Times New Roman" panose="02020603050405020304" pitchFamily="18" charset="0"/>
                <a:cs typeface="Times New Roman" panose="02020603050405020304" pitchFamily="18" charset="0"/>
              </a:rPr>
              <a:t>-KNN can be memory-intensive and slow for large datasets, necessitating the use of techniques like approximate nearest </a:t>
            </a:r>
            <a:r>
              <a:rPr lang="en-GB" dirty="0" err="1">
                <a:solidFill>
                  <a:schemeClr val="dk1"/>
                </a:solidFill>
                <a:latin typeface="Times New Roman" panose="02020603050405020304" pitchFamily="18" charset="0"/>
                <a:cs typeface="Times New Roman" panose="02020603050405020304" pitchFamily="18" charset="0"/>
              </a:rPr>
              <a:t>neighbor</a:t>
            </a:r>
            <a:r>
              <a:rPr lang="en-GB" dirty="0">
                <a:solidFill>
                  <a:schemeClr val="dk1"/>
                </a:solidFill>
                <a:latin typeface="Times New Roman" panose="02020603050405020304" pitchFamily="18" charset="0"/>
                <a:cs typeface="Times New Roman" panose="02020603050405020304" pitchFamily="18" charset="0"/>
              </a:rPr>
              <a:t> search for scalability.</a:t>
            </a:r>
          </a:p>
          <a:p>
            <a:pPr marL="0" indent="0">
              <a:buClr>
                <a:schemeClr val="dk1"/>
              </a:buClr>
              <a:buNone/>
            </a:pPr>
            <a:r>
              <a:rPr lang="en-GB" dirty="0">
                <a:solidFill>
                  <a:schemeClr val="dk1"/>
                </a:solidFill>
                <a:latin typeface="Times New Roman" panose="02020603050405020304" pitchFamily="18" charset="0"/>
                <a:cs typeface="Times New Roman" panose="02020603050405020304" pitchFamily="18" charset="0"/>
              </a:rPr>
              <a:t>-</a:t>
            </a:r>
            <a:r>
              <a:rPr lang="en-US" sz="2000" b="1" dirty="0">
                <a:solidFill>
                  <a:srgbClr val="1C1917"/>
                </a:solidFill>
                <a:latin typeface="Times New Roman"/>
                <a:ea typeface="Times New Roman"/>
                <a:cs typeface="Times New Roman"/>
                <a:sym typeface="Times New Roman"/>
              </a:rPr>
              <a:t>KNN did not perform well for the diabetes prediction and gave only 68% accuracy. </a:t>
            </a:r>
            <a:endParaRPr lang="en-US" b="1" dirty="0">
              <a:solidFill>
                <a:schemeClr val="dk1"/>
              </a:solidFill>
            </a:endParaRPr>
          </a:p>
          <a:p>
            <a:pPr marL="0" lvl="0" indent="0" algn="l" rtl="0">
              <a:spcBef>
                <a:spcPts val="0"/>
              </a:spcBef>
              <a:spcAft>
                <a:spcPts val="0"/>
              </a:spcAft>
              <a:buClr>
                <a:schemeClr val="dk1"/>
              </a:buClr>
              <a:buSzPts val="2200"/>
              <a:buFont typeface="Arial"/>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txBox="1">
            <a:spLocks noGrp="1"/>
          </p:cNvSpPr>
          <p:nvPr>
            <p:ph type="body" idx="1"/>
          </p:nvPr>
        </p:nvSpPr>
        <p:spPr>
          <a:xfrm>
            <a:off x="311700" y="694944"/>
            <a:ext cx="8520600" cy="5396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latin typeface="Times New Roman"/>
                <a:ea typeface="Times New Roman"/>
                <a:cs typeface="Times New Roman"/>
                <a:sym typeface="Times New Roman"/>
              </a:rPr>
              <a:t>Confusion</a:t>
            </a:r>
            <a:r>
              <a:rPr lang="en-GB" dirty="0">
                <a:solidFill>
                  <a:schemeClr val="dk1"/>
                </a:solidFill>
              </a:rPr>
              <a:t> Matrix-KNN</a:t>
            </a:r>
            <a:endParaRPr dirty="0"/>
          </a:p>
        </p:txBody>
      </p:sp>
      <p:pic>
        <p:nvPicPr>
          <p:cNvPr id="5" name="Picture 4">
            <a:extLst>
              <a:ext uri="{FF2B5EF4-FFF2-40B4-BE49-F238E27FC236}">
                <a16:creationId xmlns:a16="http://schemas.microsoft.com/office/drawing/2014/main" id="{F0DE40AE-1C00-DCFD-DD70-1A9A782ECF1E}"/>
              </a:ext>
            </a:extLst>
          </p:cNvPr>
          <p:cNvPicPr>
            <a:picLocks noChangeAspect="1"/>
          </p:cNvPicPr>
          <p:nvPr/>
        </p:nvPicPr>
        <p:blipFill>
          <a:blip r:embed="rId3"/>
          <a:stretch>
            <a:fillRect/>
          </a:stretch>
        </p:blipFill>
        <p:spPr>
          <a:xfrm>
            <a:off x="1408176" y="1214128"/>
            <a:ext cx="6364224" cy="48777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chemeClr val="dk1"/>
                </a:solidFill>
                <a:latin typeface="Times New Roman"/>
                <a:ea typeface="Times New Roman"/>
                <a:cs typeface="Times New Roman"/>
                <a:sym typeface="Times New Roman"/>
              </a:rPr>
              <a:t>LOGISTIC REGRESSION</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5" name="Google Shape;175;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200"/>
              </a:spcBef>
              <a:spcAft>
                <a:spcPts val="0"/>
              </a:spcAft>
              <a:buClr>
                <a:schemeClr val="dk1"/>
              </a:buClr>
              <a:buSzPts val="1800"/>
              <a:buFont typeface="Arial"/>
              <a:buChar char="●"/>
            </a:pPr>
            <a:r>
              <a:rPr lang="en-GB" sz="2000" dirty="0">
                <a:solidFill>
                  <a:schemeClr val="dk1"/>
                </a:solidFill>
                <a:latin typeface="Times New Roman"/>
                <a:ea typeface="Times New Roman"/>
                <a:cs typeface="Times New Roman"/>
                <a:sym typeface="Times New Roman"/>
              </a:rPr>
              <a:t>Logistic regression is a supervised learning algorithm, which means that it is trained on a dataset of known input-output pairs. It is used for predicting the categorical dependent variable using a given set of independent variables. It gives the probabilistic values which lie between 0 and 1. </a:t>
            </a:r>
            <a:endParaRPr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r>
              <a:rPr lang="en-GB" sz="2000" dirty="0">
                <a:solidFill>
                  <a:schemeClr val="dk1"/>
                </a:solidFill>
                <a:latin typeface="Times New Roman"/>
                <a:ea typeface="Times New Roman"/>
                <a:cs typeface="Times New Roman"/>
                <a:sym typeface="Times New Roman"/>
              </a:rPr>
              <a:t>Logistic regression is a simple, interpretable, and efficient algorithm that can be used to predict diabetes with good accuracy.</a:t>
            </a:r>
            <a:endParaRPr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r>
              <a:rPr lang="en-GB" sz="2000" dirty="0">
                <a:solidFill>
                  <a:schemeClr val="dk1"/>
                </a:solidFill>
                <a:latin typeface="Times New Roman"/>
                <a:ea typeface="Times New Roman"/>
                <a:cs typeface="Times New Roman"/>
                <a:sym typeface="Times New Roman"/>
              </a:rPr>
              <a:t>It is a simple and easy-to-understand algorithm.</a:t>
            </a:r>
            <a:endParaRPr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r>
              <a:rPr lang="en-GB" sz="2000" dirty="0">
                <a:solidFill>
                  <a:schemeClr val="dk1"/>
                </a:solidFill>
                <a:latin typeface="Times New Roman"/>
                <a:ea typeface="Times New Roman"/>
                <a:cs typeface="Times New Roman"/>
                <a:sym typeface="Times New Roman"/>
              </a:rPr>
              <a:t>It is a fast and efficient algorithm to train and predict.</a:t>
            </a:r>
            <a:endParaRPr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r>
              <a:rPr lang="en-GB" sz="2000" dirty="0">
                <a:solidFill>
                  <a:schemeClr val="dk1"/>
                </a:solidFill>
                <a:latin typeface="Times New Roman"/>
                <a:ea typeface="Times New Roman"/>
                <a:cs typeface="Times New Roman"/>
                <a:sym typeface="Times New Roman"/>
              </a:rPr>
              <a:t>It is a robust algorithm that can handle noisy data.</a:t>
            </a:r>
          </a:p>
          <a:p>
            <a:pPr marL="457200" lvl="0" indent="-342900" algn="just" rtl="0">
              <a:lnSpc>
                <a:spcPct val="115000"/>
              </a:lnSpc>
              <a:spcBef>
                <a:spcPts val="0"/>
              </a:spcBef>
              <a:spcAft>
                <a:spcPts val="0"/>
              </a:spcAft>
              <a:buClr>
                <a:schemeClr val="dk1"/>
              </a:buClr>
              <a:buSzPts val="1800"/>
              <a:buFont typeface="Arial"/>
              <a:buChar char="●"/>
            </a:pPr>
            <a:r>
              <a:rPr lang="en-US" sz="2000" b="1" dirty="0">
                <a:solidFill>
                  <a:srgbClr val="1C1917"/>
                </a:solidFill>
                <a:latin typeface="Times New Roman"/>
                <a:ea typeface="Times New Roman"/>
                <a:cs typeface="Times New Roman"/>
                <a:sym typeface="Times New Roman"/>
              </a:rPr>
              <a:t>Logistic Regression did not perform well for the diabetes prediction and gave only 75% accuracy</a:t>
            </a:r>
            <a:r>
              <a:rPr lang="en-GB" sz="2000" b="1" dirty="0">
                <a:solidFill>
                  <a:schemeClr val="dk1"/>
                </a:solidFill>
                <a:latin typeface="Times New Roman"/>
                <a:ea typeface="Times New Roman"/>
                <a:cs typeface="Times New Roman"/>
                <a:sym typeface="Times New Roman"/>
              </a:rPr>
              <a:t>.</a:t>
            </a:r>
            <a:endParaRPr lang="en-GB"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endParaRPr lang="en-GB" sz="20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7"/>
          <p:cNvSpPr txBox="1">
            <a:spLocks noGrp="1"/>
          </p:cNvSpPr>
          <p:nvPr>
            <p:ph type="body" idx="1"/>
          </p:nvPr>
        </p:nvSpPr>
        <p:spPr>
          <a:xfrm>
            <a:off x="311700" y="822960"/>
            <a:ext cx="8520600" cy="52688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latin typeface="Times New Roman"/>
                <a:ea typeface="Times New Roman"/>
                <a:cs typeface="Times New Roman"/>
                <a:sym typeface="Times New Roman"/>
              </a:rPr>
              <a:t>Confusion</a:t>
            </a:r>
            <a:r>
              <a:rPr lang="en-GB" dirty="0">
                <a:solidFill>
                  <a:schemeClr val="dk1"/>
                </a:solidFill>
              </a:rPr>
              <a:t> Matrix-Logistic Regression</a:t>
            </a:r>
            <a:endParaRPr dirty="0"/>
          </a:p>
        </p:txBody>
      </p:sp>
      <p:pic>
        <p:nvPicPr>
          <p:cNvPr id="5" name="Picture 4">
            <a:extLst>
              <a:ext uri="{FF2B5EF4-FFF2-40B4-BE49-F238E27FC236}">
                <a16:creationId xmlns:a16="http://schemas.microsoft.com/office/drawing/2014/main" id="{6020F469-CCE8-5071-5247-408B95140721}"/>
              </a:ext>
            </a:extLst>
          </p:cNvPr>
          <p:cNvPicPr>
            <a:picLocks noChangeAspect="1"/>
          </p:cNvPicPr>
          <p:nvPr/>
        </p:nvPicPr>
        <p:blipFill>
          <a:blip r:embed="rId3"/>
          <a:stretch>
            <a:fillRect/>
          </a:stretch>
        </p:blipFill>
        <p:spPr>
          <a:xfrm>
            <a:off x="1575969" y="1405244"/>
            <a:ext cx="5992061" cy="49406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GB"/>
              <a:t>Introduction	</a:t>
            </a:r>
            <a:endParaRPr/>
          </a:p>
        </p:txBody>
      </p:sp>
      <p:sp>
        <p:nvSpPr>
          <p:cNvPr id="118" name="Google Shape;118;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200"/>
              <a:buNone/>
            </a:pPr>
            <a:endParaRPr dirty="0"/>
          </a:p>
          <a:p>
            <a:pPr marL="457200" lvl="0" indent="0" algn="l" rtl="0">
              <a:lnSpc>
                <a:spcPct val="100000"/>
              </a:lnSpc>
              <a:spcBef>
                <a:spcPts val="600"/>
              </a:spcBef>
              <a:spcAft>
                <a:spcPts val="0"/>
              </a:spcAft>
              <a:buNone/>
            </a:pPr>
            <a:r>
              <a:rPr lang="en-GB" dirty="0">
                <a:latin typeface="Times New Roman" panose="02020603050405020304" pitchFamily="18" charset="0"/>
                <a:cs typeface="Times New Roman" panose="02020603050405020304" pitchFamily="18" charset="0"/>
                <a:sym typeface="Roboto"/>
              </a:rPr>
              <a:t>This project aims to develop a Diabetes Prediction Model using four machine learning algorithms: KNN, Decision Tree, Random Forest, and Logistic Regression. Diabetes early detection is crucial in healthcare, making these algorithms valuable tools. The project covers data processing, feature selection, model training, and evaluation, comparing their strengths and limitations. Overall, it aims to improve diabetes risk assessment and personalized care, contributing to better healthcare outcomes.</a:t>
            </a:r>
            <a:endParaRPr dirty="0">
              <a:latin typeface="Times New Roman" panose="02020603050405020304" pitchFamily="18" charset="0"/>
              <a:cs typeface="Times New Roman" panose="02020603050405020304" pitchFamily="18" charset="0"/>
              <a:sym typeface="Roboto"/>
            </a:endParaRPr>
          </a:p>
          <a:p>
            <a:pPr marL="457200" lvl="0" indent="0" algn="l" rtl="0">
              <a:lnSpc>
                <a:spcPct val="100000"/>
              </a:lnSpc>
              <a:spcBef>
                <a:spcPts val="600"/>
              </a:spcBef>
              <a:spcAft>
                <a:spcPts val="0"/>
              </a:spcAft>
              <a:buNone/>
            </a:pPr>
            <a:endParaRPr sz="1500" dirty="0">
              <a:solidFill>
                <a:srgbClr val="374151"/>
              </a:solidFill>
              <a:highlight>
                <a:srgbClr val="F7F7F8"/>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IN" dirty="0">
                <a:solidFill>
                  <a:schemeClr val="dk1"/>
                </a:solidFill>
                <a:latin typeface="Times New Roman"/>
                <a:ea typeface="Times New Roman"/>
                <a:cs typeface="Times New Roman"/>
                <a:sym typeface="Times New Roman"/>
              </a:rPr>
              <a:t>DECISION TREE</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5" name="Google Shape;175;p24"/>
          <p:cNvSpPr txBox="1">
            <a:spLocks noGrp="1"/>
          </p:cNvSpPr>
          <p:nvPr>
            <p:ph type="body" idx="1"/>
          </p:nvPr>
        </p:nvSpPr>
        <p:spPr>
          <a:xfrm>
            <a:off x="189151" y="1263256"/>
            <a:ext cx="8520600" cy="45552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Decision trees are one of the most interpretable machine learning algorithms, meaning that they are easy to understand and explain how they make predictions. </a:t>
            </a:r>
          </a:p>
          <a:p>
            <a:pPr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Decision trees are relatively robust to overfitting, which is a common problem in machine learning where the model learns the training data too well and is unable to generalize to new data. This is because decision trees are trained using a greedy algorithm, which selects the best feature to split on at each node based on the current data. This helps to prevent the model from becoming too complex and overfitting the training data.</a:t>
            </a:r>
          </a:p>
          <a:p>
            <a:pPr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Decision trees can be used to train models on high-dimensional data, meaning that they can handle datasets with a large number of features. This is because decision trees split the data into smaller subsets at each node, which reduces the dimensionality of the data.</a:t>
            </a:r>
          </a:p>
          <a:p>
            <a:pPr marL="88900" indent="0" algn="l">
              <a:buNone/>
            </a:pPr>
            <a:endParaRPr lang="en-US" sz="16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Decision trees can be used to solve a wide variety of machine learning problems, including classification, regression, and anomaly detection.</a:t>
            </a:r>
          </a:p>
          <a:p>
            <a:pPr marL="457200" lvl="0" indent="-342900" algn="just" rtl="0">
              <a:lnSpc>
                <a:spcPct val="115000"/>
              </a:lnSpc>
              <a:spcBef>
                <a:spcPts val="0"/>
              </a:spcBef>
              <a:spcAft>
                <a:spcPts val="0"/>
              </a:spcAft>
              <a:buClr>
                <a:schemeClr val="dk1"/>
              </a:buClr>
              <a:buSzPts val="1800"/>
              <a:buFont typeface="Arial"/>
              <a:buChar char="●"/>
            </a:pPr>
            <a:r>
              <a:rPr lang="en-US" sz="1600" b="1" dirty="0">
                <a:solidFill>
                  <a:srgbClr val="1C1917"/>
                </a:solidFill>
                <a:latin typeface="Times New Roman"/>
                <a:ea typeface="Times New Roman"/>
                <a:cs typeface="Times New Roman"/>
                <a:sym typeface="Times New Roman"/>
              </a:rPr>
              <a:t>Decision tree did not perform well for the diabetes prediction and gave only 62% accuracy</a:t>
            </a:r>
            <a:r>
              <a:rPr lang="en-GB" sz="1600" b="1" dirty="0">
                <a:solidFill>
                  <a:schemeClr val="dk1"/>
                </a:solidFill>
                <a:latin typeface="Times New Roman"/>
                <a:ea typeface="Times New Roman"/>
                <a:cs typeface="Times New Roman"/>
                <a:sym typeface="Times New Roman"/>
              </a:rPr>
              <a:t>.</a:t>
            </a:r>
            <a:endParaRPr lang="en-GB" sz="16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dk1"/>
              </a:buClr>
              <a:buSzPts val="1800"/>
              <a:buFont typeface="Arial"/>
              <a:buChar char="●"/>
            </a:pPr>
            <a:endParaRPr lang="en-GB" sz="1600" dirty="0">
              <a:solidFill>
                <a:schemeClr val="dk1"/>
              </a:solidFill>
              <a:latin typeface="Times New Roman"/>
              <a:ea typeface="Times New Roman"/>
              <a:cs typeface="Times New Roman"/>
              <a:sym typeface="Times New Roman"/>
            </a:endParaRP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9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2D221F-AB0D-204F-F412-32A4A014240E}"/>
              </a:ext>
            </a:extLst>
          </p:cNvPr>
          <p:cNvSpPr>
            <a:spLocks noGrp="1"/>
          </p:cNvSpPr>
          <p:nvPr>
            <p:ph type="body" idx="1"/>
          </p:nvPr>
        </p:nvSpPr>
        <p:spPr>
          <a:xfrm>
            <a:off x="311700" y="969264"/>
            <a:ext cx="8520600" cy="5122569"/>
          </a:xfrm>
        </p:spPr>
        <p:txBody>
          <a:bodyPr/>
          <a:lstStyle/>
          <a:p>
            <a:r>
              <a:rPr lang="en-US" dirty="0"/>
              <a:t>Confusion Matrix – Decision Tree</a:t>
            </a:r>
          </a:p>
          <a:p>
            <a:pPr marL="88900" indent="0">
              <a:buNone/>
            </a:pPr>
            <a:endParaRPr lang="en-US" dirty="0"/>
          </a:p>
        </p:txBody>
      </p:sp>
      <p:pic>
        <p:nvPicPr>
          <p:cNvPr id="5" name="Picture 4">
            <a:extLst>
              <a:ext uri="{FF2B5EF4-FFF2-40B4-BE49-F238E27FC236}">
                <a16:creationId xmlns:a16="http://schemas.microsoft.com/office/drawing/2014/main" id="{5D047DE5-7E0A-CFF6-99D3-3734F6B4C150}"/>
              </a:ext>
            </a:extLst>
          </p:cNvPr>
          <p:cNvPicPr>
            <a:picLocks noChangeAspect="1"/>
          </p:cNvPicPr>
          <p:nvPr/>
        </p:nvPicPr>
        <p:blipFill>
          <a:blip r:embed="rId2"/>
          <a:stretch>
            <a:fillRect/>
          </a:stretch>
        </p:blipFill>
        <p:spPr>
          <a:xfrm>
            <a:off x="1335025" y="1335023"/>
            <a:ext cx="6473952" cy="4956049"/>
          </a:xfrm>
          <a:prstGeom prst="rect">
            <a:avLst/>
          </a:prstGeom>
        </p:spPr>
      </p:pic>
    </p:spTree>
    <p:extLst>
      <p:ext uri="{BB962C8B-B14F-4D97-AF65-F5344CB8AC3E}">
        <p14:creationId xmlns:p14="http://schemas.microsoft.com/office/powerpoint/2010/main" val="554741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IN" dirty="0">
                <a:solidFill>
                  <a:schemeClr val="dk1"/>
                </a:solidFill>
                <a:latin typeface="Times New Roman"/>
                <a:ea typeface="Times New Roman"/>
                <a:cs typeface="Times New Roman"/>
                <a:sym typeface="Times New Roman"/>
              </a:rPr>
              <a:t>RANDOM FOREST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5" name="Google Shape;175;p24"/>
          <p:cNvSpPr txBox="1">
            <a:spLocks noGrp="1"/>
          </p:cNvSpPr>
          <p:nvPr>
            <p:ph type="body" idx="1"/>
          </p:nvPr>
        </p:nvSpPr>
        <p:spPr>
          <a:xfrm>
            <a:off x="151444" y="1206595"/>
            <a:ext cx="8520600" cy="5058038"/>
          </a:xfrm>
          <a:prstGeom prst="rect">
            <a:avLst/>
          </a:prstGeom>
        </p:spPr>
        <p:txBody>
          <a:bodyPr spcFirstLastPara="1" wrap="square" lIns="91425" tIns="91425" rIns="91425" bIns="91425" anchor="t" anchorCtr="0">
            <a:noAutofit/>
          </a:bodyPr>
          <a:lstStyle/>
          <a:p>
            <a:pPr marL="400050" lvl="0" indent="-285750" algn="just" rtl="0">
              <a:lnSpc>
                <a:spcPct val="115000"/>
              </a:lnSpc>
              <a:spcBef>
                <a:spcPts val="1200"/>
              </a:spcBef>
              <a:spcAft>
                <a:spcPts val="0"/>
              </a:spcAft>
              <a:buClr>
                <a:schemeClr val="dk1"/>
              </a:buClr>
              <a:buSzPts val="1800"/>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Random Forest is a supervised ensemble learning algorithm that uses multiple decision trees to make predictions. It is one of the most popular and powerful machine learning algorithms, and can be used for both classification and regression tasks.</a:t>
            </a:r>
          </a:p>
          <a:p>
            <a:pPr marL="400050" indent="-285750" algn="just">
              <a:lnSpc>
                <a:spcPct val="115000"/>
              </a:lnSpc>
              <a:spcBef>
                <a:spcPts val="1200"/>
              </a:spcBef>
              <a:buClr>
                <a:schemeClr val="dk1"/>
              </a:buClr>
              <a:buSzPts val="1800"/>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Random forest is a versatile algorithm that can be used for both classification and regression tasks. It is also relatively easy to implement and tune, making it a popular choice for machine learning practitioners.</a:t>
            </a:r>
          </a:p>
          <a:p>
            <a:pPr marL="400050" lvl="0" indent="-285750" algn="just" rtl="0">
              <a:lnSpc>
                <a:spcPct val="115000"/>
              </a:lnSpc>
              <a:spcBef>
                <a:spcPts val="1200"/>
              </a:spcBef>
              <a:spcAft>
                <a:spcPts val="0"/>
              </a:spcAft>
              <a:buClr>
                <a:schemeClr val="dk1"/>
              </a:buClr>
              <a:buSzPts val="180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It </a:t>
            </a:r>
            <a:r>
              <a:rPr lang="en-US" sz="1400" b="0" i="0" dirty="0">
                <a:solidFill>
                  <a:schemeClr val="tx1"/>
                </a:solidFill>
                <a:effectLst/>
                <a:latin typeface="Times New Roman" panose="02020603050405020304" pitchFamily="18" charset="0"/>
                <a:cs typeface="Times New Roman" panose="02020603050405020304" pitchFamily="18" charset="0"/>
              </a:rPr>
              <a:t>is a supervised ensemble learning algorithm that combines the predictions of multiple decision trees to produce a more accurate and stable prediction. It uses bagging to create a set of decision trees, each trained on a random sample of the training data with replacement. This helps to reduce overfitting and improve the generalization performance of the model.</a:t>
            </a:r>
          </a:p>
          <a:p>
            <a:pPr marL="400050" lvl="0" indent="-285750" algn="just" rtl="0">
              <a:lnSpc>
                <a:spcPct val="115000"/>
              </a:lnSpc>
              <a:spcBef>
                <a:spcPts val="1200"/>
              </a:spcBef>
              <a:spcAft>
                <a:spcPts val="0"/>
              </a:spcAft>
              <a:buClr>
                <a:schemeClr val="dk1"/>
              </a:buClr>
              <a:buSzPts val="1800"/>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In addition, random forest also uses feature randomness to reduce overfitting. For each split in a decision tree, random forest randomly selects a subset of features to consider. This helps to ensure that the trees are not too correlated and that the model does not rely too heavily on any one feature.</a:t>
            </a:r>
          </a:p>
          <a:p>
            <a:pPr marL="400050" lvl="0" indent="-285750" algn="just" rtl="0">
              <a:lnSpc>
                <a:spcPct val="115000"/>
              </a:lnSpc>
              <a:spcBef>
                <a:spcPts val="1200"/>
              </a:spcBef>
              <a:spcAft>
                <a:spcPts val="0"/>
              </a:spcAft>
              <a:buClr>
                <a:schemeClr val="dk1"/>
              </a:buClr>
              <a:buSzPts val="1800"/>
              <a:buFont typeface="Arial" panose="020B0604020202020204" pitchFamily="34" charset="0"/>
              <a:buChar char="•"/>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400050" lvl="0" indent="-285750" algn="just" rtl="0">
              <a:lnSpc>
                <a:spcPct val="115000"/>
              </a:lnSpc>
              <a:spcBef>
                <a:spcPts val="1200"/>
              </a:spcBef>
              <a:spcAft>
                <a:spcPts val="0"/>
              </a:spcAft>
              <a:buClr>
                <a:schemeClr val="dk1"/>
              </a:buClr>
              <a:buSzPts val="1800"/>
              <a:buFont typeface="Arial" panose="020B0604020202020204" pitchFamily="34" charset="0"/>
              <a:buChar char="•"/>
            </a:pPr>
            <a:endParaRPr lang="en-US" sz="1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9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EC25-7177-CBE6-039A-18D44F5E1DA4}"/>
              </a:ext>
            </a:extLst>
          </p:cNvPr>
          <p:cNvSpPr>
            <a:spLocks noGrp="1"/>
          </p:cNvSpPr>
          <p:nvPr>
            <p:ph type="title"/>
          </p:nvPr>
        </p:nvSpPr>
        <p:spPr/>
        <p:txBody>
          <a:bodyPr/>
          <a:lstStyle/>
          <a:p>
            <a:r>
              <a:rPr lang="en-US" dirty="0"/>
              <a:t>Feature Importance</a:t>
            </a:r>
          </a:p>
        </p:txBody>
      </p:sp>
      <p:sp>
        <p:nvSpPr>
          <p:cNvPr id="3" name="Text Placeholder 2">
            <a:extLst>
              <a:ext uri="{FF2B5EF4-FFF2-40B4-BE49-F238E27FC236}">
                <a16:creationId xmlns:a16="http://schemas.microsoft.com/office/drawing/2014/main" id="{F0932208-DC39-77E9-FD1F-6CBA63FBA4D5}"/>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CD07D71-D603-CD57-5431-0A3B9664173E}"/>
              </a:ext>
            </a:extLst>
          </p:cNvPr>
          <p:cNvPicPr>
            <a:picLocks noChangeAspect="1"/>
          </p:cNvPicPr>
          <p:nvPr/>
        </p:nvPicPr>
        <p:blipFill>
          <a:blip r:embed="rId2"/>
          <a:stretch>
            <a:fillRect/>
          </a:stretch>
        </p:blipFill>
        <p:spPr>
          <a:xfrm>
            <a:off x="438310" y="1536633"/>
            <a:ext cx="8520600" cy="4349879"/>
          </a:xfrm>
          <a:prstGeom prst="rect">
            <a:avLst/>
          </a:prstGeom>
        </p:spPr>
      </p:pic>
    </p:spTree>
    <p:extLst>
      <p:ext uri="{BB962C8B-B14F-4D97-AF65-F5344CB8AC3E}">
        <p14:creationId xmlns:p14="http://schemas.microsoft.com/office/powerpoint/2010/main" val="230469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chemeClr val="dk1"/>
                </a:solidFill>
                <a:latin typeface="Times New Roman"/>
                <a:ea typeface="Times New Roman"/>
                <a:cs typeface="Times New Roman"/>
                <a:sym typeface="Times New Roman"/>
              </a:rPr>
              <a:t>RESULTS OF MODEL</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7" name="Google Shape;187;p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rPr>
              <a:t>By analysing the accuracy of KNN,decision tree,Random forest and Logistic regression</a:t>
            </a:r>
            <a:r>
              <a:rPr lang="en-GB" sz="1800">
                <a:solidFill>
                  <a:schemeClr val="accent2"/>
                </a:solidFill>
                <a:highlight>
                  <a:srgbClr val="FFFFFF"/>
                </a:highlight>
              </a:rPr>
              <a:t> we found  Random Forest predicts correctly comparing to other models.</a:t>
            </a:r>
            <a:endParaRPr sz="1800"/>
          </a:p>
        </p:txBody>
      </p:sp>
      <p:pic>
        <p:nvPicPr>
          <p:cNvPr id="3" name="Picture 2">
            <a:extLst>
              <a:ext uri="{FF2B5EF4-FFF2-40B4-BE49-F238E27FC236}">
                <a16:creationId xmlns:a16="http://schemas.microsoft.com/office/drawing/2014/main" id="{19324650-6E8E-276D-5545-D0012551F05B}"/>
              </a:ext>
            </a:extLst>
          </p:cNvPr>
          <p:cNvPicPr>
            <a:picLocks noChangeAspect="1"/>
          </p:cNvPicPr>
          <p:nvPr/>
        </p:nvPicPr>
        <p:blipFill>
          <a:blip r:embed="rId3"/>
          <a:stretch>
            <a:fillRect/>
          </a:stretch>
        </p:blipFill>
        <p:spPr>
          <a:xfrm>
            <a:off x="1456890" y="2222909"/>
            <a:ext cx="6230219" cy="40486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4B3ED0-6021-D16B-A756-6D6518B21EEA}"/>
              </a:ext>
            </a:extLst>
          </p:cNvPr>
          <p:cNvSpPr>
            <a:spLocks noGrp="1"/>
          </p:cNvSpPr>
          <p:nvPr>
            <p:ph type="body" idx="1"/>
          </p:nvPr>
        </p:nvSpPr>
        <p:spPr>
          <a:xfrm>
            <a:off x="311700" y="844062"/>
            <a:ext cx="8520600" cy="5247771"/>
          </a:xfrm>
        </p:spPr>
        <p:txBody>
          <a:bodyPr/>
          <a:lstStyle/>
          <a:p>
            <a:r>
              <a:rPr lang="en-US" dirty="0"/>
              <a:t>Testing using a random sample</a:t>
            </a:r>
          </a:p>
          <a:p>
            <a:pPr marL="88900" indent="0">
              <a:buNone/>
            </a:pPr>
            <a:endParaRPr lang="en-US" dirty="0"/>
          </a:p>
        </p:txBody>
      </p:sp>
      <p:pic>
        <p:nvPicPr>
          <p:cNvPr id="5" name="Picture 4">
            <a:extLst>
              <a:ext uri="{FF2B5EF4-FFF2-40B4-BE49-F238E27FC236}">
                <a16:creationId xmlns:a16="http://schemas.microsoft.com/office/drawing/2014/main" id="{9E056DAD-23A6-BEAE-DAAD-F48BFC07E52A}"/>
              </a:ext>
            </a:extLst>
          </p:cNvPr>
          <p:cNvPicPr>
            <a:picLocks noChangeAspect="1"/>
          </p:cNvPicPr>
          <p:nvPr/>
        </p:nvPicPr>
        <p:blipFill>
          <a:blip r:embed="rId2"/>
          <a:stretch>
            <a:fillRect/>
          </a:stretch>
        </p:blipFill>
        <p:spPr>
          <a:xfrm>
            <a:off x="1518811" y="1420602"/>
            <a:ext cx="6106377" cy="4410691"/>
          </a:xfrm>
          <a:prstGeom prst="rect">
            <a:avLst/>
          </a:prstGeom>
        </p:spPr>
      </p:pic>
    </p:spTree>
    <p:extLst>
      <p:ext uri="{BB962C8B-B14F-4D97-AF65-F5344CB8AC3E}">
        <p14:creationId xmlns:p14="http://schemas.microsoft.com/office/powerpoint/2010/main" val="4280715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59EF-672C-E639-4424-035E0D1209E7}"/>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54A761CB-50A4-3FA7-9F34-AAFDE4749FFC}"/>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 conclusion, the diabetes prediction system, leveraging various machine learning models, has demonstrated the efficacy of employing advanced techniques in healthcare. Among the models assessed, Random Forest emerged as the most robust and accurate predictor for diabetes. The ensemble nature of Random Forest, combining multiple decision trees, proved particularly beneficial in handling the complexities and nuances of diabetes prediction.</a:t>
            </a:r>
          </a:p>
          <a:p>
            <a:r>
              <a:rPr lang="en-US" dirty="0">
                <a:latin typeface="Times New Roman" panose="02020603050405020304" pitchFamily="18" charset="0"/>
                <a:cs typeface="Times New Roman" panose="02020603050405020304" pitchFamily="18" charset="0"/>
              </a:rPr>
              <a:t>This predictive system holds substantial promise for early detection and intervention in individuals at risk of diabetes, facilitating timely and targeted healthcare interventions. The utilization of Random Forest not only enhances the precision of predictions but also contributes to the overall effectiveness of preventive measures.</a:t>
            </a:r>
          </a:p>
        </p:txBody>
      </p:sp>
    </p:spTree>
    <p:extLst>
      <p:ext uri="{BB962C8B-B14F-4D97-AF65-F5344CB8AC3E}">
        <p14:creationId xmlns:p14="http://schemas.microsoft.com/office/powerpoint/2010/main" val="410988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311700" y="653400"/>
            <a:ext cx="8520600" cy="5438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2400" dirty="0">
                <a:solidFill>
                  <a:schemeClr val="accent2"/>
                </a:solidFill>
                <a:highlight>
                  <a:srgbClr val="FFFFFF"/>
                </a:highlight>
                <a:latin typeface="Times New Roman" panose="02020603050405020304" pitchFamily="18" charset="0"/>
                <a:cs typeface="Times New Roman" panose="02020603050405020304" pitchFamily="18" charset="0"/>
              </a:rPr>
              <a:t>What is diabetes ?</a:t>
            </a:r>
            <a:endParaRPr sz="24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GB" sz="2100" dirty="0" err="1">
                <a:solidFill>
                  <a:schemeClr val="accent2"/>
                </a:solidFill>
                <a:highlight>
                  <a:srgbClr val="FFFFFF"/>
                </a:highlight>
                <a:latin typeface="Times New Roman" panose="02020603050405020304" pitchFamily="18" charset="0"/>
                <a:cs typeface="Times New Roman" panose="02020603050405020304" pitchFamily="18" charset="0"/>
              </a:rPr>
              <a:t>Acccording</a:t>
            </a:r>
            <a:r>
              <a:rPr lang="en-GB" sz="2100" dirty="0">
                <a:solidFill>
                  <a:schemeClr val="accent2"/>
                </a:solidFill>
                <a:highlight>
                  <a:srgbClr val="FFFFFF"/>
                </a:highlight>
                <a:latin typeface="Times New Roman" panose="02020603050405020304" pitchFamily="18" charset="0"/>
                <a:cs typeface="Times New Roman" panose="02020603050405020304" pitchFamily="18" charset="0"/>
              </a:rPr>
              <a:t> to NIH, "Diabetes is a disease that occurs when blood glucose, also called blood sugar, is too high. Blood glucose is the main source of energy and comes from the food you eat. Insulin, a hormone made by the pancreas, helps glucose from food get into the cells to be used for energy. Sometimes our body doesn’t make enough—or any—insulin or doesn’t use insulin well. Glucose then stays in the blood and doesn’t reach the cells.</a:t>
            </a:r>
            <a:endParaRPr sz="21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GB" sz="2100" dirty="0">
                <a:solidFill>
                  <a:schemeClr val="accent2"/>
                </a:solidFill>
                <a:highlight>
                  <a:srgbClr val="FFFFFF"/>
                </a:highlight>
                <a:latin typeface="Times New Roman" panose="02020603050405020304" pitchFamily="18" charset="0"/>
                <a:cs typeface="Times New Roman" panose="02020603050405020304" pitchFamily="18" charset="0"/>
              </a:rPr>
              <a:t>Over time, having too much glucose in the blood can cause health problems. Although diabetes has no cure, but steps can be taken to manage diabetes and stay healthy.</a:t>
            </a:r>
            <a:endParaRPr sz="21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GB" sz="2100" dirty="0">
                <a:solidFill>
                  <a:schemeClr val="accent2"/>
                </a:solidFill>
                <a:highlight>
                  <a:srgbClr val="FFFFFF"/>
                </a:highlight>
                <a:latin typeface="Times New Roman" panose="02020603050405020304" pitchFamily="18" charset="0"/>
                <a:cs typeface="Times New Roman" panose="02020603050405020304" pitchFamily="18" charset="0"/>
              </a:rPr>
              <a:t>Sometimes people call diabetes “a touch of sugar” or “borderline diabetes.” These terms suggest that someone doesn’t really have diabetes or has a less serious case, but every case of diabetes is serious.</a:t>
            </a:r>
            <a:endParaRPr sz="2100" dirty="0">
              <a:solidFill>
                <a:schemeClr val="accent2"/>
              </a:solidFill>
              <a:latin typeface="Times New Roman" panose="02020603050405020304" pitchFamily="18" charset="0"/>
              <a:cs typeface="Times New Roman" panose="02020603050405020304" pitchFamily="18" charset="0"/>
            </a:endParaRPr>
          </a:p>
          <a:p>
            <a:pPr marL="0" marR="38100" lvl="0" indent="0" algn="l" rtl="0">
              <a:lnSpc>
                <a:spcPct val="160000"/>
              </a:lnSpc>
              <a:spcBef>
                <a:spcPts val="600"/>
              </a:spcBef>
              <a:spcAft>
                <a:spcPts val="0"/>
              </a:spcAft>
              <a:buNone/>
            </a:pPr>
            <a:endParaRPr sz="2100" dirty="0">
              <a:solidFill>
                <a:schemeClr val="accent2"/>
              </a:solidFill>
              <a:latin typeface="Times New Roman" panose="02020603050405020304" pitchFamily="18" charset="0"/>
              <a:cs typeface="Times New Roman" panose="02020603050405020304" pitchFamily="18" charset="0"/>
            </a:endParaRPr>
          </a:p>
          <a:p>
            <a:pPr marL="0" lvl="0" indent="0" algn="l" rtl="0">
              <a:spcBef>
                <a:spcPts val="500"/>
              </a:spcBef>
              <a:spcAft>
                <a:spcPts val="0"/>
              </a:spcAft>
              <a:buNone/>
            </a:pP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311700" y="355225"/>
            <a:ext cx="8520600" cy="57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2400" b="1" dirty="0">
                <a:solidFill>
                  <a:schemeClr val="accent2"/>
                </a:solidFill>
                <a:highlight>
                  <a:srgbClr val="FFFFFF"/>
                </a:highlight>
                <a:latin typeface="Times New Roman" panose="02020603050405020304" pitchFamily="18" charset="0"/>
                <a:cs typeface="Times New Roman" panose="02020603050405020304" pitchFamily="18" charset="0"/>
              </a:rPr>
              <a:t>What are the different types of diabetes?</a:t>
            </a:r>
            <a:r>
              <a:rPr lang="en-GB" sz="2400" dirty="0">
                <a:solidFill>
                  <a:schemeClr val="accent2"/>
                </a:solidFill>
                <a:highlight>
                  <a:srgbClr val="FFFFFF"/>
                </a:highlight>
                <a:latin typeface="Times New Roman" panose="02020603050405020304" pitchFamily="18" charset="0"/>
                <a:cs typeface="Times New Roman" panose="02020603050405020304" pitchFamily="18" charset="0"/>
              </a:rPr>
              <a:t> </a:t>
            </a:r>
            <a:endParaRPr sz="24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The most common types of diabetes are type 1, type 2, and gestational diabetes.</a:t>
            </a:r>
            <a:endParaRPr sz="20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US" sz="2000" dirty="0">
                <a:solidFill>
                  <a:schemeClr val="accent2"/>
                </a:solidFill>
                <a:highlight>
                  <a:srgbClr val="FFFFFF"/>
                </a:highlight>
                <a:latin typeface="Times New Roman" panose="02020603050405020304" pitchFamily="18" charset="0"/>
                <a:cs typeface="Times New Roman" panose="02020603050405020304" pitchFamily="18" charset="0"/>
              </a:rPr>
              <a:t>Type 1 diabetes is often considered an autoimmune condition. The immune system mistakenly attacks and destroys the insulin-producing beta cells in the pancreas, leading to little or no insulin production.</a:t>
            </a: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 It is usually diagnosed in children and young adults, although it can appear at any age. People with type 1 diabetes need to take insulin every day to stay alive.</a:t>
            </a:r>
            <a:endParaRPr sz="20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US" sz="2000" dirty="0">
                <a:solidFill>
                  <a:schemeClr val="accent2"/>
                </a:solidFill>
                <a:highlight>
                  <a:srgbClr val="FFFFFF"/>
                </a:highlight>
                <a:latin typeface="Times New Roman" panose="02020603050405020304" pitchFamily="18" charset="0"/>
                <a:cs typeface="Times New Roman" panose="02020603050405020304" pitchFamily="18" charset="0"/>
              </a:rPr>
              <a:t>Type 2 diabetes is characterized by insulin resistance, where the body's cells do not respond effectively to insulin. Over time, the pancreas may also fail to produce enough insulin</a:t>
            </a:r>
            <a:r>
              <a:rPr lang="en-US" sz="2000" u="sng" dirty="0">
                <a:solidFill>
                  <a:schemeClr val="accent2"/>
                </a:solidFill>
                <a:highlight>
                  <a:srgbClr val="FFFFFF"/>
                </a:highlight>
                <a:latin typeface="Times New Roman" panose="02020603050405020304" pitchFamily="18" charset="0"/>
                <a:cs typeface="Times New Roman" panose="02020603050405020304" pitchFamily="18" charset="0"/>
              </a:rPr>
              <a:t>.</a:t>
            </a: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 It can develop at any age, even during childhood. However, this type of diabetes occurs most often in middle-aged and older people. Type 2 is the most common type of diabetes.</a:t>
            </a:r>
            <a:endParaRPr sz="20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0" lvl="0" indent="0" algn="l" rtl="0">
              <a:lnSpc>
                <a:spcPct val="115000"/>
              </a:lnSpc>
              <a:spcBef>
                <a:spcPts val="600"/>
              </a:spcBef>
              <a:spcAft>
                <a:spcPts val="0"/>
              </a:spcAft>
              <a:buNone/>
            </a:pPr>
            <a:r>
              <a:rPr lang="en-GB" sz="2000" u="sng" dirty="0">
                <a:solidFill>
                  <a:schemeClr val="accent2"/>
                </a:solidFill>
                <a:highlight>
                  <a:srgbClr val="FFFFFF"/>
                </a:highlight>
                <a:latin typeface="Times New Roman" panose="02020603050405020304" pitchFamily="18" charset="0"/>
                <a:cs typeface="Times New Roman" panose="02020603050405020304" pitchFamily="18" charset="0"/>
              </a:rPr>
              <a:t>Gestational diabetes:</a:t>
            </a: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 Gestational diabetes develops in some women when they are pregnant. Most of the time, this type of diabetes goes away after the baby is born...</a:t>
            </a:r>
            <a:endParaRPr sz="20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457200" lvl="0" indent="0" algn="l" rtl="0">
              <a:lnSpc>
                <a:spcPct val="100000"/>
              </a:lnSpc>
              <a:spcBef>
                <a:spcPts val="500"/>
              </a:spcBef>
              <a:spcAft>
                <a:spcPts val="0"/>
              </a:spcAft>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chemeClr val="dk1"/>
                </a:solidFill>
                <a:latin typeface="Times New Roman"/>
                <a:ea typeface="Times New Roman"/>
                <a:cs typeface="Times New Roman"/>
                <a:sym typeface="Times New Roman"/>
              </a:rPr>
              <a:t>Problem Statement</a:t>
            </a:r>
            <a:endParaRPr/>
          </a:p>
        </p:txBody>
      </p:sp>
      <p:sp>
        <p:nvSpPr>
          <p:cNvPr id="134" name="Google Shape;134;p1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“Predicting whether patient has Diabetes or not”</a:t>
            </a:r>
            <a:endParaRPr>
              <a:solidFill>
                <a:schemeClr val="dk1"/>
              </a:solidFill>
            </a:endParaRPr>
          </a:p>
          <a:p>
            <a:pPr marL="0" lvl="0" indent="0" algn="l" rtl="0">
              <a:spcBef>
                <a:spcPts val="0"/>
              </a:spcBef>
              <a:spcAft>
                <a:spcPts val="0"/>
              </a:spcAft>
              <a:buClr>
                <a:schemeClr val="dk1"/>
              </a:buClr>
              <a:buSzPts val="2200"/>
              <a:buFont typeface="Arial"/>
              <a:buNone/>
            </a:pP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 Significance: Early Detection Saves Lives</a:t>
            </a:r>
            <a:endParaRPr>
              <a:solidFill>
                <a:schemeClr val="dk1"/>
              </a:solidFill>
            </a:endParaRPr>
          </a:p>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 Goal: Determine if a patient has Diabetes</a:t>
            </a:r>
            <a:endParaRPr>
              <a:solidFill>
                <a:schemeClr val="dk1"/>
              </a:solidFill>
            </a:endParaRPr>
          </a:p>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 Life-Saving Potential: Timely intervention and care</a:t>
            </a:r>
            <a:endParaRPr>
              <a:solidFill>
                <a:schemeClr val="dk1"/>
              </a:solidFill>
            </a:endParaRPr>
          </a:p>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 Data-Driven Solution: Utilizing patients data</a:t>
            </a:r>
            <a:endParaRPr>
              <a:solidFill>
                <a:schemeClr val="dk1"/>
              </a:solidFill>
            </a:endParaRPr>
          </a:p>
          <a:p>
            <a:pPr marL="0" lvl="0" indent="0" algn="l" rtl="0">
              <a:spcBef>
                <a:spcPts val="0"/>
              </a:spcBef>
              <a:spcAft>
                <a:spcPts val="0"/>
              </a:spcAft>
              <a:buClr>
                <a:schemeClr val="dk1"/>
              </a:buClr>
              <a:buSzPts val="2200"/>
              <a:buFont typeface="Arial"/>
              <a:buNone/>
            </a:pPr>
            <a:r>
              <a:rPr lang="en-GB" sz="2800">
                <a:solidFill>
                  <a:schemeClr val="dk1"/>
                </a:solidFill>
                <a:latin typeface="Times New Roman"/>
                <a:ea typeface="Times New Roman"/>
                <a:cs typeface="Times New Roman"/>
                <a:sym typeface="Times New Roman"/>
              </a:rPr>
              <a:t>- Impact: Improved healthcare outcomes</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311700" y="536725"/>
            <a:ext cx="8520600" cy="5555100"/>
          </a:xfrm>
          <a:prstGeom prst="rect">
            <a:avLst/>
          </a:prstGeom>
          <a:noFill/>
          <a:ln>
            <a:noFill/>
          </a:ln>
        </p:spPr>
        <p:txBody>
          <a:bodyPr spcFirstLastPara="1" wrap="square" lIns="91425" tIns="91425" rIns="91425" bIns="91425" anchor="t" anchorCtr="0">
            <a:noAutofit/>
          </a:bodyPr>
          <a:lstStyle/>
          <a:p>
            <a:pPr marL="0" indent="0">
              <a:lnSpc>
                <a:spcPct val="115000"/>
              </a:lnSpc>
              <a:spcBef>
                <a:spcPts val="1500"/>
              </a:spcBef>
              <a:buNone/>
            </a:pPr>
            <a:r>
              <a:rPr lang="en-US" sz="1800" b="1" dirty="0">
                <a:solidFill>
                  <a:srgbClr val="374151"/>
                </a:solidFill>
                <a:highlight>
                  <a:srgbClr val="F7F7F8"/>
                </a:highlight>
                <a:latin typeface="Times New Roman" panose="02020603050405020304" pitchFamily="18" charset="0"/>
                <a:cs typeface="Times New Roman" panose="02020603050405020304" pitchFamily="18" charset="0"/>
              </a:rPr>
              <a:t> </a:t>
            </a:r>
            <a:r>
              <a:rPr lang="en-US" sz="1800" dirty="0">
                <a:solidFill>
                  <a:srgbClr val="374151"/>
                </a:solidFill>
                <a:highlight>
                  <a:srgbClr val="F7F7F8"/>
                </a:highligh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data is needed for diabetes prediction?</a:t>
            </a:r>
          </a:p>
          <a:p>
            <a:pPr marL="0" indent="0">
              <a:lnSpc>
                <a:spcPct val="115000"/>
              </a:lnSpc>
              <a:spcBef>
                <a:spcPts val="1500"/>
              </a:spcBef>
              <a:buNone/>
            </a:pPr>
            <a:r>
              <a:rPr lang="en-US" sz="1800" dirty="0">
                <a:latin typeface="Times New Roman" panose="02020603050405020304" pitchFamily="18" charset="0"/>
                <a:cs typeface="Times New Roman" panose="02020603050405020304" pitchFamily="18" charset="0"/>
              </a:rPr>
              <a:t> The data needed for diabetes prediction typically includes a variety of         medical information such as pregnancies, insulin, glucose, BMI ,etc..</a:t>
            </a:r>
          </a:p>
          <a:p>
            <a:pPr marL="0" indent="0">
              <a:lnSpc>
                <a:spcPct val="115000"/>
              </a:lnSpc>
              <a:spcBef>
                <a:spcPts val="1500"/>
              </a:spcBef>
              <a:buNone/>
            </a:pPr>
            <a:r>
              <a:rPr lang="en-US" sz="1800" dirty="0">
                <a:latin typeface="Times New Roman" panose="02020603050405020304" pitchFamily="18" charset="0"/>
                <a:cs typeface="Times New Roman" panose="02020603050405020304" pitchFamily="18" charset="0"/>
              </a:rPr>
              <a:t>Our dataset has the following features to predict diabetes.</a:t>
            </a:r>
          </a:p>
          <a:p>
            <a:pPr marL="457200" lvl="0" indent="-349250" algn="l" rtl="0">
              <a:lnSpc>
                <a:spcPct val="115000"/>
              </a:lnSpc>
              <a:spcBef>
                <a:spcPts val="1500"/>
              </a:spcBef>
              <a:spcAft>
                <a:spcPts val="0"/>
              </a:spcAft>
              <a:buClr>
                <a:schemeClr val="accent2"/>
              </a:buClr>
              <a:buSzPts val="1900"/>
              <a:buChar char="●"/>
            </a:pPr>
            <a:r>
              <a:rPr lang="en-US" sz="1800" dirty="0">
                <a:latin typeface="Times New Roman" panose="02020603050405020304" pitchFamily="18" charset="0"/>
                <a:cs typeface="Times New Roman" panose="02020603050405020304" pitchFamily="18" charset="0"/>
              </a:rPr>
              <a:t>Pregnancies: Number of times pregnant.</a:t>
            </a: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Glucose: Plasma glucose concentration.</a:t>
            </a:r>
            <a:endParaRPr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Blood Pressure: Diastolic blood pressure (mm Hg).</a:t>
            </a:r>
            <a:endParaRPr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Skin Thickness: Triceps skin fold thickness (mm).</a:t>
            </a:r>
            <a:endParaRPr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Insulin: 2-Hour serum insulin (mu U/ml).</a:t>
            </a:r>
            <a:endParaRPr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BMI: Body mass index (weight in kg/(height in m)^2).</a:t>
            </a:r>
            <a:endParaRPr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r>
              <a:rPr lang="en-GB" sz="1800" dirty="0">
                <a:latin typeface="Times New Roman" panose="02020603050405020304" pitchFamily="18" charset="0"/>
                <a:cs typeface="Times New Roman" panose="02020603050405020304" pitchFamily="18" charset="0"/>
              </a:rPr>
              <a:t>Diabetes Pedigree Function: Diabetes pedigree function (a function which scores likelihood of diabetes based on family history).</a:t>
            </a:r>
          </a:p>
          <a:p>
            <a:pPr indent="-349250">
              <a:lnSpc>
                <a:spcPct val="115000"/>
              </a:lnSpc>
              <a:buClr>
                <a:schemeClr val="accent2"/>
              </a:buClr>
              <a:buSzPts val="1900"/>
            </a:pPr>
            <a:r>
              <a:rPr lang="en-GB" sz="1800" dirty="0">
                <a:latin typeface="Times New Roman" panose="02020603050405020304" pitchFamily="18" charset="0"/>
                <a:cs typeface="Times New Roman" panose="02020603050405020304" pitchFamily="18" charset="0"/>
              </a:rPr>
              <a:t>Age: Age in years.</a:t>
            </a:r>
          </a:p>
          <a:p>
            <a:pPr indent="-349250">
              <a:lnSpc>
                <a:spcPct val="115000"/>
              </a:lnSpc>
              <a:buClr>
                <a:schemeClr val="accent2"/>
              </a:buClr>
              <a:buSzPts val="1900"/>
            </a:pPr>
            <a:r>
              <a:rPr lang="en-US" sz="1800" dirty="0">
                <a:latin typeface="Times New Roman" panose="02020603050405020304" pitchFamily="18" charset="0"/>
                <a:cs typeface="Times New Roman" panose="02020603050405020304" pitchFamily="18" charset="0"/>
              </a:rPr>
              <a:t>Outcome: Class variable (0 or 1) where 0 denotes "no diabetes" and 1 denotes "diabetes".</a:t>
            </a:r>
          </a:p>
          <a:p>
            <a:pPr marL="107950" indent="0">
              <a:lnSpc>
                <a:spcPct val="115000"/>
              </a:lnSpc>
              <a:buClr>
                <a:schemeClr val="accent2"/>
              </a:buClr>
              <a:buSzPts val="1900"/>
              <a:buNone/>
            </a:pPr>
            <a:endParaRPr lang="en-GB" sz="1800" dirty="0">
              <a:latin typeface="Times New Roman" panose="02020603050405020304" pitchFamily="18" charset="0"/>
              <a:cs typeface="Times New Roman" panose="02020603050405020304" pitchFamily="18" charset="0"/>
            </a:endParaRPr>
          </a:p>
          <a:p>
            <a:pPr marL="457200" lvl="0" indent="-349250" algn="l" rtl="0">
              <a:lnSpc>
                <a:spcPct val="115000"/>
              </a:lnSpc>
              <a:spcBef>
                <a:spcPts val="0"/>
              </a:spcBef>
              <a:spcAft>
                <a:spcPts val="0"/>
              </a:spcAft>
              <a:buClr>
                <a:schemeClr val="accent2"/>
              </a:buClr>
              <a:buSzPts val="1900"/>
              <a:buChar char="●"/>
            </a:pPr>
            <a:endParaRPr sz="1800" dirty="0">
              <a:latin typeface="Times New Roman" panose="02020603050405020304" pitchFamily="18" charset="0"/>
              <a:cs typeface="Times New Roman" panose="02020603050405020304" pitchFamily="18" charset="0"/>
            </a:endParaRPr>
          </a:p>
          <a:p>
            <a:pPr marL="457200" lvl="0" indent="0" algn="l" rtl="0">
              <a:lnSpc>
                <a:spcPct val="115000"/>
              </a:lnSpc>
              <a:spcBef>
                <a:spcPts val="1500"/>
              </a:spcBef>
              <a:spcAft>
                <a:spcPts val="0"/>
              </a:spcAft>
              <a:buNone/>
            </a:pPr>
            <a:endParaRPr sz="1800" dirty="0">
              <a:solidFill>
                <a:srgbClr val="374151"/>
              </a:solidFill>
              <a:highlight>
                <a:srgbClr val="F7F7F8"/>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dirty="0">
                <a:solidFill>
                  <a:schemeClr val="dk1"/>
                </a:solidFill>
                <a:latin typeface="Times New Roman"/>
                <a:ea typeface="Times New Roman"/>
                <a:cs typeface="Times New Roman"/>
                <a:sym typeface="Times New Roman"/>
              </a:rPr>
              <a:t>Dataset Exploration</a:t>
            </a:r>
            <a:endParaRPr dirty="0"/>
          </a:p>
        </p:txBody>
      </p:sp>
      <p:sp>
        <p:nvSpPr>
          <p:cNvPr id="150" name="Google Shape;150;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Char char="•"/>
            </a:pPr>
            <a:r>
              <a:rPr lang="en-GB" sz="2000" dirty="0">
                <a:solidFill>
                  <a:srgbClr val="1C1917"/>
                </a:solidFill>
                <a:latin typeface="Times New Roman" panose="02020603050405020304" pitchFamily="18" charset="0"/>
                <a:cs typeface="Times New Roman" panose="02020603050405020304" pitchFamily="18" charset="0"/>
              </a:rPr>
              <a:t>The dataset has 768 rows and 9 columns. No null values. </a:t>
            </a:r>
            <a:endParaRPr sz="2000" dirty="0">
              <a:solidFill>
                <a:schemeClr val="dk1"/>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Clr>
                <a:schemeClr val="dk1"/>
              </a:buClr>
              <a:buSzPts val="1800"/>
              <a:buChar char="•"/>
            </a:pPr>
            <a:r>
              <a:rPr lang="en-GB" sz="2000" dirty="0">
                <a:solidFill>
                  <a:srgbClr val="1C1917"/>
                </a:solidFill>
                <a:latin typeface="Times New Roman" panose="02020603050405020304" pitchFamily="18" charset="0"/>
                <a:cs typeface="Times New Roman" panose="02020603050405020304" pitchFamily="18" charset="0"/>
              </a:rPr>
              <a:t>Outcome variable has 500 (65.1%) no diabetes cases and 268 (34.9) diabetes cases which shows that the data is unbalanced.</a:t>
            </a:r>
            <a:endParaRPr sz="2000" dirty="0">
              <a:solidFill>
                <a:srgbClr val="1C1917"/>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Clr>
                <a:srgbClr val="1C1917"/>
              </a:buClr>
              <a:buSzPts val="1800"/>
              <a:buChar char="•"/>
            </a:pPr>
            <a:r>
              <a:rPr lang="en-GB" sz="2000" dirty="0">
                <a:solidFill>
                  <a:srgbClr val="1C1917"/>
                </a:solidFill>
                <a:latin typeface="Times New Roman" panose="02020603050405020304" pitchFamily="18" charset="0"/>
                <a:cs typeface="Times New Roman" panose="02020603050405020304" pitchFamily="18" charset="0"/>
              </a:rPr>
              <a:t>In columns like glucose, blood pressure, skin thickness, BMI some data are entered as 0 which is not possible. So </a:t>
            </a:r>
            <a:r>
              <a:rPr lang="en-GB" sz="2000" dirty="0">
                <a:solidFill>
                  <a:schemeClr val="accent2"/>
                </a:solidFill>
                <a:latin typeface="Times New Roman" panose="02020603050405020304" pitchFamily="18" charset="0"/>
                <a:cs typeface="Times New Roman" panose="02020603050405020304" pitchFamily="18" charset="0"/>
              </a:rPr>
              <a:t>it is better to replace zeros with nan which is further imputed with suitable values. </a:t>
            </a:r>
          </a:p>
          <a:p>
            <a:pPr marL="457200" lvl="0" indent="-342900" algn="just" rtl="0">
              <a:spcBef>
                <a:spcPts val="0"/>
              </a:spcBef>
              <a:spcAft>
                <a:spcPts val="0"/>
              </a:spcAft>
              <a:buClr>
                <a:srgbClr val="1C1917"/>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From correlation analysis we can see a relatively strong correlation between the outcome and Glucose, Age and BMI.</a:t>
            </a:r>
            <a:endParaRPr sz="2000" dirty="0">
              <a:solidFill>
                <a:schemeClr val="accent2"/>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Clr>
                <a:schemeClr val="accent2"/>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The outliers have been handled using interquartile range.</a:t>
            </a:r>
            <a:endParaRPr sz="2000" dirty="0">
              <a:solidFill>
                <a:schemeClr val="accent2"/>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Clr>
                <a:schemeClr val="accent2"/>
              </a:buClr>
              <a:buSzPts val="1800"/>
              <a:buChar char="•"/>
            </a:pPr>
            <a:r>
              <a:rPr lang="en-GB" sz="2000" dirty="0">
                <a:solidFill>
                  <a:schemeClr val="accent2"/>
                </a:solidFill>
                <a:highlight>
                  <a:srgbClr val="FFFFFF"/>
                </a:highlight>
                <a:latin typeface="Times New Roman" panose="02020603050405020304" pitchFamily="18" charset="0"/>
                <a:cs typeface="Times New Roman" panose="02020603050405020304" pitchFamily="18" charset="0"/>
              </a:rPr>
              <a:t>The age group at the highest risk of diabetes is around 52 years.</a:t>
            </a:r>
          </a:p>
          <a:p>
            <a:pPr marL="457200" lvl="0" indent="-342900" algn="just" rtl="0">
              <a:spcBef>
                <a:spcPts val="0"/>
              </a:spcBef>
              <a:spcAft>
                <a:spcPts val="0"/>
              </a:spcAft>
              <a:buClr>
                <a:schemeClr val="accent2"/>
              </a:buClr>
              <a:buSzPts val="1800"/>
              <a:buChar char="•"/>
            </a:pPr>
            <a:r>
              <a:rPr lang="en-US" sz="2000" dirty="0">
                <a:solidFill>
                  <a:schemeClr val="accent2"/>
                </a:solidFill>
                <a:highlight>
                  <a:srgbClr val="FFFFFF"/>
                </a:highlight>
                <a:latin typeface="Times New Roman" panose="02020603050405020304" pitchFamily="18" charset="0"/>
                <a:cs typeface="Times New Roman" panose="02020603050405020304" pitchFamily="18" charset="0"/>
              </a:rPr>
              <a:t>The dataset is unbalanced in a 2 : 1 ratio for Non-Diabetes : Diabetes cases!</a:t>
            </a:r>
          </a:p>
          <a:p>
            <a:pPr marL="457200" lvl="0" indent="-342900" algn="just" rtl="0">
              <a:spcBef>
                <a:spcPts val="0"/>
              </a:spcBef>
              <a:spcAft>
                <a:spcPts val="0"/>
              </a:spcAft>
              <a:buClr>
                <a:schemeClr val="accent2"/>
              </a:buClr>
              <a:buSzPts val="1800"/>
              <a:buChar char="•"/>
            </a:pPr>
            <a:r>
              <a:rPr lang="en-US" sz="2000" dirty="0">
                <a:solidFill>
                  <a:schemeClr val="accent2"/>
                </a:solidFill>
                <a:highlight>
                  <a:srgbClr val="FFFFFF"/>
                </a:highlight>
                <a:latin typeface="Times New Roman" panose="02020603050405020304" pitchFamily="18" charset="0"/>
                <a:cs typeface="Times New Roman" panose="02020603050405020304" pitchFamily="18" charset="0"/>
              </a:rPr>
              <a:t>Due to this, predictions will be biased towards Non-Diabetes cases.</a:t>
            </a:r>
          </a:p>
          <a:p>
            <a:pPr marL="457200" lvl="0" indent="-342900" algn="just" rtl="0">
              <a:spcBef>
                <a:spcPts val="0"/>
              </a:spcBef>
              <a:spcAft>
                <a:spcPts val="0"/>
              </a:spcAft>
              <a:buClr>
                <a:schemeClr val="accent2"/>
              </a:buClr>
              <a:buSzPts val="1800"/>
              <a:buChar char="•"/>
            </a:pPr>
            <a:r>
              <a:rPr lang="en-US" sz="2000" dirty="0">
                <a:solidFill>
                  <a:schemeClr val="accent2"/>
                </a:solidFill>
                <a:highlight>
                  <a:srgbClr val="FFFFFF"/>
                </a:highlight>
                <a:latin typeface="Times New Roman" panose="02020603050405020304" pitchFamily="18" charset="0"/>
                <a:cs typeface="Times New Roman" panose="02020603050405020304" pitchFamily="18" charset="0"/>
              </a:rPr>
              <a:t>Visualizations will also display this bias, thus making it difficult to gain insights.</a:t>
            </a:r>
          </a:p>
          <a:p>
            <a:pPr marL="457200" lvl="0" indent="-342900" algn="just" rtl="0">
              <a:spcBef>
                <a:spcPts val="0"/>
              </a:spcBef>
              <a:spcAft>
                <a:spcPts val="0"/>
              </a:spcAft>
              <a:buClr>
                <a:schemeClr val="accent2"/>
              </a:buClr>
              <a:buSzPts val="1800"/>
              <a:buChar char="•"/>
            </a:pPr>
            <a:endParaRPr sz="2000" dirty="0">
              <a:solidFill>
                <a:schemeClr val="accent2"/>
              </a:solidFill>
              <a:highlight>
                <a:srgbClr val="FFFFFF"/>
              </a:highlight>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endParaRPr sz="2000" dirty="0">
              <a:solidFill>
                <a:srgbClr val="1C1917"/>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B20B-56A6-819D-1354-E0A0ECC44A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Exploration</a:t>
            </a:r>
          </a:p>
        </p:txBody>
      </p:sp>
      <p:sp>
        <p:nvSpPr>
          <p:cNvPr id="3" name="Text Placeholder 2">
            <a:extLst>
              <a:ext uri="{FF2B5EF4-FFF2-40B4-BE49-F238E27FC236}">
                <a16:creationId xmlns:a16="http://schemas.microsoft.com/office/drawing/2014/main" id="{4FEC17E4-14CB-E018-0C6F-0D5D99ECC79A}"/>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Mean</a:t>
            </a:r>
            <a:r>
              <a:rPr lang="en-US" b="0" i="0" dirty="0">
                <a:effectLst/>
                <a:latin typeface="Times New Roman" panose="02020603050405020304" pitchFamily="18" charset="0"/>
                <a:cs typeface="Times New Roman" panose="02020603050405020304" pitchFamily="18" charset="0"/>
              </a:rPr>
              <a:t> values of all the features for cases of diabetes and non-diabetes.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number of </a:t>
            </a:r>
            <a:r>
              <a:rPr lang="en-US" b="1" i="0" dirty="0">
                <a:effectLst/>
                <a:latin typeface="Times New Roman" panose="02020603050405020304" pitchFamily="18" charset="0"/>
                <a:cs typeface="Times New Roman" panose="02020603050405020304" pitchFamily="18" charset="0"/>
              </a:rPr>
              <a:t>Pregnancies</a:t>
            </a:r>
            <a:r>
              <a:rPr lang="en-US" b="0" i="0" dirty="0">
                <a:effectLst/>
                <a:latin typeface="Times New Roman" panose="02020603050405020304" pitchFamily="18" charset="0"/>
                <a:cs typeface="Times New Roman" panose="02020603050405020304" pitchFamily="18" charset="0"/>
              </a:rPr>
              <a:t> detected for diabetes and non-diabetes cases is </a:t>
            </a:r>
            <a:r>
              <a:rPr lang="en-US" b="1" i="0" dirty="0">
                <a:effectLst/>
                <a:latin typeface="Times New Roman" panose="02020603050405020304" pitchFamily="18" charset="0"/>
                <a:cs typeface="Times New Roman" panose="02020603050405020304" pitchFamily="18" charset="0"/>
              </a:rPr>
              <a:t>4.87</a:t>
            </a:r>
            <a:r>
              <a:rPr lang="en-US" b="0" i="0" dirty="0">
                <a:effectLst/>
                <a:latin typeface="Times New Roman" panose="02020603050405020304" pitchFamily="18" charset="0"/>
                <a:cs typeface="Times New Roman" panose="02020603050405020304" pitchFamily="18" charset="0"/>
              </a:rPr>
              <a:t> &amp; </a:t>
            </a:r>
            <a:r>
              <a:rPr lang="en-US" b="1" i="0" dirty="0">
                <a:effectLst/>
                <a:latin typeface="Times New Roman" panose="02020603050405020304" pitchFamily="18" charset="0"/>
                <a:cs typeface="Times New Roman" panose="02020603050405020304" pitchFamily="18" charset="0"/>
              </a:rPr>
              <a:t>3.30</a:t>
            </a:r>
            <a:r>
              <a:rPr lang="en-US" b="0" i="0" dirty="0">
                <a:effectLst/>
                <a:latin typeface="Times New Roman" panose="02020603050405020304" pitchFamily="18" charset="0"/>
                <a:cs typeface="Times New Roman" panose="02020603050405020304" pitchFamily="18" charset="0"/>
              </a:rPr>
              <a:t> respectively.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a:t>
            </a:r>
            <a:r>
              <a:rPr lang="en-US" b="1" i="0" dirty="0">
                <a:effectLst/>
                <a:latin typeface="Times New Roman" panose="02020603050405020304" pitchFamily="18" charset="0"/>
                <a:cs typeface="Times New Roman" panose="02020603050405020304" pitchFamily="18" charset="0"/>
              </a:rPr>
              <a:t>Glucose</a:t>
            </a:r>
            <a:r>
              <a:rPr lang="en-US" b="0" i="0" dirty="0">
                <a:effectLst/>
                <a:latin typeface="Times New Roman" panose="02020603050405020304" pitchFamily="18" charset="0"/>
                <a:cs typeface="Times New Roman" panose="02020603050405020304" pitchFamily="18" charset="0"/>
              </a:rPr>
              <a:t> values for diabetes cases, </a:t>
            </a:r>
            <a:r>
              <a:rPr lang="en-US" b="1" i="0" dirty="0">
                <a:effectLst/>
                <a:latin typeface="Times New Roman" panose="02020603050405020304" pitchFamily="18" charset="0"/>
                <a:cs typeface="Times New Roman" panose="02020603050405020304" pitchFamily="18" charset="0"/>
              </a:rPr>
              <a:t>141.26</a:t>
            </a:r>
            <a:r>
              <a:rPr lang="en-US" b="0" i="0" dirty="0">
                <a:effectLst/>
                <a:latin typeface="Times New Roman" panose="02020603050405020304" pitchFamily="18" charset="0"/>
                <a:cs typeface="Times New Roman" panose="02020603050405020304" pitchFamily="18" charset="0"/>
              </a:rPr>
              <a:t>, is more than those found in non-diabetes cases, </a:t>
            </a:r>
            <a:r>
              <a:rPr lang="en-US" b="1" i="0" dirty="0">
                <a:effectLst/>
                <a:latin typeface="Times New Roman" panose="02020603050405020304" pitchFamily="18" charset="0"/>
                <a:cs typeface="Times New Roman" panose="02020603050405020304" pitchFamily="18" charset="0"/>
              </a:rPr>
              <a:t>109.98</a:t>
            </a:r>
            <a:r>
              <a:rPr lang="en-US" b="0" i="0" dirty="0">
                <a:effectLst/>
                <a:latin typeface="Times New Roman" panose="02020603050405020304" pitchFamily="18" charset="0"/>
                <a:cs typeface="Times New Roman" panose="02020603050405020304" pitchFamily="18" charset="0"/>
              </a:rPr>
              <a:t>. This feature can form as a good indicator to predict the cases of diabetes.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is no significant difference in the average values of </a:t>
            </a:r>
            <a:r>
              <a:rPr lang="en-US" b="1" i="0" dirty="0" err="1">
                <a:effectLst/>
                <a:latin typeface="Times New Roman" panose="02020603050405020304" pitchFamily="18" charset="0"/>
                <a:cs typeface="Times New Roman" panose="02020603050405020304" pitchFamily="18" charset="0"/>
              </a:rPr>
              <a:t>BloodPressure</a:t>
            </a:r>
            <a:r>
              <a:rPr lang="en-US" b="0" i="0" dirty="0">
                <a:effectLst/>
                <a:latin typeface="Times New Roman" panose="02020603050405020304" pitchFamily="18" charset="0"/>
                <a:cs typeface="Times New Roman" panose="02020603050405020304" pitchFamily="18" charset="0"/>
              </a:rPr>
              <a:t> and </a:t>
            </a:r>
            <a:r>
              <a:rPr lang="en-US" b="1" i="0" dirty="0" err="1">
                <a:effectLst/>
                <a:latin typeface="Times New Roman" panose="02020603050405020304" pitchFamily="18" charset="0"/>
                <a:cs typeface="Times New Roman" panose="02020603050405020304" pitchFamily="18" charset="0"/>
              </a:rPr>
              <a:t>SkinThickness</a:t>
            </a:r>
            <a:r>
              <a:rPr lang="en-US" b="0" i="0" dirty="0">
                <a:effectLst/>
                <a:latin typeface="Times New Roman" panose="02020603050405020304" pitchFamily="18" charset="0"/>
                <a:cs typeface="Times New Roman" panose="02020603050405020304" pitchFamily="18" charset="0"/>
              </a:rPr>
              <a:t> between diabetes and non-diabetes cases.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14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78D-B1E3-0528-993B-D892867F76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Exploration</a:t>
            </a:r>
          </a:p>
        </p:txBody>
      </p:sp>
      <p:sp>
        <p:nvSpPr>
          <p:cNvPr id="3" name="Text Placeholder 2">
            <a:extLst>
              <a:ext uri="{FF2B5EF4-FFF2-40B4-BE49-F238E27FC236}">
                <a16:creationId xmlns:a16="http://schemas.microsoft.com/office/drawing/2014/main" id="{39BB1FB7-38EF-51BE-33FD-2685C7C58701}"/>
              </a:ext>
            </a:extLst>
          </p:cNvPr>
          <p:cNvSpPr>
            <a:spLocks noGrp="1"/>
          </p:cNvSpPr>
          <p:nvPr>
            <p:ph type="body" idx="1"/>
          </p:nvPr>
        </p:nvSpPr>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Just like </a:t>
            </a:r>
            <a:r>
              <a:rPr lang="en-US" b="1" i="0" dirty="0">
                <a:effectLst/>
                <a:latin typeface="Times New Roman" panose="02020603050405020304" pitchFamily="18" charset="0"/>
                <a:cs typeface="Times New Roman" panose="02020603050405020304" pitchFamily="18" charset="0"/>
              </a:rPr>
              <a:t>Glucose</a:t>
            </a:r>
            <a:r>
              <a:rPr lang="en-US" b="0" i="0" dirty="0">
                <a:effectLst/>
                <a:latin typeface="Times New Roman" panose="02020603050405020304" pitchFamily="18" charset="0"/>
                <a:cs typeface="Times New Roman" panose="02020603050405020304" pitchFamily="18" charset="0"/>
              </a:rPr>
              <a:t>, diabetes cases have higher average </a:t>
            </a:r>
            <a:r>
              <a:rPr lang="en-US" b="1" i="0" dirty="0">
                <a:effectLst/>
                <a:latin typeface="Times New Roman" panose="02020603050405020304" pitchFamily="18" charset="0"/>
                <a:cs typeface="Times New Roman" panose="02020603050405020304" pitchFamily="18" charset="0"/>
              </a:rPr>
              <a:t>Insulin</a:t>
            </a:r>
            <a:r>
              <a:rPr lang="en-US" b="0" i="0" dirty="0">
                <a:effectLst/>
                <a:latin typeface="Times New Roman" panose="02020603050405020304" pitchFamily="18" charset="0"/>
                <a:cs typeface="Times New Roman" panose="02020603050405020304" pitchFamily="18" charset="0"/>
              </a:rPr>
              <a:t> level, </a:t>
            </a:r>
            <a:r>
              <a:rPr lang="en-US" b="1" i="0" dirty="0">
                <a:effectLst/>
                <a:latin typeface="Times New Roman" panose="02020603050405020304" pitchFamily="18" charset="0"/>
                <a:cs typeface="Times New Roman" panose="02020603050405020304" pitchFamily="18" charset="0"/>
              </a:rPr>
              <a:t>100.34</a:t>
            </a:r>
            <a:r>
              <a:rPr lang="en-US" b="0" i="0" dirty="0">
                <a:effectLst/>
                <a:latin typeface="Times New Roman" panose="02020603050405020304" pitchFamily="18" charset="0"/>
                <a:cs typeface="Times New Roman" panose="02020603050405020304" pitchFamily="18" charset="0"/>
              </a:rPr>
              <a:t>, than non-diabetes cases, </a:t>
            </a:r>
            <a:r>
              <a:rPr lang="en-US" b="1" i="0" dirty="0">
                <a:effectLst/>
                <a:latin typeface="Times New Roman" panose="02020603050405020304" pitchFamily="18" charset="0"/>
                <a:cs typeface="Times New Roman" panose="02020603050405020304" pitchFamily="18" charset="0"/>
              </a:rPr>
              <a:t>68.79</a:t>
            </a:r>
            <a:r>
              <a:rPr lang="en-US"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BMI</a:t>
            </a:r>
            <a:r>
              <a:rPr lang="en-US" b="0" i="0" dirty="0">
                <a:effectLst/>
                <a:latin typeface="Times New Roman" panose="02020603050405020304" pitchFamily="18" charset="0"/>
                <a:cs typeface="Times New Roman" panose="02020603050405020304" pitchFamily="18" charset="0"/>
              </a:rPr>
              <a:t> is another feature that has higher values for diabetes cases than non-diabetes cases with </a:t>
            </a:r>
            <a:r>
              <a:rPr lang="en-US" b="1" i="0" dirty="0">
                <a:effectLst/>
                <a:latin typeface="Times New Roman" panose="02020603050405020304" pitchFamily="18" charset="0"/>
                <a:cs typeface="Times New Roman" panose="02020603050405020304" pitchFamily="18" charset="0"/>
              </a:rPr>
              <a:t>35.14</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30.30</a:t>
            </a:r>
            <a:r>
              <a:rPr lang="en-US" b="0" i="0" dirty="0">
                <a:effectLst/>
                <a:latin typeface="Times New Roman" panose="02020603050405020304" pitchFamily="18" charset="0"/>
                <a:cs typeface="Times New Roman" panose="02020603050405020304" pitchFamily="18" charset="0"/>
              </a:rPr>
              <a:t> values respectively.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a:t>
            </a:r>
            <a:r>
              <a:rPr lang="en-US" b="1" i="0" dirty="0" err="1">
                <a:effectLst/>
                <a:latin typeface="Times New Roman" panose="02020603050405020304" pitchFamily="18" charset="0"/>
                <a:cs typeface="Times New Roman" panose="02020603050405020304" pitchFamily="18" charset="0"/>
              </a:rPr>
              <a:t>DiabetesPedigreeFunction</a:t>
            </a:r>
            <a:r>
              <a:rPr lang="en-US" b="0" i="0" dirty="0">
                <a:effectLst/>
                <a:latin typeface="Times New Roman" panose="02020603050405020304" pitchFamily="18" charset="0"/>
                <a:cs typeface="Times New Roman" panose="02020603050405020304" pitchFamily="18" charset="0"/>
              </a:rPr>
              <a:t> is slightly higher in diabetes cases, </a:t>
            </a:r>
            <a:r>
              <a:rPr lang="en-US" b="1" i="0" dirty="0">
                <a:effectLst/>
                <a:latin typeface="Times New Roman" panose="02020603050405020304" pitchFamily="18" charset="0"/>
                <a:cs typeface="Times New Roman" panose="02020603050405020304" pitchFamily="18" charset="0"/>
              </a:rPr>
              <a:t>0.55</a:t>
            </a:r>
            <a:r>
              <a:rPr lang="en-US" b="0" i="0" dirty="0">
                <a:effectLst/>
                <a:latin typeface="Times New Roman" panose="02020603050405020304" pitchFamily="18" charset="0"/>
                <a:cs typeface="Times New Roman" panose="02020603050405020304" pitchFamily="18" charset="0"/>
              </a:rPr>
              <a:t>, than non-diabetes cases, </a:t>
            </a:r>
            <a:r>
              <a:rPr lang="en-US" b="1" i="0" dirty="0">
                <a:effectLst/>
                <a:latin typeface="Times New Roman" panose="02020603050405020304" pitchFamily="18" charset="0"/>
                <a:cs typeface="Times New Roman" panose="02020603050405020304" pitchFamily="18" charset="0"/>
              </a:rPr>
              <a:t>0.43</a:t>
            </a:r>
            <a:r>
              <a:rPr lang="en-US"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Mean </a:t>
            </a:r>
            <a:r>
              <a:rPr lang="en-US" b="1" i="0" dirty="0">
                <a:effectLst/>
                <a:latin typeface="Times New Roman" panose="02020603050405020304" pitchFamily="18" charset="0"/>
                <a:cs typeface="Times New Roman" panose="02020603050405020304" pitchFamily="18" charset="0"/>
              </a:rPr>
              <a:t>Age</a:t>
            </a:r>
            <a:r>
              <a:rPr lang="en-US" b="0" i="0" dirty="0">
                <a:effectLst/>
                <a:latin typeface="Times New Roman" panose="02020603050405020304" pitchFamily="18" charset="0"/>
                <a:cs typeface="Times New Roman" panose="02020603050405020304" pitchFamily="18" charset="0"/>
              </a:rPr>
              <a:t> values for cases of diabetes is </a:t>
            </a:r>
            <a:r>
              <a:rPr lang="en-US" b="1" i="0" dirty="0">
                <a:effectLst/>
                <a:latin typeface="Times New Roman" panose="02020603050405020304" pitchFamily="18" charset="0"/>
                <a:cs typeface="Times New Roman" panose="02020603050405020304" pitchFamily="18" charset="0"/>
              </a:rPr>
              <a:t>37.07</a:t>
            </a:r>
            <a:r>
              <a:rPr lang="en-US" b="0" i="0" dirty="0">
                <a:effectLst/>
                <a:latin typeface="Times New Roman" panose="02020603050405020304" pitchFamily="18" charset="0"/>
                <a:cs typeface="Times New Roman" panose="02020603050405020304" pitchFamily="18" charset="0"/>
              </a:rPr>
              <a:t> whereas that for non-diabetes cases is </a:t>
            </a:r>
            <a:r>
              <a:rPr lang="en-US" b="1" i="0" dirty="0">
                <a:effectLst/>
                <a:latin typeface="Times New Roman" panose="02020603050405020304" pitchFamily="18" charset="0"/>
                <a:cs typeface="Times New Roman" panose="02020603050405020304" pitchFamily="18" charset="0"/>
              </a:rPr>
              <a:t>31.19</a:t>
            </a:r>
            <a:r>
              <a:rPr lang="en-US"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these mean values, we can say that some of the features display a clear cut difference between cases of diabetes and non-diabetes, however other features might require more effort to find their relationship with the target variable.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3922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2141</Words>
  <Application>Microsoft Office PowerPoint</Application>
  <PresentationFormat>On-screen Show (4:3)</PresentationFormat>
  <Paragraphs>118</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Roboto</vt:lpstr>
      <vt:lpstr>Archivo Narrow</vt:lpstr>
      <vt:lpstr>Arial</vt:lpstr>
      <vt:lpstr>Georgia</vt:lpstr>
      <vt:lpstr>Simple Light</vt:lpstr>
      <vt:lpstr>                Diabetes Prediction System</vt:lpstr>
      <vt:lpstr>Introduction </vt:lpstr>
      <vt:lpstr>PowerPoint Presentation</vt:lpstr>
      <vt:lpstr>PowerPoint Presentation</vt:lpstr>
      <vt:lpstr>Problem Statement</vt:lpstr>
      <vt:lpstr>PowerPoint Presentation</vt:lpstr>
      <vt:lpstr>Dataset Exploration</vt:lpstr>
      <vt:lpstr>Dataset Exploration</vt:lpstr>
      <vt:lpstr>Dataset Exploration</vt:lpstr>
      <vt:lpstr>PowerPoint Presentation</vt:lpstr>
      <vt:lpstr>PowerPoint Presentation</vt:lpstr>
      <vt:lpstr>PowerPoint Presentation</vt:lpstr>
      <vt:lpstr>PowerPoint Presentation</vt:lpstr>
      <vt:lpstr>EDA Summary</vt:lpstr>
      <vt:lpstr>PowerPoint Presentation</vt:lpstr>
      <vt:lpstr>K-NN Algorithm</vt:lpstr>
      <vt:lpstr>PowerPoint Presentation</vt:lpstr>
      <vt:lpstr>LOGISTIC REGRESSION </vt:lpstr>
      <vt:lpstr>PowerPoint Presentation</vt:lpstr>
      <vt:lpstr>DECISION TREE </vt:lpstr>
      <vt:lpstr>PowerPoint Presentation</vt:lpstr>
      <vt:lpstr>RANDOM FOREST </vt:lpstr>
      <vt:lpstr>Feature Importance</vt:lpstr>
      <vt:lpstr>RESULTS OF MODEL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admin</dc:creator>
  <cp:lastModifiedBy>admin</cp:lastModifiedBy>
  <cp:revision>6</cp:revision>
  <dcterms:modified xsi:type="dcterms:W3CDTF">2023-10-08T20:33:44Z</dcterms:modified>
</cp:coreProperties>
</file>