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71" r:id="rId13"/>
    <p:sldId id="270" r:id="rId14"/>
    <p:sldId id="269" r:id="rId15"/>
    <p:sldId id="268" r:id="rId16"/>
    <p:sldId id="273" r:id="rId17"/>
    <p:sldId id="274" r:id="rId18"/>
    <p:sldId id="272" r:id="rId19"/>
    <p:sldId id="276" r:id="rId20"/>
    <p:sldId id="275" r:id="rId21"/>
    <p:sldId id="278" r:id="rId22"/>
    <p:sldId id="277" r:id="rId23"/>
    <p:sldId id="280" r:id="rId24"/>
    <p:sldId id="28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9CA"/>
    <a:srgbClr val="1F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A00B-0718-80D7-342A-CC8D848E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7D75B-D3AA-144F-4D65-14618EB3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9D4E-2BE9-1E08-C827-4CEC640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0CCA-5667-2784-AC88-5B72512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8E5D-7F97-F8BB-B2DC-05D5FF97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5274-6472-3C4A-76A7-CE8905EE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5139C-C5FD-9511-996B-92548CEC5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E054-F591-6615-0DC0-D30A80A6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0F5A-F7FB-3E4F-4004-2372151F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B701-566F-790D-D246-357DF81D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3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25085-4C7E-9477-371F-0FCB14548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09F8-5D45-7514-D6F8-51DD474AF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4C5C-536F-0E4E-C68C-63F8701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D951-D12F-AA9B-8220-C495BD1C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B3B-DD16-0088-04D7-491E4D2E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97E-A74D-8FB3-3672-8BBD24C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A313-53D6-AB59-91BB-535E2142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3099-896A-8BD3-A5D0-CC842AA3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B0B2-FFAE-CC16-87BC-7EB56DC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F691-060D-84F1-ACF0-578D4324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AAB8-6FEB-4CDC-5D73-7F90F390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1371-1512-EDF4-9E1A-6F683C55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B011-2170-35B6-890D-EDF6B63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1BDF-1F5F-5C95-AFC2-4DC29758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AF54-5E21-4E85-9DD2-8ACEDE2E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6CD-470D-E227-5EE4-52749397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1EE8-52DF-9864-EC05-2E94B743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A168C-D352-DDC6-5207-83D85A850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C319A-C4CA-B94E-D10B-F7294F9F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54E9-72B4-79DE-760C-1D76408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71BC-0853-2231-F546-339178C5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5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0D04-B017-C9B6-A7E0-687CB39B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D1B5-D0A0-B2D2-17F4-21BD770F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D8C02-52FA-1A54-1935-7A0374BB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634B8-1A80-171C-E87D-0897756D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E7A8-D73E-594D-2429-3A1F6334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48705-22E7-DD6E-AF71-60B2AA4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3931-5CF6-9114-CEF6-DCE80E4C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867CB-C08E-D76A-961C-ADF2431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9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0940-74E3-5A8C-2967-8B879F4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BCBAB-B583-B28B-CD67-D136203A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072DB-4F7A-C76E-BC13-70E0619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0CA9-C36C-62C5-48CC-81CCB8E3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A5D1-6870-F389-E7DF-9D8A758A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911C-ED2D-7C15-E600-A4294ED9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1C84-A2E2-AB0F-08E6-5FC29AD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2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11BC-D1B0-0A9A-74F5-81AFCAE5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2D77-2CCC-6E3A-433F-EB9A60CF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0A4C-FF62-58E3-9514-1B3099D3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AE3C0-CC8B-166E-FE03-F33EB01C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8761-79EF-136E-2BB7-28A5C34A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06DA-2793-542F-60A7-2E56675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EF73-633F-76F0-2A4B-47491E09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759A4-ACE5-7E56-D2D7-7815C45BE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C7918-C929-D5CF-13A4-FF2232CE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2243-1B48-92CD-66D8-794FA6B2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0648-F6F6-4C2D-9D6B-6BEA3B5F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9B5-2B4D-E486-7161-FD9DBB3D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E629-58B7-4310-7DA6-FA04C85A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0E0C-D000-289A-FEEF-359F574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01B3-293B-6758-E45A-DAFB69B9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C8EB-6472-47DA-AA86-7BEA204DE443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4E95-27ED-FABD-EE89-D9FB272F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F06-A89F-2E8C-99EE-BC02C0F76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1C66-C61F-4F51-9F28-04235AEB6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Therory – Deep2neuron Tech Academy">
            <a:extLst>
              <a:ext uri="{FF2B5EF4-FFF2-40B4-BE49-F238E27FC236}">
                <a16:creationId xmlns:a16="http://schemas.microsoft.com/office/drawing/2014/main" id="{F13856B5-E5E6-B041-E90C-AD252895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60" y="1523750"/>
            <a:ext cx="3660479" cy="10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9988718" y="0"/>
            <a:ext cx="2203282" cy="11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B719C8-EC6F-32A8-C962-609C397D1821}"/>
              </a:ext>
            </a:extLst>
          </p:cNvPr>
          <p:cNvSpPr txBox="1"/>
          <p:nvPr/>
        </p:nvSpPr>
        <p:spPr>
          <a:xfrm>
            <a:off x="2370336" y="3065253"/>
            <a:ext cx="83797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DA9CA"/>
                </a:solidFill>
                <a:latin typeface="Tw Cen MT" panose="020B0602020104020603" pitchFamily="34" charset="0"/>
              </a:rPr>
              <a:t>     DEEP LEARNING ALGORITHMS</a:t>
            </a:r>
          </a:p>
          <a:p>
            <a:r>
              <a:rPr lang="en-IN" sz="4000" b="1" dirty="0">
                <a:solidFill>
                  <a:srgbClr val="2DA9CA"/>
                </a:solidFill>
                <a:latin typeface="Tw Cen MT" panose="020B0602020104020603" pitchFamily="34" charset="0"/>
              </a:rPr>
              <a:t>               (</a:t>
            </a:r>
            <a:r>
              <a:rPr lang="en-IN" sz="4000" dirty="0">
                <a:solidFill>
                  <a:srgbClr val="2DA9CA"/>
                </a:solidFill>
                <a:latin typeface="Tw Cen MT" panose="020B0602020104020603" pitchFamily="34" charset="0"/>
              </a:rPr>
              <a:t>CNN,RNN&amp;LSTM</a:t>
            </a:r>
            <a:r>
              <a:rPr lang="en-IN" sz="4000" b="1" dirty="0">
                <a:solidFill>
                  <a:srgbClr val="2DA9CA"/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IN" sz="4000" b="1" dirty="0">
                <a:latin typeface="Tw Cen MT" panose="020B0602020104020603" pitchFamily="34" charset="0"/>
              </a:rPr>
              <a:t>                       </a:t>
            </a:r>
            <a:r>
              <a:rPr lang="en-IN" sz="3200" dirty="0">
                <a:latin typeface="Tw Cen MT" panose="020B0602020104020603" pitchFamily="34" charset="0"/>
              </a:rPr>
              <a:t>SNEHA R</a:t>
            </a:r>
            <a:endParaRPr lang="en-IN" sz="3200" b="1" dirty="0">
              <a:latin typeface="Tw Cen MT" panose="020B0602020104020603" pitchFamily="34" charset="0"/>
            </a:endParaRPr>
          </a:p>
          <a:p>
            <a:r>
              <a:rPr lang="en-IN" sz="3200" b="1" dirty="0">
                <a:latin typeface="Tw Cen MT" panose="020B0602020104020603" pitchFamily="34" charset="0"/>
              </a:rPr>
              <a:t>                  INTERNSHIP-JUNE 2023  </a:t>
            </a:r>
            <a:r>
              <a:rPr lang="en-IN" sz="3200" dirty="0">
                <a:latin typeface="Tw Cen MT" panose="020B0602020104020603" pitchFamily="34" charset="0"/>
              </a:rPr>
              <a:t>  </a:t>
            </a:r>
            <a:endParaRPr lang="en-IN" sz="36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459718" y="152399"/>
            <a:ext cx="9626817" cy="39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T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ypes of pooling techniques: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AVERAGE-pooling: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 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Take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average of all the values of pooling region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 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MAX- pooling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: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Take the maximum amongst all the values lying inside the pooling region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292929"/>
                </a:solidFill>
                <a:latin typeface="Tw Cen MT" panose="020B0602020104020603" pitchFamily="34" charset="0"/>
              </a:rPr>
              <a:t>SUM - pooling: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Sum of all elements in the feature map 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338D10-5356-2883-61AF-7F3709FC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31" y="4405825"/>
            <a:ext cx="49149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ghtbox">
            <a:extLst>
              <a:ext uri="{FF2B5EF4-FFF2-40B4-BE49-F238E27FC236}">
                <a16:creationId xmlns:a16="http://schemas.microsoft.com/office/drawing/2014/main" id="{351943A3-CF15-4D65-8100-EC6CA5EB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715" y="4515729"/>
            <a:ext cx="4863517" cy="17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29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402C-C0BB-8322-1B74-80472F0C89F1}"/>
              </a:ext>
            </a:extLst>
          </p:cNvPr>
          <p:cNvSpPr txBox="1"/>
          <p:nvPr/>
        </p:nvSpPr>
        <p:spPr>
          <a:xfrm>
            <a:off x="1118681" y="729735"/>
            <a:ext cx="8799041" cy="23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IV.Fully</a:t>
            </a:r>
            <a:r>
              <a:rPr lang="en-IN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connected layer: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D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oes the classification process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F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lattened the matrix into vector - FLATTENING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Feed it into a fully connected layer 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B690DC6-959C-5718-58FD-DB55865D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84" y="3497389"/>
            <a:ext cx="527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EF2ECC-D175-44B7-D868-CC5650DF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22" y="3185275"/>
            <a:ext cx="5458621" cy="33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6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825478" y="848956"/>
            <a:ext cx="6235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Fully connected layer</a:t>
            </a:r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06902B-B019-BAA2-842B-CB66CD27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0" y="1840781"/>
            <a:ext cx="10889759" cy="37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628530" y="305686"/>
            <a:ext cx="6235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VARIOUS CNN ARCHITECTURES:</a:t>
            </a: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8194" name="Picture 2" descr="CNN Architectures Timeline (1998-2019)">
            <a:extLst>
              <a:ext uri="{FF2B5EF4-FFF2-40B4-BE49-F238E27FC236}">
                <a16:creationId xmlns:a16="http://schemas.microsoft.com/office/drawing/2014/main" id="{A61F9C42-9B5B-78E4-0547-DA42AB0D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70" y="1652354"/>
            <a:ext cx="5707317" cy="43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0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2D7F83B-B2FB-344D-3C72-9DF5E1D5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61" y="1521625"/>
            <a:ext cx="5336459" cy="25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A5127-406D-5454-90B4-EDBAC753D2C9}"/>
              </a:ext>
            </a:extLst>
          </p:cNvPr>
          <p:cNvSpPr txBox="1"/>
          <p:nvPr/>
        </p:nvSpPr>
        <p:spPr>
          <a:xfrm>
            <a:off x="342389" y="345014"/>
            <a:ext cx="938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2DA9CA"/>
                </a:solidFill>
                <a:latin typeface="Tw Cen MT" panose="020B0602020104020603" pitchFamily="34" charset="0"/>
              </a:rPr>
              <a:t>APPLICATIONS:</a:t>
            </a:r>
          </a:p>
          <a:p>
            <a:r>
              <a:rPr lang="en-IN" sz="2800" b="1" dirty="0">
                <a:latin typeface="Tw Cen MT" panose="020B0602020104020603" pitchFamily="34" charset="0"/>
              </a:rPr>
              <a:t>Question and answering: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4E55-E98B-D429-BE0B-D90DA65C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6" y="3934183"/>
            <a:ext cx="7585731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Object detection: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5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3B825C70-3865-C4BB-CBBE-90A965C1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40" y="4662766"/>
            <a:ext cx="5336459" cy="20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64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9" y="480967"/>
            <a:ext cx="7160935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Semantic segmentation: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Image caption: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9A1798-F027-261B-1D35-89D3AFC2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06" y="1061755"/>
            <a:ext cx="6276787" cy="23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CB313593-9406-DDE3-C0B9-2AA5CAC4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817" y="4627611"/>
            <a:ext cx="7160935" cy="20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6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43AD44-E58E-2F27-806E-9651995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61" y="1015824"/>
            <a:ext cx="6427669" cy="482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37C27-7369-42E8-3EB6-45E2C7901FD4}"/>
              </a:ext>
            </a:extLst>
          </p:cNvPr>
          <p:cNvSpPr txBox="1"/>
          <p:nvPr/>
        </p:nvSpPr>
        <p:spPr>
          <a:xfrm>
            <a:off x="900752" y="1107190"/>
            <a:ext cx="108226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RECURRENT NEURAL  NETWORK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</a:rPr>
              <a:t>Recurrent in nature</a:t>
            </a:r>
            <a:endParaRPr lang="en-IN" sz="2800" dirty="0">
              <a:solidFill>
                <a:srgbClr val="2DA9CA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H</a:t>
            </a:r>
            <a:r>
              <a:rPr lang="en-IN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as memory capabilities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E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ffectively deals with sequential data</a:t>
            </a:r>
            <a:endParaRPr lang="en-IN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H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as two inputs-the present and the recent past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Apples Siri and Googles Voice Search</a:t>
            </a:r>
            <a:endParaRPr lang="en-IN" sz="2800" dirty="0">
              <a:solidFill>
                <a:srgbClr val="2DA9CA"/>
              </a:solidFill>
              <a:latin typeface="Tw Cen MT" panose="020B0602020104020603" pitchFamily="34" charset="0"/>
            </a:endParaRPr>
          </a:p>
          <a:p>
            <a:endParaRPr lang="en-IN" sz="3200" b="1" dirty="0">
              <a:solidFill>
                <a:srgbClr val="2DA9CA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4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64" y="1273126"/>
            <a:ext cx="857345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DA9CA"/>
                </a:solidFill>
                <a:effectLst/>
                <a:latin typeface="Tw Cen MT" panose="020B0602020104020603" pitchFamily="34" charset="0"/>
              </a:rPr>
              <a:t>REPRESENTATION OF RNN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      </a:t>
            </a:r>
          </a:p>
        </p:txBody>
      </p:sp>
      <p:pic>
        <p:nvPicPr>
          <p:cNvPr id="2050" name="Picture 2" descr="Recurrent Neural Network Tutorial (RNN) | DataCamp">
            <a:extLst>
              <a:ext uri="{FF2B5EF4-FFF2-40B4-BE49-F238E27FC236}">
                <a16:creationId xmlns:a16="http://schemas.microsoft.com/office/drawing/2014/main" id="{36D0B115-2303-7190-6B1C-A51AF310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25" y="2362368"/>
            <a:ext cx="9932092" cy="293393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136481491">
                  <a:custGeom>
                    <a:avLst/>
                    <a:gdLst>
                      <a:gd name="connsiteX0" fmla="*/ 0 w 9932092"/>
                      <a:gd name="connsiteY0" fmla="*/ 0 h 2933935"/>
                      <a:gd name="connsiteX1" fmla="*/ 9932092 w 9932092"/>
                      <a:gd name="connsiteY1" fmla="*/ 0 h 2933935"/>
                      <a:gd name="connsiteX2" fmla="*/ 9932092 w 9932092"/>
                      <a:gd name="connsiteY2" fmla="*/ 2933935 h 2933935"/>
                      <a:gd name="connsiteX3" fmla="*/ 0 w 9932092"/>
                      <a:gd name="connsiteY3" fmla="*/ 2933935 h 2933935"/>
                      <a:gd name="connsiteX4" fmla="*/ 0 w 9932092"/>
                      <a:gd name="connsiteY4" fmla="*/ 0 h 2933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32092" h="2933935" extrusionOk="0">
                        <a:moveTo>
                          <a:pt x="0" y="0"/>
                        </a:moveTo>
                        <a:cubicBezTo>
                          <a:pt x="2982844" y="-105149"/>
                          <a:pt x="5645877" y="89852"/>
                          <a:pt x="9932092" y="0"/>
                        </a:cubicBezTo>
                        <a:cubicBezTo>
                          <a:pt x="9976409" y="642038"/>
                          <a:pt x="10065759" y="1688457"/>
                          <a:pt x="9932092" y="2933935"/>
                        </a:cubicBezTo>
                        <a:cubicBezTo>
                          <a:pt x="6666119" y="2801622"/>
                          <a:pt x="4551445" y="3026027"/>
                          <a:pt x="0" y="2933935"/>
                        </a:cubicBezTo>
                        <a:cubicBezTo>
                          <a:pt x="-34150" y="2342679"/>
                          <a:pt x="-142060" y="69649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17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74338-F5F5-97A4-6A08-9F6644BECF9F}"/>
              </a:ext>
            </a:extLst>
          </p:cNvPr>
          <p:cNvSpPr txBox="1"/>
          <p:nvPr/>
        </p:nvSpPr>
        <p:spPr>
          <a:xfrm>
            <a:off x="846161" y="914401"/>
            <a:ext cx="9280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TYPES OF RNN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5CB54-538F-0002-6198-93AA7151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092365"/>
            <a:ext cx="10220325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C4816-AE0B-C31C-4A44-7924E0DD2156}"/>
              </a:ext>
            </a:extLst>
          </p:cNvPr>
          <p:cNvSpPr txBox="1"/>
          <p:nvPr/>
        </p:nvSpPr>
        <p:spPr>
          <a:xfrm>
            <a:off x="-24231" y="5625102"/>
            <a:ext cx="1045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w Cen MT" panose="020B0602020104020603" pitchFamily="34" charset="0"/>
              </a:rPr>
              <a:t>       IMAGE CLASSIFICATION   IMAGE CAPTIONING    SENTIMENT ANALYSIS               LANGUAGE TRANSLATION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0AB76AB-C0D6-31B0-3066-C3D31CC76C9A}"/>
              </a:ext>
            </a:extLst>
          </p:cNvPr>
          <p:cNvSpPr/>
          <p:nvPr/>
        </p:nvSpPr>
        <p:spPr>
          <a:xfrm>
            <a:off x="1487606" y="5273715"/>
            <a:ext cx="109182" cy="3111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7D88FDB-BB9D-B121-D04A-797FCA342392}"/>
              </a:ext>
            </a:extLst>
          </p:cNvPr>
          <p:cNvSpPr/>
          <p:nvPr/>
        </p:nvSpPr>
        <p:spPr>
          <a:xfrm>
            <a:off x="3236304" y="5289158"/>
            <a:ext cx="109182" cy="3111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9379787-77AF-E2B5-7F9A-E6F6A3FCDCD9}"/>
              </a:ext>
            </a:extLst>
          </p:cNvPr>
          <p:cNvSpPr/>
          <p:nvPr/>
        </p:nvSpPr>
        <p:spPr>
          <a:xfrm>
            <a:off x="5339714" y="5293829"/>
            <a:ext cx="109182" cy="3111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B12F855-FF4B-E0C3-FF0F-5D5F968A02C2}"/>
              </a:ext>
            </a:extLst>
          </p:cNvPr>
          <p:cNvSpPr/>
          <p:nvPr/>
        </p:nvSpPr>
        <p:spPr>
          <a:xfrm>
            <a:off x="8487862" y="5308160"/>
            <a:ext cx="109182" cy="3111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628462" y="1273126"/>
            <a:ext cx="10290412" cy="456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NEURAL NETWORK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dirty="0">
                <a:latin typeface="Tw Cen MT" panose="020B0602020104020603" pitchFamily="34" charset="0"/>
              </a:rPr>
              <a:t> </a:t>
            </a: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et of algorithms</a:t>
            </a:r>
            <a:endParaRPr lang="en-IN" sz="2800" b="1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 inputs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large set of data, process the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draws out the patterns and outputs what it 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Artificial Neural networks(ANN’s)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rtificially mimic the functioning of Neural network</a:t>
            </a:r>
            <a:endParaRPr lang="en-US" sz="2800" b="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292929"/>
                </a:solidFill>
                <a:latin typeface="Tw Cen MT" panose="020B0602020104020603" pitchFamily="34" charset="0"/>
              </a:rPr>
              <a:t>         </a:t>
            </a:r>
            <a:endParaRPr lang="en-IN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6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478653" y="530861"/>
            <a:ext cx="11713347" cy="50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dirty="0">
                <a:solidFill>
                  <a:srgbClr val="2DA9CA"/>
                </a:solidFill>
                <a:effectLst/>
                <a:latin typeface="Tw Cen MT" panose="020B0602020104020603" pitchFamily="34" charset="0"/>
              </a:rPr>
              <a:t>LIMITATIONS OF RNN: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Computationally Expensive</a:t>
            </a:r>
            <a:r>
              <a:rPr lang="en-US" sz="2800" b="1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>
                <a:solidFill>
                  <a:srgbClr val="050E17"/>
                </a:solidFill>
                <a:latin typeface="Tw Cen MT" panose="020B0602020104020603" pitchFamily="34" charset="0"/>
              </a:rPr>
              <a:t>=&gt;</a:t>
            </a:r>
            <a:r>
              <a:rPr lang="en-US" sz="2800" b="1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>
                <a:solidFill>
                  <a:srgbClr val="050E17"/>
                </a:solidFill>
                <a:latin typeface="Tw Cen MT" panose="020B0602020104020603" pitchFamily="34" charset="0"/>
              </a:rPr>
              <a:t>for</a:t>
            </a: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 long sequences of data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Limited Memory</a:t>
            </a:r>
            <a:r>
              <a:rPr lang="en-US" sz="2800" b="1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>
                <a:solidFill>
                  <a:srgbClr val="050E17"/>
                </a:solidFill>
                <a:latin typeface="Tw Cen MT" panose="020B0602020104020603" pitchFamily="34" charset="0"/>
              </a:rPr>
              <a:t>=&gt; </a:t>
            </a:r>
            <a:r>
              <a:rPr lang="en-US" sz="2800" dirty="0">
                <a:solidFill>
                  <a:srgbClr val="050E17"/>
                </a:solidFill>
                <a:latin typeface="Tw Cen MT" panose="020B0602020104020603" pitchFamily="34" charset="0"/>
              </a:rPr>
              <a:t>in</a:t>
            </a: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 handling long-term dependencies in data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Overfitting</a:t>
            </a:r>
            <a:r>
              <a:rPr lang="en-US" sz="2800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>
                <a:solidFill>
                  <a:srgbClr val="050E17"/>
                </a:solidFill>
                <a:latin typeface="Tw Cen MT" panose="020B0602020104020603" pitchFamily="34" charset="0"/>
              </a:rPr>
              <a:t>=&gt;</a:t>
            </a: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 with small datasets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Unstable Training</a:t>
            </a:r>
            <a:r>
              <a:rPr lang="en-US" sz="2800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>
                <a:solidFill>
                  <a:srgbClr val="050E17"/>
                </a:solidFill>
                <a:latin typeface="Tw Cen MT" panose="020B0602020104020603" pitchFamily="34" charset="0"/>
              </a:rPr>
              <a:t>=&gt;</a:t>
            </a:r>
            <a:r>
              <a:rPr lang="en-US" sz="2800" b="1" dirty="0">
                <a:solidFill>
                  <a:srgbClr val="050E17"/>
                </a:solidFill>
                <a:latin typeface="Tw Cen MT" panose="020B0602020104020603" pitchFamily="34" charset="0"/>
              </a:rPr>
              <a:t> </a:t>
            </a: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difficult to train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 </a:t>
            </a:r>
            <a:r>
              <a:rPr lang="en-US" sz="2800" b="1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Sensitive </a:t>
            </a:r>
            <a:r>
              <a:rPr lang="en-US" sz="2800" b="0" i="0" dirty="0">
                <a:solidFill>
                  <a:srgbClr val="050E17"/>
                </a:solidFill>
                <a:effectLst/>
                <a:latin typeface="Tw Cen MT" panose="020B0602020104020603" pitchFamily="34" charset="0"/>
              </a:rPr>
              <a:t>to the initial values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0046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30F4-EA9A-883B-BB1F-D675C6AD749D}"/>
              </a:ext>
            </a:extLst>
          </p:cNvPr>
          <p:cNvSpPr txBox="1"/>
          <p:nvPr/>
        </p:nvSpPr>
        <p:spPr>
          <a:xfrm>
            <a:off x="600501" y="914401"/>
            <a:ext cx="10877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2DA9CA"/>
                </a:solidFill>
                <a:effectLst/>
                <a:latin typeface="Tw Cen MT" panose="020B0602020104020603" pitchFamily="34" charset="0"/>
              </a:rPr>
              <a:t>LONG SHORT TERM MEMORY NETWORKS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92929"/>
                </a:solidFill>
                <a:latin typeface="Tw Cen MT" panose="020B0602020104020603" pitchFamily="34" charset="0"/>
              </a:rPr>
              <a:t>V</a:t>
            </a:r>
            <a:r>
              <a:rPr lang="en-IN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ariant of RNN</a:t>
            </a:r>
            <a:endParaRPr lang="en-US" sz="2800" dirty="0">
              <a:solidFill>
                <a:srgbClr val="2DA9CA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A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llows to regulate how to learn or forget efficiently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Gates regulate the flow of information.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Cell State  encodes the information of the inputs up to that step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Hidden state is an output of the LSTM cell,</a:t>
            </a:r>
            <a:r>
              <a:rPr lang="en-IN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used for Prediction</a:t>
            </a:r>
          </a:p>
          <a:p>
            <a:endParaRPr lang="en-US" sz="2800" i="0" dirty="0">
              <a:solidFill>
                <a:srgbClr val="2DA9CA"/>
              </a:solidFill>
              <a:effectLst/>
              <a:latin typeface="Tw Cen MT" panose="020B06020201040206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11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214380E-AD16-3900-5BE8-85E6A771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13" y="2194581"/>
            <a:ext cx="7748374" cy="373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28C4E-719C-3DAE-5747-79D24F0A354C}"/>
              </a:ext>
            </a:extLst>
          </p:cNvPr>
          <p:cNvSpPr txBox="1"/>
          <p:nvPr/>
        </p:nvSpPr>
        <p:spPr>
          <a:xfrm>
            <a:off x="1535464" y="1154993"/>
            <a:ext cx="769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87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7" y="335846"/>
            <a:ext cx="1078208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A7CB"/>
                </a:solidFill>
                <a:effectLst/>
                <a:latin typeface="Tw Cen MT" panose="020B0602020104020603" pitchFamily="34" charset="0"/>
              </a:rPr>
              <a:t>GATES IN LSTM NETWORK</a:t>
            </a: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Input gate: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creates an array of information 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using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activation function tanh (generates values between -1 &amp; 1)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sigmoid function - act as filter , regulate information to be added 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to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cell</a:t>
            </a:r>
          </a:p>
          <a:p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Output gate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 creates a vector of values using tanh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 sigmoid function and which values should be shown as output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Forget gate :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decide which information to forget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                              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optimization of performance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0 -remove that information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1 -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information has to be remembered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66816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530" y="1883858"/>
            <a:ext cx="857345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Time series prediction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Speech recognition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Handwriting recognition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Human action recognition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Sign Language Translation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Rhythm learning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Music composition</a:t>
            </a:r>
          </a:p>
          <a:p>
            <a:pPr marL="457200" indent="-457200" algn="l" fontAlgn="base">
              <a:buFont typeface="Wingdings" panose="05000000000000000000" pitchFamily="2" charset="2"/>
              <a:buChar char="Ø"/>
            </a:pPr>
            <a:r>
              <a:rPr lang="en-US" sz="280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Grammar learning</a:t>
            </a:r>
          </a:p>
          <a:p>
            <a:pPr algn="l" fontAlgn="base"/>
            <a:endParaRPr lang="en-US" sz="2800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 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7416C-7C48-B864-821B-B173C38DF530}"/>
              </a:ext>
            </a:extLst>
          </p:cNvPr>
          <p:cNvSpPr txBox="1"/>
          <p:nvPr/>
        </p:nvSpPr>
        <p:spPr>
          <a:xfrm>
            <a:off x="1095464" y="1077218"/>
            <a:ext cx="840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APPLICATIONS OF RNN AND LSTM</a:t>
            </a:r>
          </a:p>
        </p:txBody>
      </p:sp>
    </p:spTree>
    <p:extLst>
      <p:ext uri="{BB962C8B-B14F-4D97-AF65-F5344CB8AC3E}">
        <p14:creationId xmlns:p14="http://schemas.microsoft.com/office/powerpoint/2010/main" val="146941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337626" y="1273126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97233-1227-9F87-95AB-E582B999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21" y="2767280"/>
            <a:ext cx="857345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0" dirty="0">
                <a:solidFill>
                  <a:srgbClr val="1FA7CB"/>
                </a:solidFill>
                <a:latin typeface="Tw Cen MT" panose="020B0602020104020603" pitchFamily="34" charset="0"/>
              </a:rPr>
              <a:t>THANK YOU</a:t>
            </a: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7184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273125" y="470850"/>
            <a:ext cx="10290412" cy="31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CONVOLUTIONAL NEURAL NETWORK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process images as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matrices of numbers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assign importance to its various aspects/features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each input image will pass it through a series of  layers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Images recognition &amp; image classifications</a:t>
            </a: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    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C69B5-84BB-C290-54F6-A6FC946C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21145"/>
            <a:ext cx="8808084" cy="30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768158" y="641843"/>
            <a:ext cx="1029041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2DA9CA"/>
                </a:solidFill>
                <a:effectLst/>
                <a:latin typeface="Tw Cen MT" panose="020B0602020104020603" pitchFamily="34" charset="0"/>
              </a:rPr>
              <a:t>WHY CONVOLUTIONAL NEURAL NETWORKS?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Neural Networks are good at Image Recognition</a:t>
            </a:r>
            <a:endParaRPr lang="en-IN" sz="2800" b="1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I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 the image is of Large pixels</a:t>
            </a: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  <a:sym typeface="Wingdings" panose="05000000000000000000" pitchFamily="2" charset="2"/>
              </a:rPr>
              <a:t>  no. of parameters increase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low and consumes a lot of computational power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PHASES IN CNN</a:t>
            </a:r>
          </a:p>
          <a:p>
            <a:pPr algn="just">
              <a:lnSpc>
                <a:spcPct val="150000"/>
              </a:lnSpc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Convolutional Neural Networks have 2 main phases: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Feature learning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Classification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823413" y="506927"/>
            <a:ext cx="1009546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DA9CA"/>
                </a:solidFill>
                <a:latin typeface="Tw Cen MT" panose="020B0602020104020603" pitchFamily="34" charset="0"/>
              </a:rPr>
              <a:t>DIFFERENT LAYERS IN CNN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1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Convolution Layer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C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ore building block of CNN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Extract features such as edges, </a:t>
            </a:r>
            <a:r>
              <a:rPr lang="en-US" sz="280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colours</a:t>
            </a:r>
            <a:r>
              <a:rPr lang="en-US" sz="280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, corners from the input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F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ilter/kernel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  <a:sym typeface="Wingdings" panose="05000000000000000000" pitchFamily="2" charset="2"/>
              </a:rPr>
              <a:t> </a:t>
            </a: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set of learnable parameters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If the image is RGB then the filter will have height x width x 3 dimension</a:t>
            </a:r>
            <a:endParaRPr lang="en-US" sz="280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052" name="Picture 4" descr="filter ">
            <a:extLst>
              <a:ext uri="{FF2B5EF4-FFF2-40B4-BE49-F238E27FC236}">
                <a16:creationId xmlns:a16="http://schemas.microsoft.com/office/drawing/2014/main" id="{1BD23541-8C5C-A369-9B70-BD8C7A93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65" y="4393162"/>
            <a:ext cx="3810853" cy="23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2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325B20-AE95-978E-3DF2-10DF83A8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43" y="3586925"/>
            <a:ext cx="4018216" cy="2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1406383" y="573825"/>
            <a:ext cx="8853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Performs a dot product between filter matrix and the restricted portion of the image</a:t>
            </a:r>
            <a:endParaRPr lang="en-US" sz="280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At the end of the convolution process, we have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featured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Has lesser parameters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ore clear features than the actual one</a:t>
            </a:r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125AC4-7D37-5D2A-7E6C-4A5C11A8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03" y="3429000"/>
            <a:ext cx="6036232" cy="31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2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1191238" y="437347"/>
            <a:ext cx="885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w Cen MT" panose="020B0602020104020603" pitchFamily="34" charset="0"/>
              </a:rPr>
              <a:t>Common filters used :</a:t>
            </a: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CC8E96-447A-46C3-E8BB-D7C4D300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25" y="1148274"/>
            <a:ext cx="5227092" cy="57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9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2A926-46C5-1AA1-5AFE-9679B19DF282}"/>
              </a:ext>
            </a:extLst>
          </p:cNvPr>
          <p:cNvSpPr txBox="1"/>
          <p:nvPr/>
        </p:nvSpPr>
        <p:spPr>
          <a:xfrm>
            <a:off x="716992" y="549647"/>
            <a:ext cx="9330398" cy="39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II.Activation</a:t>
            </a:r>
            <a:r>
              <a:rPr lang="en-US" sz="2800" b="1" dirty="0">
                <a:latin typeface="Tw Cen MT" panose="020B0602020104020603" pitchFamily="34" charset="0"/>
                <a:cs typeface="Times New Roman" panose="02020603050405020304" pitchFamily="18" charset="0"/>
              </a:rPr>
              <a:t> Layer</a:t>
            </a: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Activation function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Add non-linearity to the network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w Cen MT" panose="020B0602020104020603" pitchFamily="34" charset="0"/>
                <a:cs typeface="Times New Roman" panose="02020603050405020304" pitchFamily="18" charset="0"/>
              </a:rPr>
              <a:t>ReLU</a:t>
            </a: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-Rectified Linear Unit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Allow network to learn complex representations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w Cen MT" panose="020B0602020104020603" pitchFamily="34" charset="0"/>
                <a:cs typeface="Times New Roman" panose="02020603050405020304" pitchFamily="18" charset="0"/>
              </a:rPr>
              <a:t>Volume remains unchanged</a:t>
            </a:r>
            <a:endParaRPr lang="en-IN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2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A6A2C3-4887-FD12-24D5-BE826116D45A}"/>
              </a:ext>
            </a:extLst>
          </p:cNvPr>
          <p:cNvSpPr/>
          <p:nvPr/>
        </p:nvSpPr>
        <p:spPr>
          <a:xfrm rot="10800000">
            <a:off x="0" y="0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D92A7-C8E7-5EC3-A378-1CDB8D909D3F}"/>
              </a:ext>
            </a:extLst>
          </p:cNvPr>
          <p:cNvSpPr/>
          <p:nvPr/>
        </p:nvSpPr>
        <p:spPr>
          <a:xfrm rot="16200000">
            <a:off x="10750062" y="5416062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44E8D2-4210-61BE-3271-54950276E1ED}"/>
              </a:ext>
            </a:extLst>
          </p:cNvPr>
          <p:cNvSpPr/>
          <p:nvPr/>
        </p:nvSpPr>
        <p:spPr>
          <a:xfrm rot="5400000">
            <a:off x="1104313" y="-1120727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045EC-B6AF-EC6F-7DAE-CE2F43931487}"/>
              </a:ext>
            </a:extLst>
          </p:cNvPr>
          <p:cNvSpPr/>
          <p:nvPr/>
        </p:nvSpPr>
        <p:spPr>
          <a:xfrm>
            <a:off x="11854375" y="4311748"/>
            <a:ext cx="337625" cy="2546252"/>
          </a:xfrm>
          <a:prstGeom prst="rect">
            <a:avLst/>
          </a:prstGeom>
          <a:gradFill flip="none" rotWithShape="1">
            <a:gsLst>
              <a:gs pos="0">
                <a:srgbClr val="2DA9CA">
                  <a:shade val="30000"/>
                  <a:satMod val="115000"/>
                </a:srgbClr>
              </a:gs>
              <a:gs pos="50000">
                <a:srgbClr val="2DA9CA">
                  <a:shade val="67500"/>
                  <a:satMod val="115000"/>
                </a:srgbClr>
              </a:gs>
              <a:gs pos="100000">
                <a:srgbClr val="2DA9CA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Dr.MCET">
            <a:extLst>
              <a:ext uri="{FF2B5EF4-FFF2-40B4-BE49-F238E27FC236}">
                <a16:creationId xmlns:a16="http://schemas.microsoft.com/office/drawing/2014/main" id="{A745514B-38C9-795A-5043-7A3108CE9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17697" r="8720" b="22501"/>
          <a:stretch/>
        </p:blipFill>
        <p:spPr bwMode="auto">
          <a:xfrm>
            <a:off x="10426756" y="1"/>
            <a:ext cx="17652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9D540F-C814-89AC-6F6C-A02AA51610F7}"/>
              </a:ext>
            </a:extLst>
          </p:cNvPr>
          <p:cNvSpPr txBox="1"/>
          <p:nvPr/>
        </p:nvSpPr>
        <p:spPr>
          <a:xfrm>
            <a:off x="1191238" y="451052"/>
            <a:ext cx="6235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50120-3060-30E9-3CAF-8B7F4E426FD0}"/>
              </a:ext>
            </a:extLst>
          </p:cNvPr>
          <p:cNvSpPr txBox="1"/>
          <p:nvPr/>
        </p:nvSpPr>
        <p:spPr>
          <a:xfrm>
            <a:off x="645328" y="451052"/>
            <a:ext cx="8853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Tw Cen MT" panose="020B0602020104020603" pitchFamily="34" charset="0"/>
              </a:rPr>
              <a:t>III.Pooling</a:t>
            </a:r>
            <a:r>
              <a:rPr lang="en-IN" sz="3200" b="1" dirty="0">
                <a:latin typeface="Tw Cen MT" panose="020B0602020104020603" pitchFamily="34" charset="0"/>
              </a:rPr>
              <a:t> layer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To reduce the number of parameters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lso called subsampling or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downsampling</a:t>
            </a:r>
            <a:endParaRPr lang="en-IN" sz="2800" b="0" dirty="0">
              <a:solidFill>
                <a:srgbClr val="292929"/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olely to decrease the computational power</a:t>
            </a:r>
            <a:endParaRPr lang="en-IN" sz="2800" i="0" dirty="0">
              <a:solidFill>
                <a:srgbClr val="292929"/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Tw Cen MT" panose="020B0602020104020603" pitchFamily="34" charset="0"/>
              </a:rPr>
              <a:t>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Tw Cen MT" panose="020B0602020104020603" pitchFamily="34" charset="0"/>
              </a:rPr>
              <a:t>xtracts the dominant features from a restricted amount of neighborhood</a:t>
            </a:r>
            <a:endParaRPr lang="en-IN" sz="2800" dirty="0">
              <a:latin typeface="Tw Cen MT" panose="020B0602020104020603" pitchFamily="34" charset="0"/>
            </a:endParaRPr>
          </a:p>
          <a:p>
            <a:endParaRPr lang="en-IN" sz="2800" dirty="0">
              <a:latin typeface="Tw Cen MT" panose="020B06020201040206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79851D-6BC2-3B86-F31C-17D5FBB5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51" y="3772752"/>
            <a:ext cx="4577568" cy="286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3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623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Montserrat</vt:lpstr>
      <vt:lpstr>source-serif-pro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 R</dc:creator>
  <cp:lastModifiedBy>SNEHA  R</cp:lastModifiedBy>
  <cp:revision>3</cp:revision>
  <dcterms:created xsi:type="dcterms:W3CDTF">2023-06-27T09:26:21Z</dcterms:created>
  <dcterms:modified xsi:type="dcterms:W3CDTF">2023-06-30T18:13:57Z</dcterms:modified>
</cp:coreProperties>
</file>