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5" r:id="rId11"/>
    <p:sldId id="266" r:id="rId12"/>
    <p:sldId id="271" r:id="rId13"/>
    <p:sldId id="270" r:id="rId14"/>
    <p:sldId id="269" r:id="rId15"/>
    <p:sldId id="26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9CA"/>
    <a:srgbClr val="1FA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A00B-0718-80D7-342A-CC8D848E9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7D75B-D3AA-144F-4D65-14618EB38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49D4E-2BE9-1E08-C827-4CEC6409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C8EB-6472-47DA-AA86-7BEA204DE44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F0CCA-5667-2784-AC88-5B725127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38E5D-7F97-F8BB-B2DC-05D5FF97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C66-C61F-4F51-9F28-04235AEB6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5274-6472-3C4A-76A7-CE8905EE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5139C-C5FD-9511-996B-92548CEC5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DE054-F591-6615-0DC0-D30A80A6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C8EB-6472-47DA-AA86-7BEA204DE44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70F5A-F7FB-3E4F-4004-2372151F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B701-566F-790D-D246-357DF81D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C66-C61F-4F51-9F28-04235AEB6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43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25085-4C7E-9477-371F-0FCB14548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E09F8-5D45-7514-D6F8-51DD474AF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4C5C-536F-0E4E-C68C-63F87015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C8EB-6472-47DA-AA86-7BEA204DE44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ED951-D12F-AA9B-8220-C495BD1C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E5B3B-DD16-0088-04D7-491E4D2E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C66-C61F-4F51-9F28-04235AEB6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59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397E-A74D-8FB3-3672-8BBD24C3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A313-53D6-AB59-91BB-535E2142A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83099-896A-8BD3-A5D0-CC842AA3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C8EB-6472-47DA-AA86-7BEA204DE44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CB0B2-FFAE-CC16-87BC-7EB56DC4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EF691-060D-84F1-ACF0-578D4324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C66-C61F-4F51-9F28-04235AEB6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35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AAB8-6FEB-4CDC-5D73-7F90F390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01371-1512-EDF4-9E1A-6F683C55E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5B011-2170-35B6-890D-EDF6B63E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C8EB-6472-47DA-AA86-7BEA204DE44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61BDF-1F5F-5C95-AFC2-4DC29758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0AF54-5E21-4E85-9DD2-8ACEDE2E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C66-C61F-4F51-9F28-04235AEB6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5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D6CD-470D-E227-5EE4-52749397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71EE8-52DF-9864-EC05-2E94B7432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A168C-D352-DDC6-5207-83D85A850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C319A-C4CA-B94E-D10B-F7294F9F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C8EB-6472-47DA-AA86-7BEA204DE44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F54E9-72B4-79DE-760C-1D764089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E71BC-0853-2231-F546-339178C5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C66-C61F-4F51-9F28-04235AEB6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95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0D04-B017-C9B6-A7E0-687CB39B2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0D1B5-D0A0-B2D2-17F4-21BD770FC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D8C02-52FA-1A54-1935-7A0374BB0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634B8-1A80-171C-E87D-0897756D6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7E7A8-D73E-594D-2429-3A1F6334E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48705-22E7-DD6E-AF71-60B2AA4A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C8EB-6472-47DA-AA86-7BEA204DE44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B3931-5CF6-9114-CEF6-DCE80E4C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867CB-C08E-D76A-961C-ADF24316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C66-C61F-4F51-9F28-04235AEB6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9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0940-74E3-5A8C-2967-8B879F4E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BCBAB-B583-B28B-CD67-D136203A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C8EB-6472-47DA-AA86-7BEA204DE44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072DB-4F7A-C76E-BC13-70E0619C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00CA9-C36C-62C5-48CC-81CCB8E3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C66-C61F-4F51-9F28-04235AEB6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07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A8A5D1-6870-F389-E7DF-9D8A758A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C8EB-6472-47DA-AA86-7BEA204DE44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C911C-ED2D-7C15-E600-A4294ED9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21C84-A2E2-AB0F-08E6-5FC29AD0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C66-C61F-4F51-9F28-04235AEB6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12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11BC-D1B0-0A9A-74F5-81AFCAE5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2D77-2CCC-6E3A-433F-EB9A60CFA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30A4C-FF62-58E3-9514-1B3099D33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AE3C0-CC8B-166E-FE03-F33EB01C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C8EB-6472-47DA-AA86-7BEA204DE44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F8761-79EF-136E-2BB7-28A5C34A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706DA-2793-542F-60A7-2E566752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C66-C61F-4F51-9F28-04235AEB6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4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EF73-633F-76F0-2A4B-47491E09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759A4-ACE5-7E56-D2D7-7815C45BE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C7918-C929-D5CF-13A4-FF2232CE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32243-1B48-92CD-66D8-794FA6B2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C8EB-6472-47DA-AA86-7BEA204DE44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E0648-F6F6-4C2D-9D6B-6BEA3B5F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A19B5-2B4D-E486-7161-FD9DBB3D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C66-C61F-4F51-9F28-04235AEB6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26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A1E629-58B7-4310-7DA6-FA04C85A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A0E0C-D000-289A-FEEF-359F5742C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A01B3-293B-6758-E45A-DAFB69B99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C8EB-6472-47DA-AA86-7BEA204DE44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24E95-27ED-FABD-EE89-D9FB272F5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40F06-A89F-2E8C-99EE-BC02C0F76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C1C66-C61F-4F51-9F28-04235AEB6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31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 descr="Therory – Deep2neuron Tech Academy">
            <a:extLst>
              <a:ext uri="{FF2B5EF4-FFF2-40B4-BE49-F238E27FC236}">
                <a16:creationId xmlns:a16="http://schemas.microsoft.com/office/drawing/2014/main" id="{F13856B5-E5E6-B041-E90C-AD2528957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760" y="1523750"/>
            <a:ext cx="3660479" cy="102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9988718" y="0"/>
            <a:ext cx="2203282" cy="11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B719C8-EC6F-32A8-C962-609C397D1821}"/>
              </a:ext>
            </a:extLst>
          </p:cNvPr>
          <p:cNvSpPr txBox="1"/>
          <p:nvPr/>
        </p:nvSpPr>
        <p:spPr>
          <a:xfrm>
            <a:off x="2370336" y="3065253"/>
            <a:ext cx="83797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2DA9CA"/>
                </a:solidFill>
                <a:latin typeface="Tw Cen MT" panose="020B0602020104020603" pitchFamily="34" charset="0"/>
              </a:rPr>
              <a:t>CONVOLUTIONAL NEURAL NETWORK</a:t>
            </a:r>
          </a:p>
          <a:p>
            <a:r>
              <a:rPr lang="en-IN" sz="4000" b="1" dirty="0">
                <a:latin typeface="Tw Cen MT" panose="020B0602020104020603" pitchFamily="34" charset="0"/>
              </a:rPr>
              <a:t>                       </a:t>
            </a:r>
            <a:r>
              <a:rPr lang="en-IN" sz="3200" dirty="0">
                <a:latin typeface="Tw Cen MT" panose="020B0602020104020603" pitchFamily="34" charset="0"/>
              </a:rPr>
              <a:t>SNEHA R</a:t>
            </a:r>
            <a:endParaRPr lang="en-IN" sz="3200" b="1" dirty="0">
              <a:latin typeface="Tw Cen MT" panose="020B0602020104020603" pitchFamily="34" charset="0"/>
            </a:endParaRPr>
          </a:p>
          <a:p>
            <a:r>
              <a:rPr lang="en-IN" sz="3200" b="1" dirty="0">
                <a:latin typeface="Tw Cen MT" panose="020B0602020104020603" pitchFamily="34" charset="0"/>
              </a:rPr>
              <a:t>                  INTERNSHIP-JUNE 2023  </a:t>
            </a:r>
            <a:r>
              <a:rPr lang="en-IN" sz="3200" dirty="0">
                <a:latin typeface="Tw Cen MT" panose="020B0602020104020603" pitchFamily="34" charset="0"/>
              </a:rPr>
              <a:t>  </a:t>
            </a:r>
            <a:endParaRPr lang="en-IN" sz="36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6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459718" y="152399"/>
            <a:ext cx="9626817" cy="39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T</a:t>
            </a:r>
            <a:r>
              <a:rPr lang="en-US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ypes of pooling techniques: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AVERAGE-pooling: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 </a:t>
            </a:r>
            <a:r>
              <a:rPr lang="en-US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Take 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average of all the values of pooling region </a:t>
            </a:r>
            <a:r>
              <a:rPr lang="en-US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 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MAX- pooling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 : 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Take the maximum amongst all the values lying inside the pooling region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292929"/>
                </a:solidFill>
                <a:latin typeface="Tw Cen MT" panose="020B0602020104020603" pitchFamily="34" charset="0"/>
              </a:rPr>
              <a:t>SUM - pooling: 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Sum of all elements in the feature map </a:t>
            </a:r>
            <a:endParaRPr lang="en-IN" sz="2800" dirty="0">
              <a:latin typeface="Tw Cen MT" panose="020B0602020104020603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1338D10-5356-2883-61AF-7F3709FC8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31" y="4405825"/>
            <a:ext cx="49149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ightbox">
            <a:extLst>
              <a:ext uri="{FF2B5EF4-FFF2-40B4-BE49-F238E27FC236}">
                <a16:creationId xmlns:a16="http://schemas.microsoft.com/office/drawing/2014/main" id="{351943A3-CF15-4D65-8100-EC6CA5EBE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715" y="4515729"/>
            <a:ext cx="4863517" cy="172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29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1191238" y="451052"/>
            <a:ext cx="6235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IN" sz="3200" b="1" dirty="0">
              <a:latin typeface="Tw Cen MT" panose="020B06020201040206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EA402C-C0BB-8322-1B74-80472F0C89F1}"/>
              </a:ext>
            </a:extLst>
          </p:cNvPr>
          <p:cNvSpPr txBox="1"/>
          <p:nvPr/>
        </p:nvSpPr>
        <p:spPr>
          <a:xfrm>
            <a:off x="1118681" y="729735"/>
            <a:ext cx="8799041" cy="23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dirty="0" err="1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IV.Fully</a:t>
            </a:r>
            <a:r>
              <a:rPr lang="en-IN" sz="2800" b="1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 connected layer: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292929"/>
                </a:solidFill>
                <a:latin typeface="Tw Cen MT" panose="020B0602020104020603" pitchFamily="34" charset="0"/>
              </a:rPr>
              <a:t>D</a:t>
            </a:r>
            <a:r>
              <a:rPr lang="en-IN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oes the classification process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F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lattened the matrix into vector - FLATTENING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Feed it into a fully connected layer </a:t>
            </a:r>
            <a:endParaRPr lang="en-IN" sz="2800" dirty="0">
              <a:latin typeface="Tw Cen MT" panose="020B0602020104020603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B690DC6-959C-5718-58FD-DB55865D3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784" y="3497389"/>
            <a:ext cx="52768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EF2ECC-D175-44B7-D868-CC5650DF3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22" y="3185275"/>
            <a:ext cx="5458621" cy="33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96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825478" y="848956"/>
            <a:ext cx="6235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Fully connected layer</a:t>
            </a:r>
            <a:endParaRPr lang="en-IN" sz="3200" b="1" dirty="0">
              <a:latin typeface="Tw Cen MT" panose="020B06020201040206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06902B-B019-BAA2-842B-CB66CD27F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0" y="1840781"/>
            <a:ext cx="10889759" cy="374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07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628530" y="305686"/>
            <a:ext cx="62358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292929"/>
              </a:solidFill>
              <a:effectLst/>
              <a:latin typeface="Tw Cen MT" panose="020B0602020104020603" pitchFamily="34" charset="0"/>
            </a:endParaRPr>
          </a:p>
          <a:p>
            <a:r>
              <a:rPr lang="en-IN" sz="3200" b="1" dirty="0">
                <a:solidFill>
                  <a:srgbClr val="2DA9CA"/>
                </a:solidFill>
                <a:latin typeface="Tw Cen MT" panose="020B0602020104020603" pitchFamily="34" charset="0"/>
              </a:rPr>
              <a:t>VARIOUS CNN ARCHITECTURES:</a:t>
            </a:r>
          </a:p>
          <a:p>
            <a:endParaRPr lang="en-IN" sz="3200" b="1" dirty="0">
              <a:latin typeface="Tw Cen MT" panose="020B0602020104020603" pitchFamily="34" charset="0"/>
            </a:endParaRPr>
          </a:p>
        </p:txBody>
      </p:sp>
      <p:pic>
        <p:nvPicPr>
          <p:cNvPr id="8194" name="Picture 2" descr="CNN Architectures Timeline (1998-2019)">
            <a:extLst>
              <a:ext uri="{FF2B5EF4-FFF2-40B4-BE49-F238E27FC236}">
                <a16:creationId xmlns:a16="http://schemas.microsoft.com/office/drawing/2014/main" id="{A61F9C42-9B5B-78E4-0547-DA42AB0DC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170" y="1652354"/>
            <a:ext cx="5707317" cy="435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804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1191238" y="451052"/>
            <a:ext cx="6235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IN" sz="3200" b="1" dirty="0">
              <a:latin typeface="Tw Cen MT" panose="020B0602020104020603" pitchFamily="34" charset="0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12D7F83B-B2FB-344D-3C72-9DF5E1D55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61" y="1521625"/>
            <a:ext cx="5336459" cy="254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9A5127-406D-5454-90B4-EDBAC753D2C9}"/>
              </a:ext>
            </a:extLst>
          </p:cNvPr>
          <p:cNvSpPr txBox="1"/>
          <p:nvPr/>
        </p:nvSpPr>
        <p:spPr>
          <a:xfrm>
            <a:off x="342389" y="345014"/>
            <a:ext cx="9386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2DA9CA"/>
                </a:solidFill>
                <a:latin typeface="Tw Cen MT" panose="020B0602020104020603" pitchFamily="34" charset="0"/>
              </a:rPr>
              <a:t>APPLICATIONS:</a:t>
            </a:r>
          </a:p>
          <a:p>
            <a:r>
              <a:rPr lang="en-IN" sz="2800" b="1" dirty="0">
                <a:latin typeface="Tw Cen MT" panose="020B0602020104020603" pitchFamily="34" charset="0"/>
              </a:rPr>
              <a:t>Question and answering: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74E55-E98B-D429-BE0B-D90DA65C0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6" y="3934183"/>
            <a:ext cx="7585731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Object detection: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5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3B825C70-3865-C4BB-CBBE-90A965C1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440" y="4662766"/>
            <a:ext cx="5336459" cy="20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964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337626" y="1273126"/>
            <a:ext cx="6235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IN" sz="3200" b="1" dirty="0">
              <a:latin typeface="Tw Cen MT" panose="020B06020201040206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397233-1227-9F87-95AB-E582B9996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09" y="480967"/>
            <a:ext cx="7160935" cy="5786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Semantic segmentation: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Image caption: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49A1798-F027-261B-1D35-89D3AFC20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606" y="1061755"/>
            <a:ext cx="6276787" cy="236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>
            <a:extLst>
              <a:ext uri="{FF2B5EF4-FFF2-40B4-BE49-F238E27FC236}">
                <a16:creationId xmlns:a16="http://schemas.microsoft.com/office/drawing/2014/main" id="{CB313593-9406-DDE3-C0B9-2AA5CAC4A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817" y="4627611"/>
            <a:ext cx="7160935" cy="205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565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337626" y="1273126"/>
            <a:ext cx="6235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IN" sz="3200" b="1" dirty="0">
              <a:latin typeface="Tw Cen MT" panose="020B06020201040206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397233-1227-9F87-95AB-E582B9996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921" y="2767280"/>
            <a:ext cx="8573454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0" dirty="0">
                <a:solidFill>
                  <a:srgbClr val="1FA7CB"/>
                </a:solidFill>
                <a:latin typeface="Tw Cen MT" panose="020B0602020104020603" pitchFamily="34" charset="0"/>
              </a:rPr>
              <a:t>THANK YOU</a:t>
            </a:r>
            <a:r>
              <a:rPr kumimoji="0" lang="en-US" altLang="en-US" sz="8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273181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628462" y="1273126"/>
            <a:ext cx="10290412" cy="456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2DA9CA"/>
                </a:solidFill>
                <a:latin typeface="Tw Cen MT" panose="020B0602020104020603" pitchFamily="34" charset="0"/>
              </a:rPr>
              <a:t>NEURAL NETWORK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1" dirty="0">
                <a:latin typeface="Tw Cen MT" panose="020B0602020104020603" pitchFamily="34" charset="0"/>
              </a:rPr>
              <a:t> </a:t>
            </a:r>
            <a:r>
              <a:rPr lang="en-IN" sz="2800" dirty="0">
                <a:solidFill>
                  <a:srgbClr val="292929"/>
                </a:solidFill>
                <a:latin typeface="Tw Cen MT" panose="020B0602020104020603" pitchFamily="34" charset="0"/>
              </a:rPr>
              <a:t>S</a:t>
            </a:r>
            <a:r>
              <a:rPr lang="en-IN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et of algorithms</a:t>
            </a:r>
            <a:endParaRPr lang="en-IN" sz="2800" b="1" i="0" dirty="0">
              <a:solidFill>
                <a:srgbClr val="292929"/>
              </a:solidFill>
              <a:effectLst/>
              <a:latin typeface="Tw Cen MT" panose="020B06020201040206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292929"/>
                </a:solidFill>
                <a:latin typeface="Tw Cen MT" panose="020B0602020104020603" pitchFamily="34" charset="0"/>
              </a:rPr>
              <a:t> inputs</a:t>
            </a:r>
            <a:r>
              <a:rPr lang="en-US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 large set of data, process the data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draws out the patterns and outputs what it is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 </a:t>
            </a:r>
            <a:r>
              <a:rPr lang="en-IN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Artificial Neural networks(ANN’s)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292929"/>
                </a:solidFill>
                <a:latin typeface="Tw Cen MT" panose="020B0602020104020603" pitchFamily="34" charset="0"/>
              </a:rPr>
              <a:t> </a:t>
            </a: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A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rtificially mimic the functioning of Neural network</a:t>
            </a:r>
            <a:endParaRPr lang="en-US" sz="2800" b="0" dirty="0">
              <a:solidFill>
                <a:srgbClr val="292929"/>
              </a:solidFill>
              <a:latin typeface="Tw Cen MT" panose="020B06020201040206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292929"/>
                </a:solidFill>
                <a:latin typeface="Tw Cen MT" panose="020B0602020104020603" pitchFamily="34" charset="0"/>
              </a:rPr>
              <a:t>         </a:t>
            </a:r>
            <a:endParaRPr lang="en-IN" sz="32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6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1273125" y="470850"/>
            <a:ext cx="10290412" cy="31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2DA9CA"/>
                </a:solidFill>
                <a:latin typeface="Tw Cen MT" panose="020B0602020104020603" pitchFamily="34" charset="0"/>
              </a:rPr>
              <a:t>CONVOLUTIONAL NEURAL NETWORK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process images as </a:t>
            </a:r>
            <a:r>
              <a:rPr lang="en-US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matrices of numbers</a:t>
            </a: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assign importance to its various aspects/features</a:t>
            </a:r>
            <a:endParaRPr lang="en-US" sz="2800" dirty="0">
              <a:solidFill>
                <a:srgbClr val="292929"/>
              </a:solidFill>
              <a:latin typeface="Tw Cen MT" panose="020B06020201040206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each input image will pass it through a series of  layers 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Images recognition &amp; image classifications</a:t>
            </a: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    </a:t>
            </a:r>
            <a:endParaRPr lang="en-IN" sz="2800" dirty="0">
              <a:latin typeface="Tw Cen MT" panose="020B06020201040206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9C69B5-84BB-C290-54F6-A6FC946CF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21145"/>
            <a:ext cx="8808084" cy="30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52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768158" y="641843"/>
            <a:ext cx="1029041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b="1" i="0" dirty="0">
                <a:solidFill>
                  <a:srgbClr val="2DA9CA"/>
                </a:solidFill>
                <a:effectLst/>
                <a:latin typeface="Tw Cen MT" panose="020B0602020104020603" pitchFamily="34" charset="0"/>
              </a:rPr>
              <a:t>WHY CONVOLUTIONAL NEURAL NETWORKS?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Neural Networks are good at Image Recognition</a:t>
            </a:r>
            <a:endParaRPr lang="en-IN" sz="2800" b="1" dirty="0">
              <a:solidFill>
                <a:srgbClr val="292929"/>
              </a:solidFill>
              <a:latin typeface="Tw Cen MT" panose="020B0602020104020603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I</a:t>
            </a:r>
            <a:r>
              <a:rPr lang="en-US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f the image is of Large pixels</a:t>
            </a:r>
            <a:r>
              <a:rPr lang="en-IN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  <a:sym typeface="Wingdings" panose="05000000000000000000" pitchFamily="2" charset="2"/>
              </a:rPr>
              <a:t>  no. of parameters increase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S</a:t>
            </a:r>
            <a:r>
              <a:rPr lang="en-US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low and consumes a lot of computational power</a:t>
            </a:r>
          </a:p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2DA9CA"/>
                </a:solidFill>
                <a:latin typeface="Tw Cen MT" panose="020B0602020104020603" pitchFamily="34" charset="0"/>
              </a:rPr>
              <a:t>PHASES IN CNN</a:t>
            </a:r>
          </a:p>
          <a:p>
            <a:pPr algn="just">
              <a:lnSpc>
                <a:spcPct val="150000"/>
              </a:lnSpc>
            </a:pPr>
            <a:r>
              <a:rPr lang="en-US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Convolutional Neural Networks have 2 main phases: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Feature learning</a:t>
            </a:r>
            <a:endParaRPr lang="en-US" sz="2800" dirty="0">
              <a:solidFill>
                <a:srgbClr val="292929"/>
              </a:solidFill>
              <a:latin typeface="Tw Cen MT" panose="020B0602020104020603" pitchFamily="34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Classification</a:t>
            </a:r>
            <a:endParaRPr lang="en-IN" sz="2800" i="0" dirty="0">
              <a:solidFill>
                <a:srgbClr val="292929"/>
              </a:solidFill>
              <a:effectLst/>
              <a:latin typeface="Tw Cen MT" panose="020B0602020104020603" pitchFamily="34" charset="0"/>
            </a:endParaRPr>
          </a:p>
          <a:p>
            <a:endParaRPr lang="en-IN" sz="2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1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823413" y="506927"/>
            <a:ext cx="1009546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2DA9CA"/>
                </a:solidFill>
                <a:latin typeface="Tw Cen MT" panose="020B0602020104020603" pitchFamily="34" charset="0"/>
              </a:rPr>
              <a:t>DIFFERENT LAYERS IN CNN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1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Convolution Layer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C</a:t>
            </a:r>
            <a:r>
              <a:rPr lang="en-US" sz="280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ore building block of CNN</a:t>
            </a:r>
            <a:endParaRPr lang="en-US" sz="2800" dirty="0">
              <a:solidFill>
                <a:srgbClr val="292929"/>
              </a:solidFill>
              <a:latin typeface="Tw Cen MT" panose="020B0602020104020603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Extract features such as edges, </a:t>
            </a:r>
            <a:r>
              <a:rPr lang="en-US" sz="2800" dirty="0" err="1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colours</a:t>
            </a:r>
            <a:r>
              <a:rPr lang="en-US" sz="280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, corners from the input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F</a:t>
            </a:r>
            <a:r>
              <a:rPr lang="en-US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ilter/kernel </a:t>
            </a:r>
            <a:r>
              <a:rPr lang="en-US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  <a:sym typeface="Wingdings" panose="05000000000000000000" pitchFamily="2" charset="2"/>
              </a:rPr>
              <a:t> </a:t>
            </a:r>
            <a:r>
              <a:rPr lang="en-US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set of learnable parameters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If the image is RGB then the filter will have height x width x 3 dimension</a:t>
            </a:r>
            <a:endParaRPr lang="en-US" sz="2800" dirty="0">
              <a:solidFill>
                <a:srgbClr val="292929"/>
              </a:solidFill>
              <a:effectLst/>
              <a:latin typeface="Tw Cen MT" panose="020B0602020104020603" pitchFamily="34" charset="0"/>
            </a:endParaRPr>
          </a:p>
          <a:p>
            <a:pPr algn="l"/>
            <a:endParaRPr lang="en-US" sz="32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IN" sz="3200" b="1" dirty="0">
              <a:latin typeface="Tw Cen MT" panose="020B0602020104020603" pitchFamily="34" charset="0"/>
            </a:endParaRPr>
          </a:p>
        </p:txBody>
      </p:sp>
      <p:pic>
        <p:nvPicPr>
          <p:cNvPr id="2052" name="Picture 4" descr="filter ">
            <a:extLst>
              <a:ext uri="{FF2B5EF4-FFF2-40B4-BE49-F238E27FC236}">
                <a16:creationId xmlns:a16="http://schemas.microsoft.com/office/drawing/2014/main" id="{1BD23541-8C5C-A369-9B70-BD8C7A937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665" y="4393162"/>
            <a:ext cx="3810853" cy="233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27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1191238" y="451052"/>
            <a:ext cx="6235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IN" sz="3200" b="1" dirty="0">
              <a:latin typeface="Tw Cen MT" panose="020B0602020104020603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325B20-AE95-978E-3DF2-10DF83A8A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343" y="3586925"/>
            <a:ext cx="4018216" cy="2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250120-3060-30E9-3CAF-8B7F4E426FD0}"/>
              </a:ext>
            </a:extLst>
          </p:cNvPr>
          <p:cNvSpPr txBox="1"/>
          <p:nvPr/>
        </p:nvSpPr>
        <p:spPr>
          <a:xfrm>
            <a:off x="1406383" y="573825"/>
            <a:ext cx="88535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Performs a dot product between filter matrix and the restricted portion of the image</a:t>
            </a:r>
            <a:endParaRPr lang="en-US" sz="2800" dirty="0">
              <a:solidFill>
                <a:srgbClr val="292929"/>
              </a:solidFill>
              <a:latin typeface="Tw Cen MT" panose="020B06020201040206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At the end of the convolution process, we have a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featured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Has lesser parameters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M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ore clear features than the actual one</a:t>
            </a:r>
            <a:endParaRPr lang="en-IN" sz="2800" dirty="0">
              <a:latin typeface="Tw Cen MT" panose="020B0602020104020603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125AC4-7D37-5D2A-7E6C-4A5C11A8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203" y="3429000"/>
            <a:ext cx="6036232" cy="318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42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1191238" y="451052"/>
            <a:ext cx="6235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IN" sz="3200" b="1" dirty="0">
              <a:latin typeface="Tw Cen MT" panose="020B06020201040206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50120-3060-30E9-3CAF-8B7F4E426FD0}"/>
              </a:ext>
            </a:extLst>
          </p:cNvPr>
          <p:cNvSpPr txBox="1"/>
          <p:nvPr/>
        </p:nvSpPr>
        <p:spPr>
          <a:xfrm>
            <a:off x="1191238" y="437347"/>
            <a:ext cx="8853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w Cen MT" panose="020B0602020104020603" pitchFamily="34" charset="0"/>
              </a:rPr>
              <a:t>Common filters used :</a:t>
            </a:r>
          </a:p>
          <a:p>
            <a:endParaRPr lang="en-IN" sz="2800" dirty="0">
              <a:latin typeface="Tw Cen MT" panose="020B0602020104020603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7CC8E96-447A-46C3-E8BB-D7C4D300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225" y="1148274"/>
            <a:ext cx="5227092" cy="57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98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1191238" y="451052"/>
            <a:ext cx="6235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IN" sz="3200" b="1" dirty="0">
              <a:latin typeface="Tw Cen MT" panose="020B06020201040206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2A926-46C5-1AA1-5AFE-9679B19DF282}"/>
              </a:ext>
            </a:extLst>
          </p:cNvPr>
          <p:cNvSpPr txBox="1"/>
          <p:nvPr/>
        </p:nvSpPr>
        <p:spPr>
          <a:xfrm>
            <a:off x="716992" y="549647"/>
            <a:ext cx="9330398" cy="39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Tw Cen MT" panose="020B0602020104020603" pitchFamily="34" charset="0"/>
                <a:cs typeface="Times New Roman" panose="02020603050405020304" pitchFamily="18" charset="0"/>
              </a:rPr>
              <a:t>II.Activation</a:t>
            </a:r>
            <a:r>
              <a:rPr lang="en-US" sz="2800" b="1" dirty="0">
                <a:latin typeface="Tw Cen MT" panose="020B0602020104020603" pitchFamily="34" charset="0"/>
                <a:cs typeface="Times New Roman" panose="02020603050405020304" pitchFamily="18" charset="0"/>
              </a:rPr>
              <a:t> Layer</a:t>
            </a:r>
          </a:p>
          <a:p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  <a:cs typeface="Times New Roman" panose="02020603050405020304" pitchFamily="18" charset="0"/>
              </a:rPr>
              <a:t>Activation function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  <a:cs typeface="Times New Roman" panose="02020603050405020304" pitchFamily="18" charset="0"/>
              </a:rPr>
              <a:t>Add non-linearity to the network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 err="1">
                <a:latin typeface="Tw Cen MT" panose="020B0602020104020603" pitchFamily="34" charset="0"/>
                <a:cs typeface="Times New Roman" panose="02020603050405020304" pitchFamily="18" charset="0"/>
              </a:rPr>
              <a:t>ReLU</a:t>
            </a:r>
            <a:r>
              <a:rPr lang="en-US" sz="2800" dirty="0">
                <a:latin typeface="Tw Cen MT" panose="020B0602020104020603" pitchFamily="34" charset="0"/>
                <a:cs typeface="Times New Roman" panose="02020603050405020304" pitchFamily="18" charset="0"/>
              </a:rPr>
              <a:t>-Rectified Linear Unit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  <a:cs typeface="Times New Roman" panose="02020603050405020304" pitchFamily="18" charset="0"/>
              </a:rPr>
              <a:t>Allow network to learn complex representations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  <a:cs typeface="Times New Roman" panose="02020603050405020304" pitchFamily="18" charset="0"/>
              </a:rPr>
              <a:t>Volume remains unchanged</a:t>
            </a:r>
            <a:endParaRPr lang="en-IN" sz="2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92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1191238" y="451052"/>
            <a:ext cx="6235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IN" sz="3200" b="1" dirty="0">
              <a:latin typeface="Tw Cen MT" panose="020B06020201040206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50120-3060-30E9-3CAF-8B7F4E426FD0}"/>
              </a:ext>
            </a:extLst>
          </p:cNvPr>
          <p:cNvSpPr txBox="1"/>
          <p:nvPr/>
        </p:nvSpPr>
        <p:spPr>
          <a:xfrm>
            <a:off x="645328" y="451052"/>
            <a:ext cx="88535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>
                <a:latin typeface="Tw Cen MT" panose="020B0602020104020603" pitchFamily="34" charset="0"/>
              </a:rPr>
              <a:t>III.Pooling</a:t>
            </a:r>
            <a:r>
              <a:rPr lang="en-IN" sz="3200" b="1" dirty="0">
                <a:latin typeface="Tw Cen MT" panose="020B0602020104020603" pitchFamily="34" charset="0"/>
              </a:rPr>
              <a:t> layer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To reduce the number of parameters</a:t>
            </a:r>
            <a:endParaRPr lang="en-IN" sz="2800" i="0" dirty="0">
              <a:solidFill>
                <a:srgbClr val="292929"/>
              </a:solidFill>
              <a:effectLst/>
              <a:latin typeface="Tw Cen MT" panose="020B06020201040206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A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lso called subsampling or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downsampling</a:t>
            </a:r>
            <a:endParaRPr lang="en-IN" sz="2800" b="0" dirty="0">
              <a:solidFill>
                <a:srgbClr val="292929"/>
              </a:solidFill>
              <a:latin typeface="Tw Cen MT" panose="020B06020201040206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S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olely to decrease the computational power</a:t>
            </a:r>
            <a:endParaRPr lang="en-IN" sz="2800" i="0" dirty="0">
              <a:solidFill>
                <a:srgbClr val="292929"/>
              </a:solidFill>
              <a:effectLst/>
              <a:latin typeface="Tw Cen MT" panose="020B06020201040206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E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xtracts the dominant features from a restricted amount of neighborhood</a:t>
            </a:r>
            <a:endParaRPr lang="en-IN" sz="2800" dirty="0">
              <a:latin typeface="Tw Cen MT" panose="020B0602020104020603" pitchFamily="34" charset="0"/>
            </a:endParaRPr>
          </a:p>
          <a:p>
            <a:endParaRPr lang="en-IN" sz="2800" dirty="0">
              <a:latin typeface="Tw Cen MT" panose="020B0602020104020603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379851D-6BC2-3B86-F31C-17D5FBB55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851" y="3772752"/>
            <a:ext cx="4577568" cy="286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43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367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source-serif-pro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  R</dc:creator>
  <cp:lastModifiedBy>SNEHA  R</cp:lastModifiedBy>
  <cp:revision>2</cp:revision>
  <dcterms:created xsi:type="dcterms:W3CDTF">2023-06-27T09:26:21Z</dcterms:created>
  <dcterms:modified xsi:type="dcterms:W3CDTF">2023-06-28T17:37:03Z</dcterms:modified>
</cp:coreProperties>
</file>