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638A6-F0C9-480B-AFE4-1515E5A0175D}" v="143" dt="2021-03-30T15:48:5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8" d="100"/>
          <a:sy n="88"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1.png"/><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1.png"/><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2DFDE-65A8-4182-9D7B-FE5BCE405CA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FCAA94-2B96-464F-A699-A7F2321E5E1F}">
      <dgm:prSet custT="1"/>
      <dgm:spPr/>
      <dgm:t>
        <a:bodyPr/>
        <a:lstStyle/>
        <a:p>
          <a:pPr algn="l">
            <a:lnSpc>
              <a:spcPct val="100000"/>
            </a:lnSpc>
          </a:pPr>
          <a:r>
            <a:rPr lang="en-US" sz="1600" b="0" i="0" dirty="0"/>
            <a:t>We found that by adding 120 hidden neurons in the input layer and one half of it in the first and second layer which is 60 hidden neurons each gives higher accuracy.</a:t>
          </a:r>
          <a:endParaRPr lang="en-US" sz="1600" dirty="0"/>
        </a:p>
      </dgm:t>
    </dgm:pt>
    <dgm:pt modelId="{135B50BD-6226-4CE1-A120-F29BDB541B34}" type="parTrans" cxnId="{91181FBB-FE1D-4B44-B41D-7FFE1DBCD369}">
      <dgm:prSet/>
      <dgm:spPr/>
      <dgm:t>
        <a:bodyPr/>
        <a:lstStyle/>
        <a:p>
          <a:endParaRPr lang="en-US"/>
        </a:p>
      </dgm:t>
    </dgm:pt>
    <dgm:pt modelId="{3B937374-CA7E-4566-8790-932036BC4A5C}" type="sibTrans" cxnId="{91181FBB-FE1D-4B44-B41D-7FFE1DBCD369}">
      <dgm:prSet/>
      <dgm:spPr/>
      <dgm:t>
        <a:bodyPr/>
        <a:lstStyle/>
        <a:p>
          <a:endParaRPr lang="en-US"/>
        </a:p>
      </dgm:t>
    </dgm:pt>
    <dgm:pt modelId="{5CB722DD-6D54-4D14-83FB-AE6AFEF6BD90}">
      <dgm:prSet custT="1"/>
      <dgm:spPr/>
      <dgm:t>
        <a:bodyPr/>
        <a:lstStyle/>
        <a:p>
          <a:pPr algn="l" rtl="0">
            <a:lnSpc>
              <a:spcPct val="100000"/>
            </a:lnSpc>
          </a:pPr>
          <a:r>
            <a:rPr lang="en-US" sz="1600" dirty="0"/>
            <a:t>Also taking batch size as 32 in one pass and 1000 epoch helps to train</a:t>
          </a:r>
          <a:r>
            <a:rPr lang="en-US" sz="1600" dirty="0">
              <a:latin typeface="Calibri (body)"/>
            </a:rPr>
            <a:t> model </a:t>
          </a:r>
          <a:r>
            <a:rPr lang="en-US" sz="1600" dirty="0"/>
            <a:t>efficiently</a:t>
          </a:r>
          <a:r>
            <a:rPr lang="en-US" sz="1900" dirty="0"/>
            <a:t>.</a:t>
          </a:r>
        </a:p>
      </dgm:t>
    </dgm:pt>
    <dgm:pt modelId="{0AA616C1-BB02-4219-85BD-06D91EAAD58D}" type="parTrans" cxnId="{DF32C9F2-DA7B-4731-A1FE-87A22FE08DC8}">
      <dgm:prSet/>
      <dgm:spPr/>
      <dgm:t>
        <a:bodyPr/>
        <a:lstStyle/>
        <a:p>
          <a:endParaRPr lang="en-US"/>
        </a:p>
      </dgm:t>
    </dgm:pt>
    <dgm:pt modelId="{00F1F263-459B-4DA8-85D9-D257D42AEDFB}" type="sibTrans" cxnId="{DF32C9F2-DA7B-4731-A1FE-87A22FE08DC8}">
      <dgm:prSet/>
      <dgm:spPr/>
      <dgm:t>
        <a:bodyPr/>
        <a:lstStyle/>
        <a:p>
          <a:endParaRPr lang="en-US"/>
        </a:p>
      </dgm:t>
    </dgm:pt>
    <dgm:pt modelId="{3402901A-477F-4B46-AFE2-894953B29190}">
      <dgm:prSet custT="1"/>
      <dgm:spPr/>
      <dgm:t>
        <a:bodyPr/>
        <a:lstStyle/>
        <a:p>
          <a:pPr>
            <a:lnSpc>
              <a:spcPct val="100000"/>
            </a:lnSpc>
          </a:pPr>
          <a:r>
            <a:rPr lang="en-US" sz="1600" b="0" i="0" dirty="0"/>
            <a:t>88% Accuracy is</a:t>
          </a:r>
          <a:r>
            <a:rPr lang="en-US" sz="1600" b="0" i="0" dirty="0">
              <a:latin typeface="Calibri Light" panose="020F0302020204030204"/>
            </a:rPr>
            <a:t> </a:t>
          </a:r>
          <a:r>
            <a:rPr lang="en-US" sz="1600" b="0" i="0" dirty="0" smtClean="0"/>
            <a:t>achieved</a:t>
          </a:r>
          <a:r>
            <a:rPr lang="en-US" sz="2600" b="0" i="0" dirty="0"/>
            <a:t>.</a:t>
          </a:r>
          <a:endParaRPr lang="en-US" sz="2600" dirty="0"/>
        </a:p>
      </dgm:t>
    </dgm:pt>
    <dgm:pt modelId="{78F945B4-7A08-4DD5-899F-F1F26BC524F4}" type="parTrans" cxnId="{33633735-2CBA-4010-97A0-B42C70E5727A}">
      <dgm:prSet/>
      <dgm:spPr/>
      <dgm:t>
        <a:bodyPr/>
        <a:lstStyle/>
        <a:p>
          <a:endParaRPr lang="en-US"/>
        </a:p>
      </dgm:t>
    </dgm:pt>
    <dgm:pt modelId="{BA816336-E8F3-4B24-9549-D6A5D1A8B114}" type="sibTrans" cxnId="{33633735-2CBA-4010-97A0-B42C70E5727A}">
      <dgm:prSet/>
      <dgm:spPr/>
      <dgm:t>
        <a:bodyPr/>
        <a:lstStyle/>
        <a:p>
          <a:endParaRPr lang="en-US"/>
        </a:p>
      </dgm:t>
    </dgm:pt>
    <dgm:pt modelId="{0C6F865E-6CD7-43CE-B24D-3281EB21E4E4}" type="pres">
      <dgm:prSet presAssocID="{6F12DFDE-65A8-4182-9D7B-FE5BCE405CA5}" presName="root" presStyleCnt="0">
        <dgm:presLayoutVars>
          <dgm:dir/>
          <dgm:resizeHandles val="exact"/>
        </dgm:presLayoutVars>
      </dgm:prSet>
      <dgm:spPr/>
      <dgm:t>
        <a:bodyPr/>
        <a:lstStyle/>
        <a:p>
          <a:endParaRPr lang="en-US"/>
        </a:p>
      </dgm:t>
    </dgm:pt>
    <dgm:pt modelId="{A33794D0-84D7-42F3-B5DB-BC1640192AB4}" type="pres">
      <dgm:prSet presAssocID="{2FFCAA94-2B96-464F-A699-A7F2321E5E1F}" presName="compNode" presStyleCnt="0"/>
      <dgm:spPr/>
    </dgm:pt>
    <dgm:pt modelId="{AC9B285C-7FEC-4C19-B578-8939B368C5FB}" type="pres">
      <dgm:prSet presAssocID="{2FFCAA94-2B96-464F-A699-A7F2321E5E1F}" presName="iconRect" presStyleLbl="node1" presStyleIdx="0" presStyleCnt="3" custScaleX="86708" custScaleY="94150" custLinFactNeighborX="-28878" custLinFactNeighborY="374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Brain"/>
        </a:ext>
      </dgm:extLst>
    </dgm:pt>
    <dgm:pt modelId="{1D01D6B9-B8EE-49AB-8AAD-4E76560C27E5}" type="pres">
      <dgm:prSet presAssocID="{2FFCAA94-2B96-464F-A699-A7F2321E5E1F}" presName="spaceRect" presStyleCnt="0"/>
      <dgm:spPr/>
    </dgm:pt>
    <dgm:pt modelId="{B9CE966D-5E5B-47A1-983F-6BA71801A525}" type="pres">
      <dgm:prSet presAssocID="{2FFCAA94-2B96-464F-A699-A7F2321E5E1F}" presName="textRect" presStyleLbl="revTx" presStyleIdx="0" presStyleCnt="3" custScaleX="110259" custLinFactNeighborX="-4292" custLinFactNeighborY="-16414">
        <dgm:presLayoutVars>
          <dgm:chMax val="1"/>
          <dgm:chPref val="1"/>
        </dgm:presLayoutVars>
      </dgm:prSet>
      <dgm:spPr/>
      <dgm:t>
        <a:bodyPr/>
        <a:lstStyle/>
        <a:p>
          <a:endParaRPr lang="en-US"/>
        </a:p>
      </dgm:t>
    </dgm:pt>
    <dgm:pt modelId="{26CBEB45-1723-460C-A321-6A7D76D6FAC8}" type="pres">
      <dgm:prSet presAssocID="{3B937374-CA7E-4566-8790-932036BC4A5C}" presName="sibTrans" presStyleCnt="0"/>
      <dgm:spPr/>
    </dgm:pt>
    <dgm:pt modelId="{7207FFD5-1111-4657-BEF8-B3F6282D5FC0}" type="pres">
      <dgm:prSet presAssocID="{5CB722DD-6D54-4D14-83FB-AE6AFEF6BD90}" presName="compNode" presStyleCnt="0"/>
      <dgm:spPr/>
    </dgm:pt>
    <dgm:pt modelId="{D8352030-15D8-4ED3-ABFF-668914E5B300}" type="pres">
      <dgm:prSet presAssocID="{5CB722DD-6D54-4D14-83FB-AE6AFEF6BD90}" presName="iconRect" presStyleLbl="node1" presStyleIdx="1" presStyleCnt="3" custScaleX="87642" custScaleY="81493" custLinFactNeighborX="5484" custLinFactNeighborY="355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Head with gears"/>
        </a:ext>
      </dgm:extLst>
    </dgm:pt>
    <dgm:pt modelId="{99DE16D0-EE26-437D-BCE1-6128E196AC3B}" type="pres">
      <dgm:prSet presAssocID="{5CB722DD-6D54-4D14-83FB-AE6AFEF6BD90}" presName="spaceRect" presStyleCnt="0"/>
      <dgm:spPr/>
    </dgm:pt>
    <dgm:pt modelId="{EE7A1CA7-6C17-4FF3-BACD-269F011AD2F4}" type="pres">
      <dgm:prSet presAssocID="{5CB722DD-6D54-4D14-83FB-AE6AFEF6BD90}" presName="textRect" presStyleLbl="revTx" presStyleIdx="1" presStyleCnt="3" custLinFactNeighborX="2533" custLinFactNeighborY="-15732">
        <dgm:presLayoutVars>
          <dgm:chMax val="1"/>
          <dgm:chPref val="1"/>
        </dgm:presLayoutVars>
      </dgm:prSet>
      <dgm:spPr/>
      <dgm:t>
        <a:bodyPr/>
        <a:lstStyle/>
        <a:p>
          <a:endParaRPr lang="en-US"/>
        </a:p>
      </dgm:t>
    </dgm:pt>
    <dgm:pt modelId="{C89CF81E-3222-41C6-B38E-33ECD3244D7F}" type="pres">
      <dgm:prSet presAssocID="{00F1F263-459B-4DA8-85D9-D257D42AEDFB}" presName="sibTrans" presStyleCnt="0"/>
      <dgm:spPr/>
    </dgm:pt>
    <dgm:pt modelId="{D5EC5FB1-F816-4D2E-B1E5-BC5BEF3FA913}" type="pres">
      <dgm:prSet presAssocID="{3402901A-477F-4B46-AFE2-894953B29190}" presName="compNode" presStyleCnt="0"/>
      <dgm:spPr/>
    </dgm:pt>
    <dgm:pt modelId="{FE0B8312-E945-42B0-92A5-1114737D16BD}" type="pres">
      <dgm:prSet presAssocID="{3402901A-477F-4B46-AFE2-894953B29190}" presName="iconRect" presStyleLbl="node1" presStyleIdx="2" presStyleCnt="3" custScaleX="84906" custScaleY="84264" custLinFactNeighborX="10821" custLinFactNeighborY="-59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Bullseye"/>
        </a:ext>
      </dgm:extLst>
    </dgm:pt>
    <dgm:pt modelId="{12B959B3-69C9-4603-A50F-C12552267B22}" type="pres">
      <dgm:prSet presAssocID="{3402901A-477F-4B46-AFE2-894953B29190}" presName="spaceRect" presStyleCnt="0"/>
      <dgm:spPr/>
    </dgm:pt>
    <dgm:pt modelId="{0924EDDF-2613-4249-9597-5BAF641088A4}" type="pres">
      <dgm:prSet presAssocID="{3402901A-477F-4B46-AFE2-894953B29190}" presName="textRect" presStyleLbl="revTx" presStyleIdx="2" presStyleCnt="3" custLinFactNeighborX="6455" custLinFactNeighborY="-27067">
        <dgm:presLayoutVars>
          <dgm:chMax val="1"/>
          <dgm:chPref val="1"/>
        </dgm:presLayoutVars>
      </dgm:prSet>
      <dgm:spPr/>
      <dgm:t>
        <a:bodyPr/>
        <a:lstStyle/>
        <a:p>
          <a:endParaRPr lang="en-US"/>
        </a:p>
      </dgm:t>
    </dgm:pt>
  </dgm:ptLst>
  <dgm:cxnLst>
    <dgm:cxn modelId="{01B6B951-A6C4-4544-9FDB-122961F80B9C}" type="presOf" srcId="{2FFCAA94-2B96-464F-A699-A7F2321E5E1F}" destId="{B9CE966D-5E5B-47A1-983F-6BA71801A525}" srcOrd="0" destOrd="0" presId="urn:microsoft.com/office/officeart/2018/2/layout/IconLabelList"/>
    <dgm:cxn modelId="{91181FBB-FE1D-4B44-B41D-7FFE1DBCD369}" srcId="{6F12DFDE-65A8-4182-9D7B-FE5BCE405CA5}" destId="{2FFCAA94-2B96-464F-A699-A7F2321E5E1F}" srcOrd="0" destOrd="0" parTransId="{135B50BD-6226-4CE1-A120-F29BDB541B34}" sibTransId="{3B937374-CA7E-4566-8790-932036BC4A5C}"/>
    <dgm:cxn modelId="{33633735-2CBA-4010-97A0-B42C70E5727A}" srcId="{6F12DFDE-65A8-4182-9D7B-FE5BCE405CA5}" destId="{3402901A-477F-4B46-AFE2-894953B29190}" srcOrd="2" destOrd="0" parTransId="{78F945B4-7A08-4DD5-899F-F1F26BC524F4}" sibTransId="{BA816336-E8F3-4B24-9549-D6A5D1A8B114}"/>
    <dgm:cxn modelId="{41EC5D52-67C1-4561-9B94-09837712B46E}" type="presOf" srcId="{3402901A-477F-4B46-AFE2-894953B29190}" destId="{0924EDDF-2613-4249-9597-5BAF641088A4}" srcOrd="0" destOrd="0" presId="urn:microsoft.com/office/officeart/2018/2/layout/IconLabelList"/>
    <dgm:cxn modelId="{DF32C9F2-DA7B-4731-A1FE-87A22FE08DC8}" srcId="{6F12DFDE-65A8-4182-9D7B-FE5BCE405CA5}" destId="{5CB722DD-6D54-4D14-83FB-AE6AFEF6BD90}" srcOrd="1" destOrd="0" parTransId="{0AA616C1-BB02-4219-85BD-06D91EAAD58D}" sibTransId="{00F1F263-459B-4DA8-85D9-D257D42AEDFB}"/>
    <dgm:cxn modelId="{D43C5184-6D65-42EB-898A-2A308A32D1F7}" type="presOf" srcId="{5CB722DD-6D54-4D14-83FB-AE6AFEF6BD90}" destId="{EE7A1CA7-6C17-4FF3-BACD-269F011AD2F4}" srcOrd="0" destOrd="0" presId="urn:microsoft.com/office/officeart/2018/2/layout/IconLabelList"/>
    <dgm:cxn modelId="{0102A81E-5A53-40BF-9B52-F903038E89DC}" type="presOf" srcId="{6F12DFDE-65A8-4182-9D7B-FE5BCE405CA5}" destId="{0C6F865E-6CD7-43CE-B24D-3281EB21E4E4}" srcOrd="0" destOrd="0" presId="urn:microsoft.com/office/officeart/2018/2/layout/IconLabelList"/>
    <dgm:cxn modelId="{E71EF27D-69D6-42F9-A9A9-02A112B43904}" type="presParOf" srcId="{0C6F865E-6CD7-43CE-B24D-3281EB21E4E4}" destId="{A33794D0-84D7-42F3-B5DB-BC1640192AB4}" srcOrd="0" destOrd="0" presId="urn:microsoft.com/office/officeart/2018/2/layout/IconLabelList"/>
    <dgm:cxn modelId="{EEA70BB8-9E8A-494A-8AE1-41A9338C2A5F}" type="presParOf" srcId="{A33794D0-84D7-42F3-B5DB-BC1640192AB4}" destId="{AC9B285C-7FEC-4C19-B578-8939B368C5FB}" srcOrd="0" destOrd="0" presId="urn:microsoft.com/office/officeart/2018/2/layout/IconLabelList"/>
    <dgm:cxn modelId="{2DD45295-6EEC-4F12-921C-4DA64F2A287D}" type="presParOf" srcId="{A33794D0-84D7-42F3-B5DB-BC1640192AB4}" destId="{1D01D6B9-B8EE-49AB-8AAD-4E76560C27E5}" srcOrd="1" destOrd="0" presId="urn:microsoft.com/office/officeart/2018/2/layout/IconLabelList"/>
    <dgm:cxn modelId="{74B84769-236D-4A3D-89F0-7E9F5EC9582E}" type="presParOf" srcId="{A33794D0-84D7-42F3-B5DB-BC1640192AB4}" destId="{B9CE966D-5E5B-47A1-983F-6BA71801A525}" srcOrd="2" destOrd="0" presId="urn:microsoft.com/office/officeart/2018/2/layout/IconLabelList"/>
    <dgm:cxn modelId="{A4FF5D89-602F-4D21-8C82-CF940BC3D894}" type="presParOf" srcId="{0C6F865E-6CD7-43CE-B24D-3281EB21E4E4}" destId="{26CBEB45-1723-460C-A321-6A7D76D6FAC8}" srcOrd="1" destOrd="0" presId="urn:microsoft.com/office/officeart/2018/2/layout/IconLabelList"/>
    <dgm:cxn modelId="{AF633FA9-99BA-4DDC-96CB-9CA2C59F6FF2}" type="presParOf" srcId="{0C6F865E-6CD7-43CE-B24D-3281EB21E4E4}" destId="{7207FFD5-1111-4657-BEF8-B3F6282D5FC0}" srcOrd="2" destOrd="0" presId="urn:microsoft.com/office/officeart/2018/2/layout/IconLabelList"/>
    <dgm:cxn modelId="{93B7FCAE-DEC5-4170-9D38-FE72CA8264D4}" type="presParOf" srcId="{7207FFD5-1111-4657-BEF8-B3F6282D5FC0}" destId="{D8352030-15D8-4ED3-ABFF-668914E5B300}" srcOrd="0" destOrd="0" presId="urn:microsoft.com/office/officeart/2018/2/layout/IconLabelList"/>
    <dgm:cxn modelId="{4D5708CA-37DA-4851-A73D-6BA220B5CFAA}" type="presParOf" srcId="{7207FFD5-1111-4657-BEF8-B3F6282D5FC0}" destId="{99DE16D0-EE26-437D-BCE1-6128E196AC3B}" srcOrd="1" destOrd="0" presId="urn:microsoft.com/office/officeart/2018/2/layout/IconLabelList"/>
    <dgm:cxn modelId="{54B18EFF-0C88-4761-9C54-90A21448584B}" type="presParOf" srcId="{7207FFD5-1111-4657-BEF8-B3F6282D5FC0}" destId="{EE7A1CA7-6C17-4FF3-BACD-269F011AD2F4}" srcOrd="2" destOrd="0" presId="urn:microsoft.com/office/officeart/2018/2/layout/IconLabelList"/>
    <dgm:cxn modelId="{ADC03179-95FD-4BEF-8BCC-3D379DA67DFF}" type="presParOf" srcId="{0C6F865E-6CD7-43CE-B24D-3281EB21E4E4}" destId="{C89CF81E-3222-41C6-B38E-33ECD3244D7F}" srcOrd="3" destOrd="0" presId="urn:microsoft.com/office/officeart/2018/2/layout/IconLabelList"/>
    <dgm:cxn modelId="{9441231C-13DA-4679-8CB3-AEE7E3F9DD3B}" type="presParOf" srcId="{0C6F865E-6CD7-43CE-B24D-3281EB21E4E4}" destId="{D5EC5FB1-F816-4D2E-B1E5-BC5BEF3FA913}" srcOrd="4" destOrd="0" presId="urn:microsoft.com/office/officeart/2018/2/layout/IconLabelList"/>
    <dgm:cxn modelId="{9F86CB3D-D2BC-48E5-BB49-23BC877794AE}" type="presParOf" srcId="{D5EC5FB1-F816-4D2E-B1E5-BC5BEF3FA913}" destId="{FE0B8312-E945-42B0-92A5-1114737D16BD}" srcOrd="0" destOrd="0" presId="urn:microsoft.com/office/officeart/2018/2/layout/IconLabelList"/>
    <dgm:cxn modelId="{BB7925AC-0F15-4276-9ABA-1DAA07ADD2A0}" type="presParOf" srcId="{D5EC5FB1-F816-4D2E-B1E5-BC5BEF3FA913}" destId="{12B959B3-69C9-4603-A50F-C12552267B22}" srcOrd="1" destOrd="0" presId="urn:microsoft.com/office/officeart/2018/2/layout/IconLabelList"/>
    <dgm:cxn modelId="{6B7AE0FC-F08D-4055-A521-09C3CB991A79}" type="presParOf" srcId="{D5EC5FB1-F816-4D2E-B1E5-BC5BEF3FA913}" destId="{0924EDDF-2613-4249-9597-5BAF641088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B285C-7FEC-4C19-B578-8939B368C5FB}">
      <dsp:nvSpPr>
        <dsp:cNvPr id="0" name=""/>
        <dsp:cNvSpPr/>
      </dsp:nvSpPr>
      <dsp:spPr>
        <a:xfrm>
          <a:off x="1257005" y="745554"/>
          <a:ext cx="1005325" cy="1185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E966D-5E5B-47A1-983F-6BA71801A525}">
      <dsp:nvSpPr>
        <dsp:cNvPr id="0" name=""/>
        <dsp:cNvSpPr/>
      </dsp:nvSpPr>
      <dsp:spPr>
        <a:xfrm>
          <a:off x="328779" y="2172164"/>
          <a:ext cx="3276347"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11200">
            <a:lnSpc>
              <a:spcPct val="100000"/>
            </a:lnSpc>
            <a:spcBef>
              <a:spcPct val="0"/>
            </a:spcBef>
            <a:spcAft>
              <a:spcPct val="35000"/>
            </a:spcAft>
          </a:pPr>
          <a:r>
            <a:rPr lang="en-US" sz="1600" b="0" i="0" kern="1200" dirty="0"/>
            <a:t>We found that by adding 120 hidden neurons in the input layer and one half of it in the first and second layer which is 60 hidden neurons each gives higher accuracy.</a:t>
          </a:r>
          <a:endParaRPr lang="en-US" sz="1600" kern="1200" dirty="0"/>
        </a:p>
      </dsp:txBody>
      <dsp:txXfrm>
        <a:off x="328779" y="2172164"/>
        <a:ext cx="3276347" cy="1260000"/>
      </dsp:txXfrm>
    </dsp:sp>
    <dsp:sp modelId="{D8352030-15D8-4ED3-ABFF-668914E5B300}">
      <dsp:nvSpPr>
        <dsp:cNvPr id="0" name=""/>
        <dsp:cNvSpPr/>
      </dsp:nvSpPr>
      <dsp:spPr>
        <a:xfrm>
          <a:off x="5225794" y="750234"/>
          <a:ext cx="1171927" cy="108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7A1CA7-6C17-4FF3-BACD-269F011AD2F4}">
      <dsp:nvSpPr>
        <dsp:cNvPr id="0" name=""/>
        <dsp:cNvSpPr/>
      </dsp:nvSpPr>
      <dsp:spPr>
        <a:xfrm>
          <a:off x="4327944" y="2176414"/>
          <a:ext cx="2971501"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11200" rtl="0">
            <a:lnSpc>
              <a:spcPct val="100000"/>
            </a:lnSpc>
            <a:spcBef>
              <a:spcPct val="0"/>
            </a:spcBef>
            <a:spcAft>
              <a:spcPct val="35000"/>
            </a:spcAft>
          </a:pPr>
          <a:r>
            <a:rPr lang="en-US" sz="1600" kern="1200" dirty="0"/>
            <a:t>Also taking batch size as 32 in one pass and 1000 epoch helps to train</a:t>
          </a:r>
          <a:r>
            <a:rPr lang="en-US" sz="1600" kern="1200" dirty="0">
              <a:latin typeface="Calibri (body)"/>
            </a:rPr>
            <a:t> model </a:t>
          </a:r>
          <a:r>
            <a:rPr lang="en-US" sz="1600" kern="1200" dirty="0"/>
            <a:t>efficiently</a:t>
          </a:r>
          <a:r>
            <a:rPr lang="en-US" sz="1900" kern="1200" dirty="0"/>
            <a:t>.</a:t>
          </a:r>
        </a:p>
      </dsp:txBody>
      <dsp:txXfrm>
        <a:off x="4327944" y="2176414"/>
        <a:ext cx="2971501" cy="1260000"/>
      </dsp:txXfrm>
    </dsp:sp>
    <dsp:sp modelId="{FE0B8312-E945-42B0-92A5-1114737D16BD}">
      <dsp:nvSpPr>
        <dsp:cNvPr id="0" name=""/>
        <dsp:cNvSpPr/>
      </dsp:nvSpPr>
      <dsp:spPr>
        <a:xfrm>
          <a:off x="8806965" y="685505"/>
          <a:ext cx="1135342" cy="11267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4EDDF-2613-4249-9597-5BAF641088A4}">
      <dsp:nvSpPr>
        <dsp:cNvPr id="0" name=""/>
        <dsp:cNvSpPr/>
      </dsp:nvSpPr>
      <dsp:spPr>
        <a:xfrm>
          <a:off x="7936000" y="2042856"/>
          <a:ext cx="2971501"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pPr>
          <a:r>
            <a:rPr lang="en-US" sz="1600" b="0" i="0" kern="1200" dirty="0"/>
            <a:t>88% Accuracy is</a:t>
          </a:r>
          <a:r>
            <a:rPr lang="en-US" sz="1600" b="0" i="0" kern="1200" dirty="0">
              <a:latin typeface="Calibri Light" panose="020F0302020204030204"/>
            </a:rPr>
            <a:t> </a:t>
          </a:r>
          <a:r>
            <a:rPr lang="en-US" sz="1600" b="0" i="0" kern="1200" dirty="0" smtClean="0"/>
            <a:t>achieved</a:t>
          </a:r>
          <a:r>
            <a:rPr lang="en-US" sz="2600" b="0" i="0" kern="1200" dirty="0"/>
            <a:t>.</a:t>
          </a:r>
          <a:endParaRPr lang="en-US" sz="2600" kern="1200" dirty="0"/>
        </a:p>
      </dsp:txBody>
      <dsp:txXfrm>
        <a:off x="7936000" y="2042856"/>
        <a:ext cx="2971501" cy="126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697F-1FEF-4DA3-BA74-25CF24BF9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06E382-FEB0-44DF-9027-00E69594F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85BBE0-BA95-4231-A39A-34B7DF59615C}"/>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81DB2807-CEBC-4857-9647-EF8C27FC8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33C3E-7A48-4FEA-A4F2-881F25682F39}"/>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350038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53D-20F1-425A-B5B8-ABF54AD5EA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F4685-5802-451F-A74A-BEC6638FA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FB173-F84C-4F02-BA83-E474150D21EF}"/>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9B7059B7-9E1D-4E3F-9C47-359A9E06A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E1372-B8DC-4254-B56B-45C2F9D18E71}"/>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173154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CBFB6-8393-4A77-BEE5-4C85595CDD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4125DC-8306-4938-8AAC-61C84CDF5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C27804-46C3-4680-BBF8-9C2F02297D1C}"/>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C2119D2F-4F75-499B-9AB8-F7E49F542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D43EF-426B-4B33-BDCA-25FBAB2CDCA2}"/>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36292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1CC9-2990-4867-A594-04431F893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AEBA5-9E3B-45A6-882D-C91314D30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3815C-DCC9-47F3-AB6D-79B6CF716EAE}"/>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BD7F9CEF-A98A-4941-88CE-EEDC4D954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5FF6B-8F70-448A-A254-B69C8F488EAC}"/>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179201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0E4B-F9A1-4C8D-A6E7-7B5B49492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65B29-BAEE-4345-A72C-A94AA9A02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57581-A994-4855-A079-603CD47A48AA}"/>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3671529F-4FAE-4A6B-B278-A40FCF1F9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87D7B-4F70-4FDD-A8B4-E398709BD1C7}"/>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291792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A12C-7F67-4A61-964B-233E186DB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389851-B294-4E6F-AE00-D5D0FDF3F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31D742-BA33-46A4-986B-21CACB3EC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532C68-BAE8-4736-9641-0B901F698CC8}"/>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6" name="Footer Placeholder 5">
            <a:extLst>
              <a:ext uri="{FF2B5EF4-FFF2-40B4-BE49-F238E27FC236}">
                <a16:creationId xmlns:a16="http://schemas.microsoft.com/office/drawing/2014/main" id="{0C8D482E-8856-4487-9F8A-2465240242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323CF-637C-452A-B849-4B80F6D312C9}"/>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282817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6FB8-342A-4623-B928-BBCE95AE3D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D12E86-079A-4F59-93F1-DD6A85BB0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3A37D-DD40-415E-BF84-3BBD11109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7CFE58-33FF-4428-8641-E01E2D9E0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453C1-3634-4420-A7C1-4D903BB1D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56AEE-6C9C-4928-A3B5-DED2CC233880}"/>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8" name="Footer Placeholder 7">
            <a:extLst>
              <a:ext uri="{FF2B5EF4-FFF2-40B4-BE49-F238E27FC236}">
                <a16:creationId xmlns:a16="http://schemas.microsoft.com/office/drawing/2014/main" id="{EABC2250-B16D-45CC-8C9E-6F6864AC1B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9EEE73-F460-4B93-B04E-18706E11AD32}"/>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135766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5DC5-2DB4-4A88-8F27-7906520997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B6797-B8C2-493A-A9A7-DCC0EF713AE7}"/>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4" name="Footer Placeholder 3">
            <a:extLst>
              <a:ext uri="{FF2B5EF4-FFF2-40B4-BE49-F238E27FC236}">
                <a16:creationId xmlns:a16="http://schemas.microsoft.com/office/drawing/2014/main" id="{35EDB053-F3CD-4DA3-B5D4-4BFD747C9E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AD2BEC-E2AE-4B73-A4E7-9646F6C9F5E3}"/>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218326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FFBF2-4A34-4CFC-8477-C6E857665874}"/>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3" name="Footer Placeholder 2">
            <a:extLst>
              <a:ext uri="{FF2B5EF4-FFF2-40B4-BE49-F238E27FC236}">
                <a16:creationId xmlns:a16="http://schemas.microsoft.com/office/drawing/2014/main" id="{A383B632-5D61-40D3-A383-E829831103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56134-ADA8-4954-8369-3DC0D0FAAC7D}"/>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79406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E7EB-A066-420B-8685-0B09C0D9D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59C685-2CA2-4090-918D-75707FE39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9A7753-29BB-4B37-A7EA-20427600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D194C-3A8D-408C-A9BC-E2CA294EF482}"/>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6" name="Footer Placeholder 5">
            <a:extLst>
              <a:ext uri="{FF2B5EF4-FFF2-40B4-BE49-F238E27FC236}">
                <a16:creationId xmlns:a16="http://schemas.microsoft.com/office/drawing/2014/main" id="{590505AC-A702-4853-BBA2-1636FA53C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B02198-90D5-4222-A4B2-37DCB3B5B4D9}"/>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186662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82E5-5AD4-40D9-B217-4AD3AD79B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D426D5-2C75-4C21-BB83-BE6AC4B96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1BC573-B3FD-4C16-B938-4C0A82BA2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AF53D-169A-4A57-A646-84CCDCEC4223}"/>
              </a:ext>
            </a:extLst>
          </p:cNvPr>
          <p:cNvSpPr>
            <a:spLocks noGrp="1"/>
          </p:cNvSpPr>
          <p:nvPr>
            <p:ph type="dt" sz="half" idx="10"/>
          </p:nvPr>
        </p:nvSpPr>
        <p:spPr/>
        <p:txBody>
          <a:bodyPr/>
          <a:lstStyle/>
          <a:p>
            <a:fld id="{E6AF21BB-A452-4DA5-A5D7-B690730BC594}" type="datetimeFigureOut">
              <a:rPr lang="en-IN" smtClean="0"/>
              <a:t>30-03-2021</a:t>
            </a:fld>
            <a:endParaRPr lang="en-IN"/>
          </a:p>
        </p:txBody>
      </p:sp>
      <p:sp>
        <p:nvSpPr>
          <p:cNvPr id="6" name="Footer Placeholder 5">
            <a:extLst>
              <a:ext uri="{FF2B5EF4-FFF2-40B4-BE49-F238E27FC236}">
                <a16:creationId xmlns:a16="http://schemas.microsoft.com/office/drawing/2014/main" id="{A9D66F6E-0107-47BE-AD5D-035318DA3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EA812-F21F-495E-8133-EECD26452C03}"/>
              </a:ext>
            </a:extLst>
          </p:cNvPr>
          <p:cNvSpPr>
            <a:spLocks noGrp="1"/>
          </p:cNvSpPr>
          <p:nvPr>
            <p:ph type="sldNum" sz="quarter" idx="12"/>
          </p:nvPr>
        </p:nvSpPr>
        <p:spPr/>
        <p:txBody>
          <a:bodyPr/>
          <a:lstStyle/>
          <a:p>
            <a:fld id="{75AB44C6-F910-402B-B285-A13CCD3C5A1A}" type="slidenum">
              <a:rPr lang="en-IN" smtClean="0"/>
              <a:t>‹#›</a:t>
            </a:fld>
            <a:endParaRPr lang="en-IN"/>
          </a:p>
        </p:txBody>
      </p:sp>
    </p:spTree>
    <p:extLst>
      <p:ext uri="{BB962C8B-B14F-4D97-AF65-F5344CB8AC3E}">
        <p14:creationId xmlns:p14="http://schemas.microsoft.com/office/powerpoint/2010/main" val="346038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38074-3F91-4076-BD23-FDB4194DB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DCD5E-2701-44C0-AE60-07E773B30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95356-F1B1-4066-B077-5423E8D0A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F21BB-A452-4DA5-A5D7-B690730BC594}" type="datetimeFigureOut">
              <a:rPr lang="en-IN" smtClean="0"/>
              <a:t>30-03-2021</a:t>
            </a:fld>
            <a:endParaRPr lang="en-IN"/>
          </a:p>
        </p:txBody>
      </p:sp>
      <p:sp>
        <p:nvSpPr>
          <p:cNvPr id="5" name="Footer Placeholder 4">
            <a:extLst>
              <a:ext uri="{FF2B5EF4-FFF2-40B4-BE49-F238E27FC236}">
                <a16:creationId xmlns:a16="http://schemas.microsoft.com/office/drawing/2014/main" id="{449287F7-AE20-498D-87E3-68008D860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90443B-379B-4F7A-8514-6CACA8A66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B44C6-F910-402B-B285-A13CCD3C5A1A}" type="slidenum">
              <a:rPr lang="en-IN" smtClean="0"/>
              <a:t>‹#›</a:t>
            </a:fld>
            <a:endParaRPr lang="en-IN"/>
          </a:p>
        </p:txBody>
      </p:sp>
    </p:spTree>
    <p:extLst>
      <p:ext uri="{BB962C8B-B14F-4D97-AF65-F5344CB8AC3E}">
        <p14:creationId xmlns:p14="http://schemas.microsoft.com/office/powerpoint/2010/main" val="30313786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rajjjah/Medical-Insurance-Cost-Prediction" TargetMode="External"/><Relationship Id="rId2" Type="http://schemas.openxmlformats.org/officeDocument/2006/relationships/hyperlink" Target="https://www.kaggle.com/mirichoi0218/insuran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61DC183-07AE-409A-AB63-34A0C77B60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0464369-70FA-42AF-948F-80664CA7BF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A7DC1-BD63-4E33-9A14-5010A5110097}"/>
              </a:ext>
            </a:extLst>
          </p:cNvPr>
          <p:cNvSpPr>
            <a:spLocks noGrp="1"/>
          </p:cNvSpPr>
          <p:nvPr>
            <p:ph type="ctrTitle"/>
          </p:nvPr>
        </p:nvSpPr>
        <p:spPr>
          <a:xfrm>
            <a:off x="581646" y="349664"/>
            <a:ext cx="5845571" cy="1638377"/>
          </a:xfrm>
        </p:spPr>
        <p:txBody>
          <a:bodyPr vert="horz" lIns="91440" tIns="45720" rIns="91440" bIns="45720" rtlCol="0" anchor="b">
            <a:normAutofit/>
          </a:bodyPr>
          <a:lstStyle/>
          <a:p>
            <a:pPr algn="l"/>
            <a:r>
              <a:rPr lang="en-US" sz="2800" b="1" kern="1200" dirty="0">
                <a:solidFill>
                  <a:schemeClr val="tx1"/>
                </a:solidFill>
                <a:latin typeface="Calibri (body)"/>
              </a:rPr>
              <a:t>15Z017 - MACHINE LEARNING </a:t>
            </a:r>
            <a:r>
              <a:rPr lang="en-US" sz="2600" b="1" kern="1200" dirty="0">
                <a:solidFill>
                  <a:schemeClr val="tx1"/>
                </a:solidFill>
                <a:latin typeface="+mj-lt"/>
                <a:ea typeface="+mj-ea"/>
                <a:cs typeface="+mj-cs"/>
              </a:rPr>
              <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PREDICTING MEDICAL INSURANCE USING</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ARTIFICIAL  NEURAL  NETWORKS</a:t>
            </a:r>
          </a:p>
        </p:txBody>
      </p:sp>
      <p:sp>
        <p:nvSpPr>
          <p:cNvPr id="3" name="Subtitle 2">
            <a:extLst>
              <a:ext uri="{FF2B5EF4-FFF2-40B4-BE49-F238E27FC236}">
                <a16:creationId xmlns:a16="http://schemas.microsoft.com/office/drawing/2014/main" id="{46E14BFF-7EC1-4FE5-864F-2580EC625081}"/>
              </a:ext>
            </a:extLst>
          </p:cNvPr>
          <p:cNvSpPr>
            <a:spLocks noGrp="1"/>
          </p:cNvSpPr>
          <p:nvPr>
            <p:ph type="subTitle" idx="1"/>
          </p:nvPr>
        </p:nvSpPr>
        <p:spPr>
          <a:xfrm>
            <a:off x="587988" y="2620641"/>
            <a:ext cx="5837750" cy="3023702"/>
          </a:xfrm>
        </p:spPr>
        <p:txBody>
          <a:bodyPr vert="horz" lIns="91440" tIns="45720" rIns="91440" bIns="45720" rtlCol="0" anchor="ctr">
            <a:normAutofit/>
          </a:bodyPr>
          <a:lstStyle/>
          <a:p>
            <a:pPr algn="l"/>
            <a:r>
              <a:rPr lang="en-US" sz="2000" b="1" dirty="0"/>
              <a:t>BHAVADHARINIE S (18Z213)</a:t>
            </a:r>
            <a:endParaRPr lang="en-US" sz="2000" dirty="0">
              <a:cs typeface="Calibri" panose="020F0502020204030204"/>
            </a:endParaRPr>
          </a:p>
          <a:p>
            <a:pPr algn="l"/>
            <a:r>
              <a:rPr lang="en-US" sz="2000" b="1" dirty="0"/>
              <a:t>GAYATHRI B (18Z218)</a:t>
            </a:r>
            <a:endParaRPr lang="en-US" sz="2000" b="1" dirty="0">
              <a:cs typeface="Calibri" panose="020F0502020204030204"/>
            </a:endParaRPr>
          </a:p>
          <a:p>
            <a:pPr algn="l"/>
            <a:r>
              <a:rPr lang="en-US" sz="2000" b="1" dirty="0"/>
              <a:t>KRIPAA HARIKUMAR (18Z227)</a:t>
            </a:r>
            <a:endParaRPr lang="en-US" sz="2000" b="1" dirty="0">
              <a:cs typeface="Calibri" panose="020F0502020204030204"/>
            </a:endParaRPr>
          </a:p>
          <a:p>
            <a:pPr algn="l"/>
            <a:r>
              <a:rPr lang="en-US" sz="2000" b="1" dirty="0"/>
              <a:t>PRAJA  SS (18Z237)</a:t>
            </a:r>
            <a:endParaRPr lang="en-US" sz="2000" b="1" dirty="0">
              <a:cs typeface="Calibri" panose="020F0502020204030204"/>
            </a:endParaRPr>
          </a:p>
          <a:p>
            <a:pPr algn="l"/>
            <a:r>
              <a:rPr lang="en-US" sz="2000" b="1" dirty="0"/>
              <a:t>SNEHA SRIDHARAN (18Z252)</a:t>
            </a:r>
            <a:endParaRPr lang="en-US" sz="2000" b="1" dirty="0">
              <a:cs typeface="Calibri" panose="020F0502020204030204"/>
            </a:endParaRPr>
          </a:p>
        </p:txBody>
      </p:sp>
      <p:sp>
        <p:nvSpPr>
          <p:cNvPr id="86" name="Rectangle 85">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C552A98-EF7D-4D42-AB69-066B786AB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a:extLst>
              <a:ext uri="{FF2B5EF4-FFF2-40B4-BE49-F238E27FC236}">
                <a16:creationId xmlns:a16="http://schemas.microsoft.com/office/drawing/2014/main" id="{3E28203C-CF15-4867-873A-E163DD8CCA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21373" y="1186882"/>
            <a:ext cx="4235516" cy="4235516"/>
          </a:xfrm>
          <a:prstGeom prst="rect">
            <a:avLst/>
          </a:prstGeom>
        </p:spPr>
      </p:pic>
      <p:sp>
        <p:nvSpPr>
          <p:cNvPr id="90" name="Rectangle 89">
            <a:extLst>
              <a:ext uri="{FF2B5EF4-FFF2-40B4-BE49-F238E27FC236}">
                <a16:creationId xmlns:a16="http://schemas.microsoft.com/office/drawing/2014/main" id="{A648176E-454C-437C-B0FC-9B82FCF32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54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51">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53">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5" name="Rectangle 54">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804A8-7CE0-4D21-96B3-BA7ADD855D32}"/>
              </a:ext>
            </a:extLst>
          </p:cNvPr>
          <p:cNvSpPr>
            <a:spLocks noGrp="1"/>
          </p:cNvSpPr>
          <p:nvPr>
            <p:ph type="title"/>
          </p:nvPr>
        </p:nvSpPr>
        <p:spPr>
          <a:xfrm>
            <a:off x="1043631" y="809898"/>
            <a:ext cx="9942716" cy="1554480"/>
          </a:xfrm>
        </p:spPr>
        <p:txBody>
          <a:bodyPr anchor="ctr">
            <a:normAutofit/>
          </a:bodyPr>
          <a:lstStyle/>
          <a:p>
            <a:r>
              <a:rPr lang="en-IN" dirty="0">
                <a:latin typeface="Calibri(body)"/>
              </a:rPr>
              <a:t>PROBLEM STATEMENT</a:t>
            </a:r>
          </a:p>
        </p:txBody>
      </p:sp>
      <p:sp>
        <p:nvSpPr>
          <p:cNvPr id="3" name="Content Placeholder 2">
            <a:extLst>
              <a:ext uri="{FF2B5EF4-FFF2-40B4-BE49-F238E27FC236}">
                <a16:creationId xmlns:a16="http://schemas.microsoft.com/office/drawing/2014/main" id="{F83AAD2C-674B-4659-8974-CACD3EB18C82}"/>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IN" sz="2000" dirty="0"/>
              <a:t>The main objective of the proposed project is to predict the medical insurance amount that a person pays.</a:t>
            </a:r>
          </a:p>
          <a:p>
            <a:r>
              <a:rPr lang="en-IN" sz="2000" dirty="0"/>
              <a:t>Based on the factors  such as age, sex, BMI, number of children, whether a person is a smoker or not and region, the appropriate insurance amount that the customer has to pay is predicted.</a:t>
            </a:r>
            <a:endParaRPr lang="en-IN" sz="2000" dirty="0">
              <a:cs typeface="Calibri"/>
            </a:endParaRPr>
          </a:p>
          <a:p>
            <a:r>
              <a:rPr lang="en-IN" sz="2000" b="1" dirty="0"/>
              <a:t>Importance:</a:t>
            </a:r>
            <a:r>
              <a:rPr lang="en-IN" sz="2000" dirty="0"/>
              <a:t> Medical expenses are difficult to estimate because the most costly conditions are rare and random. So, by using the data sets, the insurance companies estimate the average medical care expenses for  a population segment. For example, a smoker is more likely to get lung cancer and a person with higher BMI is more prone to heart diseases. Based on the medical risk associated with the person, the insurance charge is predicted.</a:t>
            </a:r>
            <a:endParaRPr lang="en-IN" sz="2000" dirty="0">
              <a:cs typeface="Calibri"/>
            </a:endParaRPr>
          </a:p>
        </p:txBody>
      </p:sp>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28D31E1B-0407-4223-9642-0B642CBF5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7">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9" name="Rectangle 48">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9">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456A4-195F-4BDA-A95A-E2F7EE971AA2}"/>
              </a:ext>
            </a:extLst>
          </p:cNvPr>
          <p:cNvSpPr>
            <a:spLocks noGrp="1"/>
          </p:cNvSpPr>
          <p:nvPr>
            <p:ph type="title"/>
          </p:nvPr>
        </p:nvSpPr>
        <p:spPr>
          <a:xfrm>
            <a:off x="1043631" y="873940"/>
            <a:ext cx="5052369" cy="1035781"/>
          </a:xfrm>
        </p:spPr>
        <p:txBody>
          <a:bodyPr anchor="ctr">
            <a:normAutofit fontScale="90000"/>
          </a:bodyPr>
          <a:lstStyle/>
          <a:p>
            <a:r>
              <a:rPr lang="en-IN" sz="3600" dirty="0">
                <a:latin typeface="Calibri (body)"/>
              </a:rPr>
              <a:t>DATASET DETAILS AND LINKS</a:t>
            </a:r>
          </a:p>
        </p:txBody>
      </p:sp>
      <p:sp>
        <p:nvSpPr>
          <p:cNvPr id="3" name="Content Placeholder 2">
            <a:extLst>
              <a:ext uri="{FF2B5EF4-FFF2-40B4-BE49-F238E27FC236}">
                <a16:creationId xmlns:a16="http://schemas.microsoft.com/office/drawing/2014/main" id="{03792EF0-013F-456E-8729-E491E8B46DC0}"/>
              </a:ext>
            </a:extLst>
          </p:cNvPr>
          <p:cNvSpPr>
            <a:spLocks noGrp="1"/>
          </p:cNvSpPr>
          <p:nvPr>
            <p:ph idx="1"/>
          </p:nvPr>
        </p:nvSpPr>
        <p:spPr>
          <a:xfrm>
            <a:off x="886472" y="2007886"/>
            <a:ext cx="4991629" cy="3677123"/>
          </a:xfrm>
        </p:spPr>
        <p:txBody>
          <a:bodyPr vert="horz" lIns="91440" tIns="45720" rIns="91440" bIns="45720" rtlCol="0" anchor="ctr">
            <a:normAutofit fontScale="25000" lnSpcReduction="20000"/>
          </a:bodyPr>
          <a:lstStyle/>
          <a:p>
            <a:pPr marL="0" indent="0">
              <a:buNone/>
            </a:pPr>
            <a:endParaRPr lang="en-IN" sz="500" dirty="0">
              <a:cs typeface="Calibri" panose="020F0502020204030204"/>
            </a:endParaRPr>
          </a:p>
          <a:p>
            <a:pPr marL="0" indent="0">
              <a:buNone/>
            </a:pPr>
            <a:endParaRPr lang="en-IN" sz="500" b="1" u="sng" dirty="0">
              <a:cs typeface="Calibri" panose="020F0502020204030204"/>
            </a:endParaRPr>
          </a:p>
          <a:p>
            <a:pPr marL="0" indent="0">
              <a:buNone/>
            </a:pPr>
            <a:endParaRPr lang="en-IN" sz="6400" dirty="0">
              <a:cs typeface="Calibri" panose="020F0502020204030204"/>
            </a:endParaRPr>
          </a:p>
          <a:p>
            <a:pPr marL="0" indent="0">
              <a:buNone/>
            </a:pPr>
            <a:endParaRPr lang="en-IN" sz="6400" dirty="0">
              <a:cs typeface="Calibri" panose="020F0502020204030204"/>
            </a:endParaRPr>
          </a:p>
          <a:p>
            <a:pPr marL="0" indent="0">
              <a:buNone/>
            </a:pPr>
            <a:endParaRPr lang="en-IN" sz="6400" dirty="0">
              <a:cs typeface="Calibri" panose="020F0502020204030204"/>
            </a:endParaRPr>
          </a:p>
          <a:p>
            <a:pPr marL="0" indent="0">
              <a:buNone/>
            </a:pPr>
            <a:endParaRPr lang="en-IN" sz="6400" dirty="0">
              <a:cs typeface="Calibri" panose="020F0502020204030204"/>
            </a:endParaRPr>
          </a:p>
          <a:p>
            <a:pPr marL="0" indent="0">
              <a:buNone/>
            </a:pPr>
            <a:r>
              <a:rPr lang="en-IN" sz="6400" b="1" u="sng" dirty="0"/>
              <a:t>DESCRIPTION:</a:t>
            </a:r>
            <a:endParaRPr lang="en-IN" sz="6400" b="1" u="sng" dirty="0">
              <a:cs typeface="Calibri" panose="020F0502020204030204"/>
            </a:endParaRPr>
          </a:p>
          <a:p>
            <a:pPr marL="0" indent="0">
              <a:buNone/>
            </a:pPr>
            <a:r>
              <a:rPr lang="en-IN" sz="6400" b="1" dirty="0"/>
              <a:t>Age:</a:t>
            </a:r>
            <a:r>
              <a:rPr lang="en-IN" sz="6400" dirty="0"/>
              <a:t> Age of primary beneficiary. As age increases, the person’s medical risk increases.</a:t>
            </a:r>
            <a:endParaRPr lang="en-IN" sz="6400" dirty="0">
              <a:cs typeface="Calibri" panose="020F0502020204030204"/>
            </a:endParaRPr>
          </a:p>
          <a:p>
            <a:pPr marL="0" indent="0">
              <a:buNone/>
            </a:pPr>
            <a:r>
              <a:rPr lang="en-IN" sz="6400" b="1" dirty="0"/>
              <a:t>Sex:</a:t>
            </a:r>
            <a:r>
              <a:rPr lang="en-IN" sz="6400" dirty="0"/>
              <a:t> Gender of beneficiary. Gender related medical issues.</a:t>
            </a:r>
            <a:endParaRPr lang="en-IN" sz="6400" dirty="0">
              <a:cs typeface="Calibri" panose="020F0502020204030204"/>
            </a:endParaRPr>
          </a:p>
          <a:p>
            <a:pPr marL="0" indent="0">
              <a:buNone/>
            </a:pPr>
            <a:r>
              <a:rPr lang="en-IN" sz="6400" b="1" dirty="0"/>
              <a:t>BMI:</a:t>
            </a:r>
            <a:r>
              <a:rPr lang="en-IN" sz="6400" dirty="0"/>
              <a:t> Body Mass Index, provides understanding of body weights relative to height.</a:t>
            </a:r>
            <a:endParaRPr lang="en-IN" sz="6400" dirty="0">
              <a:cs typeface="Calibri" panose="020F0502020204030204"/>
            </a:endParaRPr>
          </a:p>
          <a:p>
            <a:pPr marL="0" indent="0">
              <a:buNone/>
            </a:pPr>
            <a:r>
              <a:rPr lang="en-IN" sz="6400" b="1" dirty="0"/>
              <a:t>Children:</a:t>
            </a:r>
            <a:r>
              <a:rPr lang="en-IN" sz="6400" dirty="0"/>
              <a:t> Number of dependents covered by the health insurance.</a:t>
            </a:r>
            <a:endParaRPr lang="en-IN" sz="6400" dirty="0">
              <a:cs typeface="Calibri" panose="020F0502020204030204"/>
            </a:endParaRPr>
          </a:p>
          <a:p>
            <a:pPr marL="0" indent="0">
              <a:buNone/>
            </a:pPr>
            <a:r>
              <a:rPr lang="en-IN" sz="6400" b="1" dirty="0"/>
              <a:t>Smoker:</a:t>
            </a:r>
            <a:r>
              <a:rPr lang="en-IN" sz="6400" dirty="0"/>
              <a:t> Whether the person smokes or not.</a:t>
            </a:r>
            <a:endParaRPr lang="en-IN" sz="6400" dirty="0">
              <a:cs typeface="Calibri" panose="020F0502020204030204"/>
            </a:endParaRPr>
          </a:p>
          <a:p>
            <a:pPr marL="0" indent="0">
              <a:buNone/>
            </a:pPr>
            <a:r>
              <a:rPr lang="en-IN" sz="6400" b="1" dirty="0"/>
              <a:t>Region:</a:t>
            </a:r>
            <a:r>
              <a:rPr lang="en-IN" sz="6400" dirty="0"/>
              <a:t> Beneficiary’s residential area. To account for cost of living.</a:t>
            </a:r>
            <a:endParaRPr lang="en-IN" sz="6400" dirty="0">
              <a:cs typeface="Calibri" panose="020F0502020204030204"/>
            </a:endParaRPr>
          </a:p>
          <a:p>
            <a:pPr marL="0" indent="0">
              <a:buNone/>
            </a:pPr>
            <a:r>
              <a:rPr lang="en-IN" sz="6400" b="1" u="sng" dirty="0"/>
              <a:t>DATA SET LINK:</a:t>
            </a:r>
            <a:endParaRPr lang="en-IN" sz="6400" b="1" u="sng" dirty="0">
              <a:cs typeface="Calibri" panose="020F0502020204030204"/>
            </a:endParaRPr>
          </a:p>
          <a:p>
            <a:pPr marL="0" indent="0">
              <a:buNone/>
            </a:pPr>
            <a:r>
              <a:rPr lang="en-IN" sz="6400" dirty="0">
                <a:hlinkClick r:id="rId2"/>
              </a:rPr>
              <a:t>https://www.kaggle.com/mirichoi0218/insurance</a:t>
            </a:r>
            <a:endParaRPr lang="en-IN" sz="6400" dirty="0">
              <a:cs typeface="Calibri" panose="020F0502020204030204"/>
            </a:endParaRPr>
          </a:p>
          <a:p>
            <a:pPr marL="0" indent="0">
              <a:buNone/>
            </a:pPr>
            <a:r>
              <a:rPr lang="en-IN" sz="6400" b="1" u="sng" dirty="0"/>
              <a:t>GITHUB LINK:</a:t>
            </a:r>
            <a:endParaRPr lang="en-IN" sz="6400" b="1" u="sng" dirty="0">
              <a:cs typeface="Calibri" panose="020F0502020204030204"/>
            </a:endParaRPr>
          </a:p>
          <a:p>
            <a:pPr marL="0" indent="0">
              <a:buNone/>
            </a:pPr>
            <a:r>
              <a:rPr lang="en-IN" sz="6400" u="sng" dirty="0">
                <a:hlinkClick r:id="rId3"/>
              </a:rPr>
              <a:t>https://github.com/Prajjjah/Medical-Insurance-Cost-Prediction</a:t>
            </a:r>
            <a:endParaRPr lang="en-IN" sz="6400" u="sng" dirty="0">
              <a:cs typeface="Calibri" panose="020F0502020204030204"/>
            </a:endParaRPr>
          </a:p>
          <a:p>
            <a:endParaRPr lang="en-IN" sz="500" b="1" u="sng" dirty="0"/>
          </a:p>
          <a:p>
            <a:endParaRPr lang="en-IN" sz="500" dirty="0"/>
          </a:p>
          <a:p>
            <a:pPr marL="0" indent="0">
              <a:buNone/>
            </a:pPr>
            <a:endParaRPr lang="en-IN" sz="500" dirty="0"/>
          </a:p>
        </p:txBody>
      </p:sp>
      <p:sp>
        <p:nvSpPr>
          <p:cNvPr id="55" name="Rectangle 54">
            <a:extLst>
              <a:ext uri="{FF2B5EF4-FFF2-40B4-BE49-F238E27FC236}">
                <a16:creationId xmlns:a16="http://schemas.microsoft.com/office/drawing/2014/main" id="{70E96339-907C-46C3-99AC-31179B6F0E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DC7304-C68C-42A7-AF8F-A07C42679E9F}"/>
              </a:ext>
            </a:extLst>
          </p:cNvPr>
          <p:cNvPicPr>
            <a:picLocks noChangeAspect="1"/>
          </p:cNvPicPr>
          <p:nvPr/>
        </p:nvPicPr>
        <p:blipFill rotWithShape="1">
          <a:blip r:embed="rId4"/>
          <a:srcRect t="39821" r="60223" b="14394"/>
          <a:stretch/>
        </p:blipFill>
        <p:spPr>
          <a:xfrm>
            <a:off x="7129259" y="1334941"/>
            <a:ext cx="3811581" cy="4187481"/>
          </a:xfrm>
          <a:prstGeom prst="rect">
            <a:avLst/>
          </a:prstGeom>
        </p:spPr>
      </p:pic>
      <p:cxnSp>
        <p:nvCxnSpPr>
          <p:cNvPr id="57" name="Straight Connector 56">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93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D8DF9-899B-4AF1-86DF-6CAC5D1D43FF}"/>
              </a:ext>
            </a:extLst>
          </p:cNvPr>
          <p:cNvSpPr>
            <a:spLocks noGrp="1"/>
          </p:cNvSpPr>
          <p:nvPr>
            <p:ph type="title"/>
          </p:nvPr>
        </p:nvSpPr>
        <p:spPr>
          <a:xfrm>
            <a:off x="1043631" y="809898"/>
            <a:ext cx="9942716" cy="1554480"/>
          </a:xfrm>
        </p:spPr>
        <p:txBody>
          <a:bodyPr anchor="ctr">
            <a:normAutofit/>
          </a:bodyPr>
          <a:lstStyle/>
          <a:p>
            <a:r>
              <a:rPr lang="en-IN" dirty="0">
                <a:latin typeface="Calibri (body)"/>
              </a:rPr>
              <a:t>WHY THE CHOSEN METHOD IS APPROPRIATE</a:t>
            </a:r>
          </a:p>
        </p:txBody>
      </p:sp>
      <p:sp>
        <p:nvSpPr>
          <p:cNvPr id="3" name="Content Placeholder 2">
            <a:extLst>
              <a:ext uri="{FF2B5EF4-FFF2-40B4-BE49-F238E27FC236}">
                <a16:creationId xmlns:a16="http://schemas.microsoft.com/office/drawing/2014/main" id="{B47998DD-A3C9-4163-8469-524BDCA367F2}"/>
              </a:ext>
            </a:extLst>
          </p:cNvPr>
          <p:cNvSpPr>
            <a:spLocks noGrp="1"/>
          </p:cNvSpPr>
          <p:nvPr>
            <p:ph idx="1"/>
          </p:nvPr>
        </p:nvSpPr>
        <p:spPr>
          <a:xfrm>
            <a:off x="1045028" y="3017522"/>
            <a:ext cx="9941319" cy="3124658"/>
          </a:xfrm>
        </p:spPr>
        <p:txBody>
          <a:bodyPr anchor="ctr">
            <a:normAutofit/>
          </a:bodyPr>
          <a:lstStyle/>
          <a:p>
            <a:pPr algn="just"/>
            <a:r>
              <a:rPr lang="en-US" sz="2000" dirty="0" smtClean="0"/>
              <a:t>ANN </a:t>
            </a:r>
            <a:r>
              <a:rPr lang="en-US" sz="2000" dirty="0"/>
              <a:t>uses the processing of the brain as a basis to develop algorithms that can be used to model complex patterns and predict problems.</a:t>
            </a:r>
          </a:p>
          <a:p>
            <a:pPr algn="just"/>
            <a:r>
              <a:rPr lang="en-US" sz="2000" b="0" i="0" dirty="0">
                <a:effectLst/>
              </a:rPr>
              <a:t>ANNs have the ability to learn and model non-linear and complex relationships, which is really important because in real-life, many of the relationships between inputs and outputs are non-linear as well as complex.</a:t>
            </a:r>
            <a:endParaRPr lang="en-US" sz="2000" dirty="0"/>
          </a:p>
          <a:p>
            <a:pPr algn="just"/>
            <a:r>
              <a:rPr lang="en-GB" sz="2000" dirty="0"/>
              <a:t>Therefore, since our dataset </a:t>
            </a:r>
            <a:r>
              <a:rPr lang="en-GB" sz="2000" dirty="0" smtClean="0"/>
              <a:t>has some </a:t>
            </a:r>
            <a:r>
              <a:rPr lang="en-GB" sz="2000" dirty="0"/>
              <a:t>non-linear </a:t>
            </a:r>
            <a:r>
              <a:rPr lang="en-GB" sz="2000" dirty="0" smtClean="0"/>
              <a:t>relationships, </a:t>
            </a:r>
            <a:r>
              <a:rPr lang="en-GB" sz="2000" dirty="0"/>
              <a:t>ANN proves to be the best choice.</a:t>
            </a:r>
            <a:endParaRPr lang="en-IN" sz="20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6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AF3E4-45FE-4F46-81E1-53B819438128}"/>
              </a:ext>
            </a:extLst>
          </p:cNvPr>
          <p:cNvSpPr>
            <a:spLocks noGrp="1"/>
          </p:cNvSpPr>
          <p:nvPr>
            <p:ph type="title"/>
          </p:nvPr>
        </p:nvSpPr>
        <p:spPr>
          <a:xfrm>
            <a:off x="1043631" y="809898"/>
            <a:ext cx="10173010" cy="1554480"/>
          </a:xfrm>
        </p:spPr>
        <p:txBody>
          <a:bodyPr anchor="ctr">
            <a:normAutofit/>
          </a:bodyPr>
          <a:lstStyle/>
          <a:p>
            <a:r>
              <a:rPr lang="en-IN" sz="4800" dirty="0">
                <a:latin typeface="Calibri (body)"/>
              </a:rPr>
              <a:t>RESULTS AND INFERENCE</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30E0210-52DB-4EF9-B0BE-BF45C125AA97}"/>
              </a:ext>
            </a:extLst>
          </p:cNvPr>
          <p:cNvGraphicFramePr>
            <a:graphicFrameLocks noGrp="1"/>
          </p:cNvGraphicFramePr>
          <p:nvPr>
            <p:ph idx="1"/>
            <p:extLst>
              <p:ext uri="{D42A27DB-BD31-4B8C-83A1-F6EECF244321}">
                <p14:modId xmlns:p14="http://schemas.microsoft.com/office/powerpoint/2010/main" val="2380065323"/>
              </p:ext>
            </p:extLst>
          </p:nvPr>
        </p:nvGraphicFramePr>
        <p:xfrm>
          <a:off x="640079" y="2307074"/>
          <a:ext cx="11172008" cy="433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500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280</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(body)</vt:lpstr>
      <vt:lpstr>Calibri Light</vt:lpstr>
      <vt:lpstr>Calibri(body)</vt:lpstr>
      <vt:lpstr>Office Theme</vt:lpstr>
      <vt:lpstr>15Z017 - MACHINE LEARNING   PREDICTING MEDICAL INSURANCE USING ARTIFICIAL  NEURAL  NETWORKS</vt:lpstr>
      <vt:lpstr>PROBLEM STATEMENT</vt:lpstr>
      <vt:lpstr>DATASET DETAILS AND LINKS</vt:lpstr>
      <vt:lpstr>WHY THE CHOSEN METHOD IS APPROPRIATE</vt:lpstr>
      <vt:lpstr>RESULTS AND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15Z017 MACHINE LEARNING ASSIGNMENT PRESENTATION ARTIFICIAL</dc:title>
  <dc:creator>kripaa harikumar</dc:creator>
  <cp:lastModifiedBy>masti</cp:lastModifiedBy>
  <cp:revision>123</cp:revision>
  <dcterms:created xsi:type="dcterms:W3CDTF">2021-03-30T09:26:09Z</dcterms:created>
  <dcterms:modified xsi:type="dcterms:W3CDTF">2021-03-30T16:42:42Z</dcterms:modified>
</cp:coreProperties>
</file>