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wnloads\MARIYAM%20A.%20EXCE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[MARIYAM A. EXCEL.xlsx]Sheet3!PivotTable1</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Sheet3!$B$1</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5C5-408E-9D9F-8B35B9EF3AD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5C5-408E-9D9F-8B35B9EF3AD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5C5-408E-9D9F-8B35B9EF3AD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5C5-408E-9D9F-8B35B9EF3AD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5C5-408E-9D9F-8B35B9EF3AD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55C5-408E-9D9F-8B35B9EF3AD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55C5-408E-9D9F-8B35B9EF3AD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55C5-408E-9D9F-8B35B9EF3AD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55C5-408E-9D9F-8B35B9EF3AD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55C5-408E-9D9F-8B35B9EF3AD1}"/>
              </c:ext>
            </c:extLst>
          </c:dPt>
          <c:dPt>
            <c:idx val="10"/>
            <c:bubble3D val="0"/>
            <c:spPr>
              <a:solidFill>
                <a:schemeClr val="accent5">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5-55C5-408E-9D9F-8B35B9EF3AD1}"/>
              </c:ext>
            </c:extLst>
          </c:dPt>
          <c:dPt>
            <c:idx val="11"/>
            <c:bubble3D val="0"/>
            <c:spPr>
              <a:solidFill>
                <a:schemeClr val="accent6">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7-55C5-408E-9D9F-8B35B9EF3AD1}"/>
              </c:ext>
            </c:extLst>
          </c:dPt>
          <c:dPt>
            <c:idx val="12"/>
            <c:bubble3D val="0"/>
            <c:spPr>
              <a:solidFill>
                <a:schemeClr val="accent1">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9-55C5-408E-9D9F-8B35B9EF3AD1}"/>
              </c:ext>
            </c:extLst>
          </c:dPt>
          <c:dPt>
            <c:idx val="13"/>
            <c:bubble3D val="0"/>
            <c:spPr>
              <a:solidFill>
                <a:schemeClr val="accent2">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B-55C5-408E-9D9F-8B35B9EF3AD1}"/>
              </c:ext>
            </c:extLst>
          </c:dPt>
          <c:dPt>
            <c:idx val="14"/>
            <c:bubble3D val="0"/>
            <c:spPr>
              <a:solidFill>
                <a:schemeClr val="accent3">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D-55C5-408E-9D9F-8B35B9EF3AD1}"/>
              </c:ext>
            </c:extLst>
          </c:dPt>
          <c:dPt>
            <c:idx val="15"/>
            <c:bubble3D val="0"/>
            <c:spPr>
              <a:solidFill>
                <a:schemeClr val="accent4">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F-55C5-408E-9D9F-8B35B9EF3AD1}"/>
              </c:ext>
            </c:extLst>
          </c:dPt>
          <c:dPt>
            <c:idx val="16"/>
            <c:bubble3D val="0"/>
            <c:spPr>
              <a:solidFill>
                <a:schemeClr val="accent5">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1-55C5-408E-9D9F-8B35B9EF3AD1}"/>
              </c:ext>
            </c:extLst>
          </c:dPt>
          <c:dPt>
            <c:idx val="17"/>
            <c:bubble3D val="0"/>
            <c:spPr>
              <a:solidFill>
                <a:schemeClr val="accent6">
                  <a:lumMod val="80000"/>
                  <a:lumOff val="2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3-55C5-408E-9D9F-8B35B9EF3AD1}"/>
              </c:ext>
            </c:extLst>
          </c:dPt>
          <c:dPt>
            <c:idx val="18"/>
            <c:bubble3D val="0"/>
            <c:spPr>
              <a:solidFill>
                <a:schemeClr val="accent1">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5-55C5-408E-9D9F-8B35B9EF3AD1}"/>
              </c:ext>
            </c:extLst>
          </c:dPt>
          <c:dPt>
            <c:idx val="19"/>
            <c:bubble3D val="0"/>
            <c:spPr>
              <a:solidFill>
                <a:schemeClr val="accent2">
                  <a:lumMod val="8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7-55C5-408E-9D9F-8B35B9EF3AD1}"/>
              </c:ext>
            </c:extLst>
          </c:dPt>
          <c:cat>
            <c:multiLvlStrRef>
              <c:f>Sheet3!$A$2:$A$82</c:f>
              <c:multiLvlStrCache>
                <c:ptCount val="20"/>
                <c:lvl>
                  <c:pt idx="0">
                    <c:v>Male</c:v>
                  </c:pt>
                  <c:pt idx="1">
                    <c:v>Female</c:v>
                  </c:pt>
                  <c:pt idx="2">
                    <c:v>Female</c:v>
                  </c:pt>
                  <c:pt idx="3">
                    <c:v>Female</c:v>
                  </c:pt>
                  <c:pt idx="4">
                    <c:v>Male</c:v>
                  </c:pt>
                  <c:pt idx="5">
                    <c:v>Male</c:v>
                  </c:pt>
                  <c:pt idx="6">
                    <c:v>Male</c:v>
                  </c:pt>
                  <c:pt idx="7">
                    <c:v>Male</c:v>
                  </c:pt>
                  <c:pt idx="8">
                    <c:v>Female</c:v>
                  </c:pt>
                  <c:pt idx="9">
                    <c:v>Female</c:v>
                  </c:pt>
                  <c:pt idx="10">
                    <c:v>Female</c:v>
                  </c:pt>
                  <c:pt idx="11">
                    <c:v>Female</c:v>
                  </c:pt>
                  <c:pt idx="12">
                    <c:v>Female</c:v>
                  </c:pt>
                  <c:pt idx="13">
                    <c:v>Male</c:v>
                  </c:pt>
                  <c:pt idx="14">
                    <c:v>Female</c:v>
                  </c:pt>
                  <c:pt idx="15">
                    <c:v>Male</c:v>
                  </c:pt>
                  <c:pt idx="16">
                    <c:v>(blank)</c:v>
                  </c:pt>
                  <c:pt idx="17">
                    <c:v>Female</c:v>
                  </c:pt>
                  <c:pt idx="18">
                    <c:v>Male</c:v>
                  </c:pt>
                  <c:pt idx="19">
                    <c:v>Male</c:v>
                  </c:pt>
                </c:lvl>
                <c:lvl>
                  <c:pt idx="0">
                    <c:v>Research and Development</c:v>
                  </c:pt>
                  <c:pt idx="1">
                    <c:v>Business Development</c:v>
                  </c:pt>
                  <c:pt idx="2">
                    <c:v>Business Development</c:v>
                  </c:pt>
                  <c:pt idx="3">
                    <c:v>Engineering</c:v>
                  </c:pt>
                  <c:pt idx="4">
                    <c:v>Engineering</c:v>
                  </c:pt>
                  <c:pt idx="5">
                    <c:v>Human Resources</c:v>
                  </c:pt>
                  <c:pt idx="6">
                    <c:v>Engineering</c:v>
                  </c:pt>
                  <c:pt idx="7">
                    <c:v>Support</c:v>
                  </c:pt>
                  <c:pt idx="8">
                    <c:v>Training</c:v>
                  </c:pt>
                  <c:pt idx="9">
                    <c:v>Marketing</c:v>
                  </c:pt>
                  <c:pt idx="10">
                    <c:v>Training</c:v>
                  </c:pt>
                  <c:pt idx="11">
                    <c:v>Training</c:v>
                  </c:pt>
                  <c:pt idx="12">
                    <c:v>Services</c:v>
                  </c:pt>
                  <c:pt idx="13">
                    <c:v>Research and Development</c:v>
                  </c:pt>
                  <c:pt idx="14">
                    <c:v>Services</c:v>
                  </c:pt>
                  <c:pt idx="15">
                    <c:v>NULL</c:v>
                  </c:pt>
                  <c:pt idx="16">
                    <c:v>Support</c:v>
                  </c:pt>
                  <c:pt idx="17">
                    <c:v>Business Development</c:v>
                  </c:pt>
                  <c:pt idx="18">
                    <c:v>Services</c:v>
                  </c:pt>
                  <c:pt idx="19">
                    <c:v>Support</c:v>
                  </c:pt>
                </c:lvl>
                <c:lvl>
                  <c:pt idx="0">
                    <c:v>SQ00612</c:v>
                  </c:pt>
                  <c:pt idx="1">
                    <c:v>PR04473</c:v>
                  </c:pt>
                  <c:pt idx="2">
                    <c:v>PR00419</c:v>
                  </c:pt>
                  <c:pt idx="3">
                    <c:v>TN01281</c:v>
                  </c:pt>
                  <c:pt idx="4">
                    <c:v>SQ00144</c:v>
                  </c:pt>
                  <c:pt idx="5">
                    <c:v>PR00893</c:v>
                  </c:pt>
                  <c:pt idx="6">
                    <c:v>VT02539</c:v>
                  </c:pt>
                  <c:pt idx="7">
                    <c:v>VT02417</c:v>
                  </c:pt>
                  <c:pt idx="8">
                    <c:v>VT01803</c:v>
                  </c:pt>
                  <c:pt idx="9">
                    <c:v>SQ01854</c:v>
                  </c:pt>
                  <c:pt idx="10">
                    <c:v>TN00214</c:v>
                  </c:pt>
                  <c:pt idx="11">
                    <c:v>TN02749</c:v>
                  </c:pt>
                  <c:pt idx="12">
                    <c:v>VT00578</c:v>
                  </c:pt>
                  <c:pt idx="13">
                    <c:v>TN00464</c:v>
                  </c:pt>
                  <c:pt idx="14">
                    <c:v>SQ04612</c:v>
                  </c:pt>
                  <c:pt idx="15">
                    <c:v>PR00147</c:v>
                  </c:pt>
                  <c:pt idx="16">
                    <c:v>PR04601</c:v>
                  </c:pt>
                  <c:pt idx="17">
                    <c:v>PR04686</c:v>
                  </c:pt>
                  <c:pt idx="18">
                    <c:v>SQ04598</c:v>
                  </c:pt>
                  <c:pt idx="19">
                    <c:v>SQ00691</c:v>
                  </c:pt>
                </c:lvl>
                <c:lvl>
                  <c:pt idx="0">
                    <c:v> Leena Bruckshaw</c:v>
                  </c:pt>
                  <c:pt idx="1">
                    <c:v> Wyn Treadger</c:v>
                  </c:pt>
                  <c:pt idx="2">
                    <c:v>Billi Fellgate</c:v>
                  </c:pt>
                  <c:pt idx="3">
                    <c:v>Cletus McGarahan </c:v>
                  </c:pt>
                  <c:pt idx="4">
                    <c:v>Collen Dunbleton</c:v>
                  </c:pt>
                  <c:pt idx="5">
                    <c:v>Daisie McNeice</c:v>
                  </c:pt>
                  <c:pt idx="6">
                    <c:v>Devinne Tuny</c:v>
                  </c:pt>
                  <c:pt idx="7">
                    <c:v>Evangelina Lergan</c:v>
                  </c:pt>
                  <c:pt idx="8">
                    <c:v>Freddy Linford</c:v>
                  </c:pt>
                  <c:pt idx="9">
                    <c:v>Jessica Callcott</c:v>
                  </c:pt>
                  <c:pt idx="10">
                    <c:v>Jo-anne Gobeau</c:v>
                  </c:pt>
                  <c:pt idx="11">
                    <c:v>Mackenzie Hannis</c:v>
                  </c:pt>
                  <c:pt idx="12">
                    <c:v>Magnum Locksley</c:v>
                  </c:pt>
                  <c:pt idx="13">
                    <c:v>Maritsa Marusic</c:v>
                  </c:pt>
                  <c:pt idx="14">
                    <c:v>Mick Spraberry</c:v>
                  </c:pt>
                  <c:pt idx="15">
                    <c:v>Minerva Ricardot</c:v>
                  </c:pt>
                  <c:pt idx="16">
                    <c:v>Nananne Gehringer</c:v>
                  </c:pt>
                  <c:pt idx="17">
                    <c:v>Oona Donan</c:v>
                  </c:pt>
                  <c:pt idx="18">
                    <c:v>Pearla  Beteriss</c:v>
                  </c:pt>
                  <c:pt idx="19">
                    <c:v>Verla Timmis</c:v>
                  </c:pt>
                </c:lvl>
              </c:multiLvlStrCache>
            </c:multiLvlStrRef>
          </c:cat>
          <c:val>
            <c:numRef>
              <c:f>Sheet3!$B$2:$B$82</c:f>
              <c:numCache>
                <c:formatCode>General</c:formatCode>
                <c:ptCount val="20"/>
                <c:pt idx="0">
                  <c:v>74279.009999999995</c:v>
                </c:pt>
                <c:pt idx="1">
                  <c:v>69192.850000000006</c:v>
                </c:pt>
                <c:pt idx="2">
                  <c:v>68980.52</c:v>
                </c:pt>
                <c:pt idx="3">
                  <c:v>114425.19</c:v>
                </c:pt>
                <c:pt idx="4">
                  <c:v>118976.16</c:v>
                </c:pt>
                <c:pt idx="5">
                  <c:v>50310.09</c:v>
                </c:pt>
                <c:pt idx="6">
                  <c:v>39969.72</c:v>
                </c:pt>
                <c:pt idx="7">
                  <c:v>61214.26</c:v>
                </c:pt>
                <c:pt idx="8">
                  <c:v>93128.34</c:v>
                </c:pt>
                <c:pt idx="9">
                  <c:v>66017.179999999993</c:v>
                </c:pt>
                <c:pt idx="10">
                  <c:v>37902.35</c:v>
                </c:pt>
                <c:pt idx="11">
                  <c:v>57002.02</c:v>
                </c:pt>
                <c:pt idx="12">
                  <c:v>42314.39</c:v>
                </c:pt>
                <c:pt idx="13">
                  <c:v>52748.63</c:v>
                </c:pt>
                <c:pt idx="14">
                  <c:v>85879.23</c:v>
                </c:pt>
                <c:pt idx="15">
                  <c:v>105468.7</c:v>
                </c:pt>
                <c:pt idx="16">
                  <c:v>104802.63</c:v>
                </c:pt>
                <c:pt idx="17">
                  <c:v>88360.79</c:v>
                </c:pt>
                <c:pt idx="18">
                  <c:v>69913.39</c:v>
                </c:pt>
                <c:pt idx="19">
                  <c:v>54137.05</c:v>
                </c:pt>
              </c:numCache>
            </c:numRef>
          </c:val>
          <c:extLst>
            <c:ext xmlns:c16="http://schemas.microsoft.com/office/drawing/2014/chart" uri="{C3380CC4-5D6E-409C-BE32-E72D297353CC}">
              <c16:uniqueId val="{00000028-55C5-408E-9D9F-8B35B9EF3AD1}"/>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210755" y="3278813"/>
            <a:ext cx="9734100" cy="1300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NAME: SNEHA.B</a:t>
            </a:r>
            <a:endParaRPr b="1"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REGISTER NUMBER: 312216213</a:t>
            </a:r>
            <a:endParaRPr b="1"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DEPARTMENT: 3RD BCOM BANK MANAGEMENT </a:t>
            </a:r>
            <a:endParaRPr b="1"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COLLEGE:SHRI SHANKARLAL SUNDARBAI SHASUN JAIN COLLEGE FOR WOMEN </a:t>
            </a:r>
            <a:endParaRPr b="1"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0ED04FF-AC9E-B327-C98C-229D3FBD31F1}"/>
              </a:ext>
            </a:extLst>
          </p:cNvPr>
          <p:cNvSpPr txBox="1"/>
          <p:nvPr/>
        </p:nvSpPr>
        <p:spPr>
          <a:xfrm>
            <a:off x="609600" y="1295400"/>
            <a:ext cx="8480425" cy="5786199"/>
          </a:xfrm>
          <a:prstGeom prst="rect">
            <a:avLst/>
          </a:prstGeom>
          <a:noFill/>
        </p:spPr>
        <p:txBody>
          <a:bodyPr wrap="square" rtlCol="0">
            <a:spAutoFit/>
          </a:bodyPr>
          <a:lstStyle/>
          <a:p>
            <a:r>
              <a:rPr lang="en-US" sz="2000" b="1" u="sng" dirty="0"/>
              <a:t>DATA COLLECTION</a:t>
            </a:r>
          </a:p>
          <a:p>
            <a:r>
              <a:rPr lang="en-US" sz="2000" dirty="0"/>
              <a:t>Employee Data</a:t>
            </a:r>
          </a:p>
          <a:p>
            <a:r>
              <a:rPr lang="en-US" sz="2000" b="1" u="sng" dirty="0"/>
              <a:t>FEATURE COLLECTION</a:t>
            </a:r>
          </a:p>
          <a:p>
            <a:r>
              <a:rPr lang="en-US" sz="2000" dirty="0"/>
              <a:t>Name</a:t>
            </a:r>
          </a:p>
          <a:p>
            <a:r>
              <a:rPr lang="en-US" sz="2000" dirty="0"/>
              <a:t>Employee ID</a:t>
            </a:r>
          </a:p>
          <a:p>
            <a:r>
              <a:rPr lang="en-US" sz="2000" dirty="0"/>
              <a:t>Department</a:t>
            </a:r>
          </a:p>
          <a:p>
            <a:r>
              <a:rPr lang="en-US" sz="2000" dirty="0"/>
              <a:t>Gender </a:t>
            </a:r>
          </a:p>
          <a:p>
            <a:r>
              <a:rPr lang="en-US" sz="2000" dirty="0"/>
              <a:t>Salary</a:t>
            </a:r>
          </a:p>
          <a:p>
            <a:r>
              <a:rPr lang="en-US" sz="2000" b="1" u="sng" dirty="0"/>
              <a:t>SALARY LEVEL</a:t>
            </a:r>
          </a:p>
          <a:p>
            <a:r>
              <a:rPr lang="en-US" sz="2000" dirty="0"/>
              <a:t>High</a:t>
            </a:r>
          </a:p>
          <a:p>
            <a:r>
              <a:rPr lang="en-US" sz="2000" dirty="0"/>
              <a:t>Medium</a:t>
            </a:r>
          </a:p>
          <a:p>
            <a:r>
              <a:rPr lang="en-US" sz="2000" dirty="0"/>
              <a:t>Low</a:t>
            </a:r>
          </a:p>
          <a:p>
            <a:r>
              <a:rPr lang="en-US" sz="2000" b="1" u="sng" dirty="0"/>
              <a:t>SUMMARY</a:t>
            </a:r>
          </a:p>
          <a:p>
            <a:r>
              <a:rPr lang="en-US" sz="2000" dirty="0"/>
              <a:t> </a:t>
            </a:r>
            <a:r>
              <a:rPr lang="en-US" sz="1800" b="1" i="0" u="none" strike="noStrike" dirty="0">
                <a:solidFill>
                  <a:srgbClr val="000000"/>
                </a:solidFill>
                <a:effectLst/>
                <a:latin typeface="Calibri" panose="020F0502020204030204" pitchFamily="34" charset="0"/>
              </a:rPr>
              <a:t> Leena </a:t>
            </a:r>
            <a:r>
              <a:rPr lang="en-US" sz="1800" b="1" i="0" u="none" strike="noStrike" dirty="0" err="1">
                <a:solidFill>
                  <a:srgbClr val="000000"/>
                </a:solidFill>
                <a:effectLst/>
                <a:latin typeface="Calibri" panose="020F0502020204030204" pitchFamily="34" charset="0"/>
              </a:rPr>
              <a:t>Bruckshaw</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 Wyn </a:t>
            </a:r>
            <a:r>
              <a:rPr lang="en-US" sz="1800" b="1" i="0" u="none" strike="noStrike" dirty="0" err="1">
                <a:solidFill>
                  <a:srgbClr val="000000"/>
                </a:solidFill>
                <a:effectLst/>
                <a:latin typeface="Calibri" panose="020F0502020204030204" pitchFamily="34" charset="0"/>
              </a:rPr>
              <a:t>Treadger</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Billi </a:t>
            </a:r>
            <a:r>
              <a:rPr lang="en-US" sz="1800" b="1" i="0" u="none" strike="noStrike" dirty="0" err="1">
                <a:solidFill>
                  <a:srgbClr val="000000"/>
                </a:solidFill>
                <a:effectLst/>
                <a:latin typeface="Calibri" panose="020F0502020204030204" pitchFamily="34" charset="0"/>
              </a:rPr>
              <a:t>Fellgate</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Cletus </a:t>
            </a:r>
            <a:r>
              <a:rPr lang="en-US" sz="1800" b="1" i="0" u="none" strike="noStrike" dirty="0" err="1">
                <a:solidFill>
                  <a:srgbClr val="000000"/>
                </a:solidFill>
                <a:effectLst/>
                <a:latin typeface="Calibri" panose="020F0502020204030204" pitchFamily="34" charset="0"/>
              </a:rPr>
              <a:t>McGarahan</a:t>
            </a:r>
            <a:r>
              <a:rPr lang="en-US" sz="1800" b="1" i="0" u="none" strike="noStrike" dirty="0">
                <a:solidFill>
                  <a:srgbClr val="000000"/>
                </a:solidFill>
                <a:effectLst/>
                <a:latin typeface="Calibri" panose="020F0502020204030204" pitchFamily="34" charset="0"/>
              </a:rPr>
              <a:t> - </a:t>
            </a:r>
            <a:r>
              <a:rPr lang="en-US" sz="1800" b="0" i="0" u="none" strike="noStrike" dirty="0">
                <a:solidFill>
                  <a:srgbClr val="000000"/>
                </a:solidFill>
                <a:effectLst/>
                <a:latin typeface="Calibri" panose="020F0502020204030204" pitchFamily="34" charset="0"/>
              </a:rPr>
              <a:t>HIGH</a:t>
            </a:r>
            <a:r>
              <a:rPr lang="en-US" dirty="0"/>
              <a:t> SALARY</a:t>
            </a:r>
            <a:endParaRPr lang="en-US" sz="1800" b="1" i="0" u="none" strike="noStrike" dirty="0">
              <a:solidFill>
                <a:srgbClr val="000000"/>
              </a:solidFill>
              <a:effectLst/>
              <a:latin typeface="Calibri" panose="020F0502020204030204" pitchFamily="34" charset="0"/>
            </a:endParaRPr>
          </a:p>
          <a:p>
            <a:r>
              <a:rPr lang="en-US" sz="1800" b="1" i="0" u="none" strike="noStrike" dirty="0">
                <a:solidFill>
                  <a:srgbClr val="000000"/>
                </a:solidFill>
                <a:effectLst/>
                <a:latin typeface="Calibri" panose="020F0502020204030204" pitchFamily="34" charset="0"/>
              </a:rPr>
              <a:t>Collen </a:t>
            </a:r>
            <a:r>
              <a:rPr lang="en-US" sz="1800" b="1" i="0" u="none" strike="noStrike" dirty="0" err="1">
                <a:solidFill>
                  <a:srgbClr val="000000"/>
                </a:solidFill>
                <a:effectLst/>
                <a:latin typeface="Calibri" panose="020F0502020204030204" pitchFamily="34" charset="0"/>
              </a:rPr>
              <a:t>Dunbleton</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pPr marL="285750" indent="-285750">
              <a:buFont typeface="Arial" panose="020B0604020202020204" pitchFamily="34" charset="0"/>
              <a:buChar cha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37F4F5-8027-CCC3-0AD2-DC88FD2C2D60}"/>
              </a:ext>
            </a:extLst>
          </p:cNvPr>
          <p:cNvSpPr txBox="1"/>
          <p:nvPr/>
        </p:nvSpPr>
        <p:spPr>
          <a:xfrm>
            <a:off x="533400" y="457200"/>
            <a:ext cx="7315200" cy="4247317"/>
          </a:xfrm>
          <a:prstGeom prst="rect">
            <a:avLst/>
          </a:prstGeom>
          <a:noFill/>
        </p:spPr>
        <p:txBody>
          <a:bodyPr wrap="square" rtlCol="0">
            <a:spAutoFit/>
          </a:bodyPr>
          <a:lstStyle/>
          <a:p>
            <a:r>
              <a:rPr lang="en-US" sz="1800" b="1" i="0" u="none" strike="noStrike" dirty="0" err="1">
                <a:solidFill>
                  <a:srgbClr val="000000"/>
                </a:solidFill>
                <a:effectLst/>
                <a:latin typeface="Calibri" panose="020F0502020204030204" pitchFamily="34" charset="0"/>
              </a:rPr>
              <a:t>Daisie</a:t>
            </a:r>
            <a:r>
              <a:rPr lang="en-US" sz="1800" b="1" i="0" u="none" strike="noStrike" dirty="0">
                <a:solidFill>
                  <a:srgbClr val="000000"/>
                </a:solidFill>
                <a:effectLst/>
                <a:latin typeface="Calibri" panose="020F0502020204030204" pitchFamily="34" charset="0"/>
              </a:rPr>
              <a:t> McNeice</a:t>
            </a:r>
            <a:r>
              <a:rPr lang="en-US" dirty="0"/>
              <a:t> - </a:t>
            </a:r>
            <a:r>
              <a:rPr lang="en-US" sz="1800" b="0" i="0" u="none" strike="noStrike" dirty="0">
                <a:solidFill>
                  <a:srgbClr val="000000"/>
                </a:solidFill>
                <a:effectLst/>
                <a:latin typeface="Calibri" panose="020F0502020204030204" pitchFamily="34" charset="0"/>
              </a:rPr>
              <a:t>MEDIUM</a:t>
            </a:r>
            <a:r>
              <a:rPr lang="en-US" dirty="0"/>
              <a:t> SALARY</a:t>
            </a:r>
          </a:p>
          <a:p>
            <a:r>
              <a:rPr lang="en-US" sz="1800" b="1" i="0" u="none" strike="noStrike" dirty="0" err="1">
                <a:solidFill>
                  <a:srgbClr val="000000"/>
                </a:solidFill>
                <a:effectLst/>
                <a:latin typeface="Calibri" panose="020F0502020204030204" pitchFamily="34" charset="0"/>
              </a:rPr>
              <a:t>Devinne</a:t>
            </a:r>
            <a:r>
              <a:rPr lang="en-US" sz="1800" b="1" i="0" u="none" strike="noStrike" dirty="0">
                <a:solidFill>
                  <a:srgbClr val="000000"/>
                </a:solidFill>
                <a:effectLst/>
                <a:latin typeface="Calibri" panose="020F0502020204030204" pitchFamily="34" charset="0"/>
              </a:rPr>
              <a:t> </a:t>
            </a:r>
            <a:r>
              <a:rPr lang="en-US" sz="1800" b="1" i="0" u="none" strike="noStrike" dirty="0" err="1">
                <a:solidFill>
                  <a:srgbClr val="000000"/>
                </a:solidFill>
                <a:effectLst/>
                <a:latin typeface="Calibri" panose="020F0502020204030204" pitchFamily="34" charset="0"/>
              </a:rPr>
              <a:t>Tuny</a:t>
            </a:r>
            <a:r>
              <a:rPr lang="en-US" dirty="0"/>
              <a:t> - </a:t>
            </a:r>
            <a:r>
              <a:rPr lang="en-US" sz="1800" b="0" i="0" u="none" strike="noStrike" dirty="0">
                <a:solidFill>
                  <a:srgbClr val="000000"/>
                </a:solidFill>
                <a:effectLst/>
                <a:latin typeface="Calibri" panose="020F0502020204030204" pitchFamily="34" charset="0"/>
              </a:rPr>
              <a:t>LOW</a:t>
            </a:r>
            <a:r>
              <a:rPr lang="en-US" dirty="0"/>
              <a:t> SALARY</a:t>
            </a:r>
          </a:p>
          <a:p>
            <a:r>
              <a:rPr lang="en-US" sz="1800" b="1" i="0" u="none" strike="noStrike" dirty="0">
                <a:solidFill>
                  <a:srgbClr val="000000"/>
                </a:solidFill>
                <a:effectLst/>
                <a:latin typeface="Calibri" panose="020F0502020204030204" pitchFamily="34" charset="0"/>
              </a:rPr>
              <a:t>Evangelina </a:t>
            </a:r>
            <a:r>
              <a:rPr lang="en-US" sz="1800" b="1" i="0" u="none" strike="noStrike" dirty="0" err="1">
                <a:solidFill>
                  <a:srgbClr val="000000"/>
                </a:solidFill>
                <a:effectLst/>
                <a:latin typeface="Calibri" panose="020F0502020204030204" pitchFamily="34" charset="0"/>
              </a:rPr>
              <a:t>Lergan</a:t>
            </a:r>
            <a:r>
              <a:rPr lang="en-US" dirty="0"/>
              <a:t> - </a:t>
            </a:r>
            <a:r>
              <a:rPr lang="en-US" sz="1800" b="0" i="0" u="none" strike="noStrike" dirty="0">
                <a:solidFill>
                  <a:srgbClr val="000000"/>
                </a:solidFill>
                <a:effectLst/>
                <a:latin typeface="Calibri" panose="020F0502020204030204" pitchFamily="34" charset="0"/>
              </a:rPr>
              <a:t>MEDIUM</a:t>
            </a:r>
            <a:r>
              <a:rPr lang="en-US" dirty="0"/>
              <a:t> SALARY</a:t>
            </a:r>
          </a:p>
          <a:p>
            <a:r>
              <a:rPr lang="en-US" sz="1800" b="1" i="0" u="none" strike="noStrike" dirty="0">
                <a:solidFill>
                  <a:srgbClr val="000000"/>
                </a:solidFill>
                <a:effectLst/>
                <a:latin typeface="Calibri" panose="020F0502020204030204" pitchFamily="34" charset="0"/>
              </a:rPr>
              <a:t>Freddy Linford</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Jessica </a:t>
            </a:r>
            <a:r>
              <a:rPr lang="en-US" sz="1800" b="1" i="0" u="none" strike="noStrike" dirty="0" err="1">
                <a:solidFill>
                  <a:srgbClr val="000000"/>
                </a:solidFill>
                <a:effectLst/>
                <a:latin typeface="Calibri" panose="020F0502020204030204" pitchFamily="34" charset="0"/>
              </a:rPr>
              <a:t>Callcott</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Jo-</a:t>
            </a:r>
            <a:r>
              <a:rPr lang="en-US" sz="1800" b="1" i="0" u="none" strike="noStrike" dirty="0" err="1">
                <a:solidFill>
                  <a:srgbClr val="000000"/>
                </a:solidFill>
                <a:effectLst/>
                <a:latin typeface="Calibri" panose="020F0502020204030204" pitchFamily="34" charset="0"/>
              </a:rPr>
              <a:t>anne</a:t>
            </a:r>
            <a:r>
              <a:rPr lang="en-US" sz="1800" b="1" i="0" u="none" strike="noStrike" dirty="0">
                <a:solidFill>
                  <a:srgbClr val="000000"/>
                </a:solidFill>
                <a:effectLst/>
                <a:latin typeface="Calibri" panose="020F0502020204030204" pitchFamily="34" charset="0"/>
              </a:rPr>
              <a:t> </a:t>
            </a:r>
            <a:r>
              <a:rPr lang="en-US" sz="1800" b="1" i="0" u="none" strike="noStrike" dirty="0" err="1">
                <a:solidFill>
                  <a:srgbClr val="000000"/>
                </a:solidFill>
                <a:effectLst/>
                <a:latin typeface="Calibri" panose="020F0502020204030204" pitchFamily="34" charset="0"/>
              </a:rPr>
              <a:t>Gobeau</a:t>
            </a:r>
            <a:r>
              <a:rPr lang="en-US" dirty="0"/>
              <a:t> - </a:t>
            </a:r>
            <a:r>
              <a:rPr lang="en-US" sz="1800" b="0" i="0" u="none" strike="noStrike" dirty="0">
                <a:solidFill>
                  <a:srgbClr val="000000"/>
                </a:solidFill>
                <a:effectLst/>
                <a:latin typeface="Calibri" panose="020F0502020204030204" pitchFamily="34" charset="0"/>
              </a:rPr>
              <a:t>LOW</a:t>
            </a:r>
            <a:r>
              <a:rPr lang="en-US" dirty="0"/>
              <a:t> SALARY</a:t>
            </a:r>
          </a:p>
          <a:p>
            <a:r>
              <a:rPr lang="en-US" sz="1800" b="1" i="0" u="none" strike="noStrike" dirty="0">
                <a:solidFill>
                  <a:srgbClr val="000000"/>
                </a:solidFill>
                <a:effectLst/>
                <a:latin typeface="Calibri" panose="020F0502020204030204" pitchFamily="34" charset="0"/>
              </a:rPr>
              <a:t>Mackenzie </a:t>
            </a:r>
            <a:r>
              <a:rPr lang="en-US" sz="1800" b="1" i="0" u="none" strike="noStrike" dirty="0" err="1">
                <a:solidFill>
                  <a:srgbClr val="000000"/>
                </a:solidFill>
                <a:effectLst/>
                <a:latin typeface="Calibri" panose="020F0502020204030204" pitchFamily="34" charset="0"/>
              </a:rPr>
              <a:t>Hannis</a:t>
            </a:r>
            <a:r>
              <a:rPr lang="en-US" dirty="0"/>
              <a:t> - </a:t>
            </a:r>
            <a:r>
              <a:rPr lang="en-US" sz="1800" b="0" i="0" u="none" strike="noStrike" dirty="0">
                <a:solidFill>
                  <a:srgbClr val="000000"/>
                </a:solidFill>
                <a:effectLst/>
                <a:latin typeface="Calibri" panose="020F0502020204030204" pitchFamily="34" charset="0"/>
              </a:rPr>
              <a:t>MEDIUM</a:t>
            </a:r>
            <a:r>
              <a:rPr lang="en-US" dirty="0"/>
              <a:t> </a:t>
            </a:r>
          </a:p>
          <a:p>
            <a:r>
              <a:rPr lang="en-US" sz="1800" b="1" i="0" u="none" strike="noStrike" dirty="0">
                <a:solidFill>
                  <a:srgbClr val="000000"/>
                </a:solidFill>
                <a:effectLst/>
                <a:latin typeface="Calibri" panose="020F0502020204030204" pitchFamily="34" charset="0"/>
              </a:rPr>
              <a:t>Magnum Locksley</a:t>
            </a:r>
            <a:r>
              <a:rPr lang="en-US" dirty="0"/>
              <a:t> - </a:t>
            </a:r>
            <a:r>
              <a:rPr lang="en-US" sz="1800" b="0" i="0" u="none" strike="noStrike" dirty="0">
                <a:solidFill>
                  <a:srgbClr val="000000"/>
                </a:solidFill>
                <a:effectLst/>
                <a:latin typeface="Calibri" panose="020F0502020204030204" pitchFamily="34" charset="0"/>
              </a:rPr>
              <a:t>MEDIUM</a:t>
            </a:r>
            <a:r>
              <a:rPr lang="en-US" dirty="0"/>
              <a:t> SALARY </a:t>
            </a:r>
          </a:p>
          <a:p>
            <a:r>
              <a:rPr lang="en-US" sz="1800" b="1" i="0" u="none" strike="noStrike" dirty="0">
                <a:solidFill>
                  <a:srgbClr val="000000"/>
                </a:solidFill>
                <a:effectLst/>
                <a:latin typeface="Calibri" panose="020F0502020204030204" pitchFamily="34" charset="0"/>
              </a:rPr>
              <a:t>Maritsa Marusic</a:t>
            </a:r>
            <a:r>
              <a:rPr lang="en-US" dirty="0"/>
              <a:t> - </a:t>
            </a:r>
            <a:r>
              <a:rPr lang="en-US" sz="1800" b="0" i="0" u="none" strike="noStrike" dirty="0">
                <a:solidFill>
                  <a:srgbClr val="000000"/>
                </a:solidFill>
                <a:effectLst/>
                <a:latin typeface="Calibri" panose="020F0502020204030204" pitchFamily="34" charset="0"/>
              </a:rPr>
              <a:t>MEDIUM</a:t>
            </a:r>
            <a:r>
              <a:rPr lang="en-US" dirty="0"/>
              <a:t> SALARY </a:t>
            </a:r>
          </a:p>
          <a:p>
            <a:r>
              <a:rPr lang="en-US" sz="1800" b="1" i="0" u="none" strike="noStrike" dirty="0">
                <a:solidFill>
                  <a:srgbClr val="000000"/>
                </a:solidFill>
                <a:effectLst/>
                <a:latin typeface="Calibri" panose="020F0502020204030204" pitchFamily="34" charset="0"/>
              </a:rPr>
              <a:t>Mick </a:t>
            </a:r>
            <a:r>
              <a:rPr lang="en-US" sz="1800" b="1" i="0" u="none" strike="noStrike" dirty="0" err="1">
                <a:solidFill>
                  <a:srgbClr val="000000"/>
                </a:solidFill>
                <a:effectLst/>
                <a:latin typeface="Calibri" panose="020F0502020204030204" pitchFamily="34" charset="0"/>
              </a:rPr>
              <a:t>Spraberry</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Minerva </a:t>
            </a:r>
            <a:r>
              <a:rPr lang="en-US" sz="1800" b="1" i="0" u="none" strike="noStrike" dirty="0" err="1">
                <a:solidFill>
                  <a:srgbClr val="000000"/>
                </a:solidFill>
                <a:effectLst/>
                <a:latin typeface="Calibri" panose="020F0502020204030204" pitchFamily="34" charset="0"/>
              </a:rPr>
              <a:t>Ricardot</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err="1">
                <a:solidFill>
                  <a:srgbClr val="000000"/>
                </a:solidFill>
                <a:effectLst/>
                <a:latin typeface="Calibri" panose="020F0502020204030204" pitchFamily="34" charset="0"/>
              </a:rPr>
              <a:t>Nananne</a:t>
            </a:r>
            <a:r>
              <a:rPr lang="en-US" sz="1800" b="1" i="0" u="none" strike="noStrike" dirty="0">
                <a:solidFill>
                  <a:srgbClr val="000000"/>
                </a:solidFill>
                <a:effectLst/>
                <a:latin typeface="Calibri" panose="020F0502020204030204" pitchFamily="34" charset="0"/>
              </a:rPr>
              <a:t> </a:t>
            </a:r>
            <a:r>
              <a:rPr lang="en-US" sz="1800" b="1" i="0" u="none" strike="noStrike" dirty="0" err="1">
                <a:solidFill>
                  <a:srgbClr val="000000"/>
                </a:solidFill>
                <a:effectLst/>
                <a:latin typeface="Calibri" panose="020F0502020204030204" pitchFamily="34" charset="0"/>
              </a:rPr>
              <a:t>Gehringer</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Oona </a:t>
            </a:r>
            <a:r>
              <a:rPr lang="en-US" sz="1800" b="1" i="0" u="none" strike="noStrike" dirty="0" err="1">
                <a:solidFill>
                  <a:srgbClr val="000000"/>
                </a:solidFill>
                <a:effectLst/>
                <a:latin typeface="Calibri" panose="020F0502020204030204" pitchFamily="34" charset="0"/>
              </a:rPr>
              <a:t>Donan</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Pearla  </a:t>
            </a:r>
            <a:r>
              <a:rPr lang="en-US" sz="1800" b="1" i="0" u="none" strike="noStrike" dirty="0" err="1">
                <a:solidFill>
                  <a:srgbClr val="000000"/>
                </a:solidFill>
                <a:effectLst/>
                <a:latin typeface="Calibri" panose="020F0502020204030204" pitchFamily="34" charset="0"/>
              </a:rPr>
              <a:t>Beteriss</a:t>
            </a:r>
            <a:r>
              <a:rPr lang="en-US" dirty="0"/>
              <a:t> - </a:t>
            </a:r>
            <a:r>
              <a:rPr lang="en-US" sz="1800" b="0" i="0" u="none" strike="noStrike" dirty="0">
                <a:solidFill>
                  <a:srgbClr val="000000"/>
                </a:solidFill>
                <a:effectLst/>
                <a:latin typeface="Calibri" panose="020F0502020204030204" pitchFamily="34" charset="0"/>
              </a:rPr>
              <a:t>HIGH</a:t>
            </a:r>
            <a:r>
              <a:rPr lang="en-US" dirty="0"/>
              <a:t> SALARY</a:t>
            </a:r>
          </a:p>
          <a:p>
            <a:r>
              <a:rPr lang="en-US" sz="1800" b="1" i="0" u="none" strike="noStrike" dirty="0">
                <a:solidFill>
                  <a:srgbClr val="000000"/>
                </a:solidFill>
                <a:effectLst/>
                <a:latin typeface="Calibri" panose="020F0502020204030204" pitchFamily="34" charset="0"/>
              </a:rPr>
              <a:t>Verla </a:t>
            </a:r>
            <a:r>
              <a:rPr lang="en-US" sz="1800" b="1" i="0" u="none" strike="noStrike" dirty="0" err="1">
                <a:solidFill>
                  <a:srgbClr val="000000"/>
                </a:solidFill>
                <a:effectLst/>
                <a:latin typeface="Calibri" panose="020F0502020204030204" pitchFamily="34" charset="0"/>
              </a:rPr>
              <a:t>Timmis</a:t>
            </a:r>
            <a:r>
              <a:rPr lang="en-US" dirty="0"/>
              <a:t> - </a:t>
            </a:r>
            <a:r>
              <a:rPr lang="en-US" sz="1800" b="0" i="0" u="none" strike="noStrike" dirty="0">
                <a:solidFill>
                  <a:srgbClr val="000000"/>
                </a:solidFill>
                <a:effectLst/>
                <a:latin typeface="Calibri" panose="020F0502020204030204" pitchFamily="34" charset="0"/>
              </a:rPr>
              <a:t>MEDIUM</a:t>
            </a:r>
            <a:r>
              <a:rPr lang="en-US" dirty="0"/>
              <a:t> SALARY</a:t>
            </a:r>
          </a:p>
        </p:txBody>
      </p:sp>
    </p:spTree>
    <p:extLst>
      <p:ext uri="{BB962C8B-B14F-4D97-AF65-F5344CB8AC3E}">
        <p14:creationId xmlns:p14="http://schemas.microsoft.com/office/powerpoint/2010/main" val="2830675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06D7214-D3A6-9C3A-D44D-388E18D591E5}"/>
              </a:ext>
            </a:extLst>
          </p:cNvPr>
          <p:cNvGraphicFramePr>
            <a:graphicFrameLocks/>
          </p:cNvGraphicFramePr>
          <p:nvPr>
            <p:extLst>
              <p:ext uri="{D42A27DB-BD31-4B8C-83A1-F6EECF244321}">
                <p14:modId xmlns:p14="http://schemas.microsoft.com/office/powerpoint/2010/main" val="2396371731"/>
              </p:ext>
            </p:extLst>
          </p:nvPr>
        </p:nvGraphicFramePr>
        <p:xfrm>
          <a:off x="533400" y="1695450"/>
          <a:ext cx="5867400" cy="3790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A6EFE0B-EB2F-EF78-DB05-541FE28DA116}"/>
              </a:ext>
            </a:extLst>
          </p:cNvPr>
          <p:cNvSpPr txBox="1"/>
          <p:nvPr/>
        </p:nvSpPr>
        <p:spPr>
          <a:xfrm>
            <a:off x="755332" y="1524000"/>
            <a:ext cx="7321868" cy="2677656"/>
          </a:xfrm>
          <a:prstGeom prst="rect">
            <a:avLst/>
          </a:prstGeom>
          <a:noFill/>
        </p:spPr>
        <p:txBody>
          <a:bodyPr wrap="square" rtlCol="0">
            <a:spAutoFit/>
          </a:bodyPr>
          <a:lstStyle/>
          <a:p>
            <a:r>
              <a:rPr lang="en-US" sz="2400" dirty="0"/>
              <a:t>The pie chart visualizes the sum of salaries across different categories such as departments, gender, and individual employees. It shows that the salary distribution is relatively diverse, with no single segment overwhelmingly dominating the total salary pool. This suggests that the organization has a broad spread of salary allocations across different segments.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7B6C3E40-1E4B-B3C2-62AF-A37785CA98F1}"/>
              </a:ext>
            </a:extLst>
          </p:cNvPr>
          <p:cNvSpPr txBox="1"/>
          <p:nvPr/>
        </p:nvSpPr>
        <p:spPr>
          <a:xfrm>
            <a:off x="834072" y="1828800"/>
            <a:ext cx="5636895" cy="3785652"/>
          </a:xfrm>
          <a:prstGeom prst="rect">
            <a:avLst/>
          </a:prstGeom>
          <a:noFill/>
        </p:spPr>
        <p:txBody>
          <a:bodyPr wrap="square" rtlCol="0">
            <a:spAutoFit/>
          </a:bodyPr>
          <a:lstStyle/>
          <a:p>
            <a:r>
              <a:rPr lang="en-US" sz="2000" dirty="0"/>
              <a:t>The company is seeking to analyze and optimize its employee salary structure using Excel. The objective is to identify patterns, discrepancies, and opportunities for salary adjustments that align with market standards and employee performance. The analysis focus on understanding salary distributions, gender pay gaps, department-wise salary variations, and the correlation between experience levels and compensation. The results of this analysis will guide strategic decisions in human resource management, ensuring fairness, competitiveness, and motivation within the workforce.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F2B569E-F706-234F-A030-E8D19BE83E08}"/>
              </a:ext>
            </a:extLst>
          </p:cNvPr>
          <p:cNvSpPr txBox="1"/>
          <p:nvPr/>
        </p:nvSpPr>
        <p:spPr>
          <a:xfrm>
            <a:off x="838200" y="1905000"/>
            <a:ext cx="5486400" cy="3416320"/>
          </a:xfrm>
          <a:prstGeom prst="rect">
            <a:avLst/>
          </a:prstGeom>
          <a:noFill/>
        </p:spPr>
        <p:txBody>
          <a:bodyPr wrap="square" rtlCol="0">
            <a:spAutoFit/>
          </a:bodyPr>
          <a:lstStyle/>
          <a:p>
            <a:r>
              <a:rPr lang="en-US" sz="2400" dirty="0"/>
              <a:t>The "Employee Salary Analysis using Excel" project aims to provide a comprehensive evaluation of the company's salary structure by leveraging Excel's analytical tools. The project will involve collecting, organizing, and analyzing employee salary data across various parameters, such as job roles, departments, experience levels, and gender.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2" descr="Admin PNG Transparent Images Free Download | Vector Files | Pngtree">
            <a:extLst>
              <a:ext uri="{FF2B5EF4-FFF2-40B4-BE49-F238E27FC236}">
                <a16:creationId xmlns:a16="http://schemas.microsoft.com/office/drawing/2014/main" id="{17BEAC63-76FD-2F31-8C9A-804A477B20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9452" y="1861993"/>
            <a:ext cx="1946073" cy="19460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Employee Logo PNG, Vector, PSD, and Clipart With Transparent Background for  Free Download | Pngtree">
            <a:extLst>
              <a:ext uri="{FF2B5EF4-FFF2-40B4-BE49-F238E27FC236}">
                <a16:creationId xmlns:a16="http://schemas.microsoft.com/office/drawing/2014/main" id="{B7B00371-3D8B-2B9A-C287-491409CDDB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49926" y="1857375"/>
            <a:ext cx="1946073" cy="194607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B3D72B5-E4E9-423C-B135-6D233AB8FC81}"/>
              </a:ext>
            </a:extLst>
          </p:cNvPr>
          <p:cNvSpPr txBox="1"/>
          <p:nvPr/>
        </p:nvSpPr>
        <p:spPr>
          <a:xfrm>
            <a:off x="723900" y="4114800"/>
            <a:ext cx="1946073" cy="369332"/>
          </a:xfrm>
          <a:prstGeom prst="rect">
            <a:avLst/>
          </a:prstGeom>
          <a:noFill/>
        </p:spPr>
        <p:txBody>
          <a:bodyPr wrap="square" rtlCol="0">
            <a:spAutoFit/>
          </a:bodyPr>
          <a:lstStyle/>
          <a:p>
            <a:r>
              <a:rPr lang="en-US" dirty="0"/>
              <a:t>ADMINISTRATION</a:t>
            </a:r>
          </a:p>
        </p:txBody>
      </p:sp>
      <p:sp>
        <p:nvSpPr>
          <p:cNvPr id="11" name="TextBox 10">
            <a:extLst>
              <a:ext uri="{FF2B5EF4-FFF2-40B4-BE49-F238E27FC236}">
                <a16:creationId xmlns:a16="http://schemas.microsoft.com/office/drawing/2014/main" id="{343A9666-5243-F7BF-FFF1-72A5550E67F7}"/>
              </a:ext>
            </a:extLst>
          </p:cNvPr>
          <p:cNvSpPr txBox="1"/>
          <p:nvPr/>
        </p:nvSpPr>
        <p:spPr>
          <a:xfrm>
            <a:off x="4149926" y="4117109"/>
            <a:ext cx="1946073" cy="369332"/>
          </a:xfrm>
          <a:prstGeom prst="rect">
            <a:avLst/>
          </a:prstGeom>
          <a:noFill/>
        </p:spPr>
        <p:txBody>
          <a:bodyPr wrap="square" rtlCol="0">
            <a:spAutoFit/>
          </a:bodyPr>
          <a:lstStyle/>
          <a:p>
            <a:pPr algn="ctr"/>
            <a:r>
              <a:rPr lang="en-US" dirty="0"/>
              <a:t>EMPLOYEE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EB3D075-5935-5C00-54F8-5663A2934C12}"/>
              </a:ext>
            </a:extLst>
          </p:cNvPr>
          <p:cNvSpPr txBox="1"/>
          <p:nvPr/>
        </p:nvSpPr>
        <p:spPr>
          <a:xfrm>
            <a:off x="3352800" y="2019300"/>
            <a:ext cx="5867400" cy="2677656"/>
          </a:xfrm>
          <a:prstGeom prst="rect">
            <a:avLst/>
          </a:prstGeom>
          <a:noFill/>
        </p:spPr>
        <p:txBody>
          <a:bodyPr wrap="square" rtlCol="0">
            <a:spAutoFit/>
          </a:bodyPr>
          <a:lstStyle/>
          <a:p>
            <a:r>
              <a:rPr lang="en-US" sz="2800" dirty="0"/>
              <a:t>FILTER – Remove other department employees</a:t>
            </a:r>
          </a:p>
          <a:p>
            <a:r>
              <a:rPr lang="en-US" sz="2800" dirty="0"/>
              <a:t>FORMULA – To know who is getting paid highly</a:t>
            </a:r>
          </a:p>
          <a:p>
            <a:r>
              <a:rPr lang="en-US" sz="2800" dirty="0"/>
              <a:t>PIVOT – Summary</a:t>
            </a:r>
          </a:p>
          <a:p>
            <a:r>
              <a:rPr lang="en-US" sz="28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55E6B311-F1B5-AE45-5375-5AB5A15E7F5D}"/>
              </a:ext>
            </a:extLst>
          </p:cNvPr>
          <p:cNvSpPr txBox="1"/>
          <p:nvPr/>
        </p:nvSpPr>
        <p:spPr>
          <a:xfrm>
            <a:off x="736859" y="1371600"/>
            <a:ext cx="8077200" cy="3816429"/>
          </a:xfrm>
          <a:prstGeom prst="rect">
            <a:avLst/>
          </a:prstGeom>
          <a:noFill/>
        </p:spPr>
        <p:txBody>
          <a:bodyPr wrap="square" rtlCol="0">
            <a:spAutoFit/>
          </a:bodyPr>
          <a:lstStyle/>
          <a:p>
            <a:r>
              <a:rPr lang="en-US" sz="2800" dirty="0"/>
              <a:t>Employee – </a:t>
            </a:r>
            <a:r>
              <a:rPr lang="en-US" sz="2800" dirty="0" err="1"/>
              <a:t>Employee_Dataset</a:t>
            </a:r>
            <a:endParaRPr lang="en-US" sz="2800" dirty="0"/>
          </a:p>
          <a:p>
            <a:r>
              <a:rPr lang="en-US" sz="2800" dirty="0"/>
              <a:t>Total Features – 26</a:t>
            </a:r>
          </a:p>
          <a:p>
            <a:r>
              <a:rPr lang="en-US" sz="2800" dirty="0"/>
              <a:t>No of features used – 5</a:t>
            </a:r>
          </a:p>
          <a:p>
            <a:r>
              <a:rPr lang="en-US" sz="2800" dirty="0"/>
              <a:t>Department </a:t>
            </a:r>
          </a:p>
          <a:p>
            <a:r>
              <a:rPr lang="en-US" sz="2800" dirty="0"/>
              <a:t>Employee ID - num</a:t>
            </a:r>
          </a:p>
          <a:p>
            <a:r>
              <a:rPr lang="en-US" sz="2800" dirty="0"/>
              <a:t>Gender – male/female</a:t>
            </a:r>
          </a:p>
          <a:p>
            <a:r>
              <a:rPr lang="en-US" sz="2800" dirty="0"/>
              <a:t>Name - text</a:t>
            </a:r>
          </a:p>
          <a:p>
            <a:r>
              <a:rPr lang="en-US" sz="2800" dirty="0"/>
              <a:t>Salary - num</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5CA7D80-96BA-88F5-5367-4738D4FAA93A}"/>
              </a:ext>
            </a:extLst>
          </p:cNvPr>
          <p:cNvSpPr txBox="1"/>
          <p:nvPr/>
        </p:nvSpPr>
        <p:spPr>
          <a:xfrm>
            <a:off x="914400" y="1828800"/>
            <a:ext cx="7924800" cy="1384995"/>
          </a:xfrm>
          <a:prstGeom prst="rect">
            <a:avLst/>
          </a:prstGeom>
          <a:noFill/>
        </p:spPr>
        <p:txBody>
          <a:bodyPr wrap="square" rtlCol="0">
            <a:spAutoFit/>
          </a:bodyPr>
          <a:lstStyle/>
          <a:p>
            <a:r>
              <a:rPr lang="en-US" sz="2800" dirty="0"/>
              <a:t>SALARY LEVEL - =IFS(Z8&gt;=80,000,”HIGH’’,Z8&gt;=50,000,’’MEDIUM’’,Z8&gt;=40,000,’’LOW’’)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