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Times New Roman Bold" charset="1" panose="02030802070405020303"/>
      <p:regular r:id="rId10"/>
    </p:embeddedFont>
    <p:embeddedFont>
      <p:font typeface="Quicksand" charset="1" panose="00000000000000000000"/>
      <p:regular r:id="rId11"/>
    </p:embeddedFont>
    <p:embeddedFont>
      <p:font typeface="Quicksand Bold" charset="1" panose="00000000000000000000"/>
      <p:regular r:id="rId12"/>
    </p:embeddedFont>
    <p:embeddedFont>
      <p:font typeface="Times New Roman" charset="1" panose="020305020704050203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9625"/>
            <a:ext cx="16229942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University of Lucknow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19619" y="3178240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Mini Project Presentation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32161" y="4155572"/>
            <a:ext cx="6988496" cy="1074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B.Tech CSE - 3</a:t>
            </a:r>
            <a:r>
              <a:rPr lang="en-US" sz="31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rd</a:t>
            </a:r>
            <a:r>
              <a:rPr lang="en-US" sz="31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Year , Sem - 6</a:t>
            </a: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2024-25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22179" y="1819910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 </a:t>
            </a:r>
            <a:r>
              <a:rPr lang="en-US" b="true" sz="314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FoET 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55458" y="5845707"/>
            <a:ext cx="12812922" cy="613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24"/>
              </a:lnSpc>
              <a:spcBef>
                <a:spcPct val="0"/>
              </a:spcBef>
            </a:pPr>
            <a:r>
              <a:rPr lang="en-US" sz="35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Team Members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88733" y="6834365"/>
            <a:ext cx="10082668" cy="1434937"/>
            <a:chOff x="0" y="0"/>
            <a:chExt cx="13443558" cy="191324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4247882" cy="1970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sz="2857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Sneha Singh </a:t>
              </a:r>
            </a:p>
            <a:p>
              <a:pPr algn="l">
                <a:lnSpc>
                  <a:spcPts val="4000"/>
                </a:lnSpc>
              </a:pPr>
              <a:r>
                <a:rPr lang="en-US" sz="2857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Sonakshi Yadav</a:t>
              </a:r>
            </a:p>
            <a:p>
              <a:pPr algn="l">
                <a:lnSpc>
                  <a:spcPts val="4000"/>
                </a:lnSpc>
              </a:pPr>
              <a:r>
                <a:rPr lang="en-US" sz="2857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Varalika Dwivedi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442085" y="-57150"/>
              <a:ext cx="4247882" cy="1970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sz="2857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( 22XXXXXXXX111 )</a:t>
              </a:r>
            </a:p>
            <a:p>
              <a:pPr algn="l">
                <a:lnSpc>
                  <a:spcPts val="4000"/>
                </a:lnSpc>
              </a:pPr>
              <a:r>
                <a:rPr lang="en-US" sz="2857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( 22XXXXXXXX113 )</a:t>
              </a:r>
            </a:p>
            <a:p>
              <a:pPr algn="l">
                <a:lnSpc>
                  <a:spcPts val="4000"/>
                </a:lnSpc>
              </a:pPr>
              <a:r>
                <a:rPr lang="en-US" sz="2857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( 22XXXXXXXX124 )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195676" y="-57150"/>
              <a:ext cx="4247882" cy="1970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00"/>
                </a:lnSpc>
              </a:pPr>
              <a:r>
                <a:rPr lang="en-US" sz="2857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Team Leader</a:t>
              </a:r>
            </a:p>
            <a:p>
              <a:pPr algn="l">
                <a:lnSpc>
                  <a:spcPts val="4000"/>
                </a:lnSpc>
              </a:pPr>
              <a:r>
                <a:rPr lang="en-US" sz="2857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Team Member </a:t>
              </a:r>
            </a:p>
            <a:p>
              <a:pPr algn="l">
                <a:lnSpc>
                  <a:spcPts val="4000"/>
                </a:lnSpc>
              </a:pPr>
              <a:r>
                <a:rPr lang="en-US" sz="2857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Team Member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7537" y="2244853"/>
            <a:ext cx="8276463" cy="7200900"/>
          </a:xfrm>
          <a:custGeom>
            <a:avLst/>
            <a:gdLst/>
            <a:ahLst/>
            <a:cxnLst/>
            <a:rect r="r" b="b" t="t" l="l"/>
            <a:pathLst>
              <a:path h="7200900" w="8276463">
                <a:moveTo>
                  <a:pt x="0" y="0"/>
                </a:moveTo>
                <a:lnTo>
                  <a:pt x="8276463" y="0"/>
                </a:lnTo>
                <a:lnTo>
                  <a:pt x="8276463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53" r="0" b="-10182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225816" y="954286"/>
            <a:ext cx="11836368" cy="87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 : Heart Disease Prediction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3893" y="2579312"/>
            <a:ext cx="510188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76734" y="2579312"/>
            <a:ext cx="5101887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3893" y="3468244"/>
            <a:ext cx="7224898" cy="424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57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This project aims to predict heart disease using the UCI dataset based on clinical features like age, blood pressure, cholesterol, and chest pain. The goal is to build a machine learning model to support early diagnosis by detecting patterns linked to heart disease.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76734" y="3468244"/>
            <a:ext cx="7382566" cy="371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57"/>
              </a:lnSpc>
              <a:spcBef>
                <a:spcPct val="0"/>
              </a:spcBef>
            </a:pPr>
            <a:r>
              <a:rPr lang="en-US" sz="30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solution involves implementing and comparing three </a:t>
            </a:r>
            <a:r>
              <a:rPr lang="en-US" b="true" sz="304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supervised learning models</a:t>
            </a:r>
            <a:r>
              <a:rPr lang="en-US" sz="30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b="true" sz="304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Logistic Regression, Decision Tree,</a:t>
            </a:r>
            <a:r>
              <a:rPr lang="en-US" sz="30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and</a:t>
            </a:r>
            <a:r>
              <a:rPr lang="en-US" b="true" sz="304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Random Forest</a:t>
            </a:r>
            <a:r>
              <a:rPr lang="en-US" sz="30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 These models are trained on the dataset and evaluated using accuracy, precision, recall, and F1 score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429785" y="2244853"/>
            <a:ext cx="8276463" cy="7200900"/>
          </a:xfrm>
          <a:custGeom>
            <a:avLst/>
            <a:gdLst/>
            <a:ahLst/>
            <a:cxnLst/>
            <a:rect r="r" b="b" t="t" l="l"/>
            <a:pathLst>
              <a:path h="7200900" w="8276463">
                <a:moveTo>
                  <a:pt x="0" y="0"/>
                </a:moveTo>
                <a:lnTo>
                  <a:pt x="8276464" y="0"/>
                </a:lnTo>
                <a:lnTo>
                  <a:pt x="827646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53" r="0" b="-10182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6708" y="1684924"/>
            <a:ext cx="4856786" cy="7909311"/>
          </a:xfrm>
          <a:custGeom>
            <a:avLst/>
            <a:gdLst/>
            <a:ahLst/>
            <a:cxnLst/>
            <a:rect r="r" b="b" t="t" l="l"/>
            <a:pathLst>
              <a:path h="7909311" w="4856786">
                <a:moveTo>
                  <a:pt x="0" y="0"/>
                </a:moveTo>
                <a:lnTo>
                  <a:pt x="4856786" y="0"/>
                </a:lnTo>
                <a:lnTo>
                  <a:pt x="4856786" y="7909311"/>
                </a:lnTo>
                <a:lnTo>
                  <a:pt x="0" y="7909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089" t="0" r="-5174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6708" y="595512"/>
            <a:ext cx="7424458" cy="76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3"/>
              </a:lnSpc>
              <a:spcBef>
                <a:spcPct val="0"/>
              </a:spcBef>
            </a:pPr>
            <a:r>
              <a:rPr lang="en-US" b="true" sz="400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Work Flow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82846" y="1624419"/>
            <a:ext cx="6723817" cy="7948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Data Collection 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↓</a:t>
            </a:r>
          </a:p>
          <a:p>
            <a:pPr algn="ctr">
              <a:lnSpc>
                <a:spcPts val="2866"/>
              </a:lnSpc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Data Preprocessing </a:t>
            </a:r>
          </a:p>
          <a:p>
            <a:pPr algn="ctr">
              <a:lnSpc>
                <a:spcPts val="2866"/>
              </a:lnSpc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→ Handle missing values </a:t>
            </a:r>
          </a:p>
          <a:p>
            <a:pPr algn="ctr">
              <a:lnSpc>
                <a:spcPts val="2866"/>
              </a:lnSpc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→ Encode categorical features 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↓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Train-Test Split (e.g., 70/30)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↓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Model Selection 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→ Logistic Regression 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→ Decision Tree 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→ Random Forest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↓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Model Training on training set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↓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Model Evaluation on test set 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→ Metrics: Accuracy, Precision, Recall, F1-score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↓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Model Comparison 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→ Weighted metric-based ranking (recall emphasized)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↓</a:t>
            </a:r>
          </a:p>
          <a:p>
            <a:pPr algn="ctr">
              <a:lnSpc>
                <a:spcPts val="2866"/>
              </a:lnSpc>
              <a:spcBef>
                <a:spcPct val="0"/>
              </a:spcBef>
            </a:pPr>
            <a:r>
              <a:rPr lang="en-US" sz="20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Best Model Selection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53462" y="2332599"/>
            <a:ext cx="5080093" cy="1126348"/>
          </a:xfrm>
          <a:custGeom>
            <a:avLst/>
            <a:gdLst/>
            <a:ahLst/>
            <a:cxnLst/>
            <a:rect r="r" b="b" t="t" l="l"/>
            <a:pathLst>
              <a:path h="1126348" w="5080093">
                <a:moveTo>
                  <a:pt x="0" y="0"/>
                </a:moveTo>
                <a:lnTo>
                  <a:pt x="5080093" y="0"/>
                </a:lnTo>
                <a:lnTo>
                  <a:pt x="5080093" y="1126348"/>
                </a:lnTo>
                <a:lnTo>
                  <a:pt x="0" y="1126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9401" r="-58992" b="-57689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9834842" y="552084"/>
            <a:ext cx="7424458" cy="76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3"/>
              </a:lnSpc>
              <a:spcBef>
                <a:spcPct val="0"/>
              </a:spcBef>
            </a:pPr>
            <a:r>
              <a:rPr lang="en-US" b="true" sz="400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Flow Chart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032730" y="4491433"/>
            <a:ext cx="5080093" cy="1521037"/>
          </a:xfrm>
          <a:custGeom>
            <a:avLst/>
            <a:gdLst/>
            <a:ahLst/>
            <a:cxnLst/>
            <a:rect r="r" b="b" t="t" l="l"/>
            <a:pathLst>
              <a:path h="1521037" w="5080093">
                <a:moveTo>
                  <a:pt x="0" y="0"/>
                </a:moveTo>
                <a:lnTo>
                  <a:pt x="5080093" y="0"/>
                </a:lnTo>
                <a:lnTo>
                  <a:pt x="5080093" y="1521038"/>
                </a:lnTo>
                <a:lnTo>
                  <a:pt x="0" y="1521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14244" r="-58992" b="-16771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593943" y="7020197"/>
            <a:ext cx="5957668" cy="838479"/>
          </a:xfrm>
          <a:custGeom>
            <a:avLst/>
            <a:gdLst/>
            <a:ahLst/>
            <a:cxnLst/>
            <a:rect r="r" b="b" t="t" l="l"/>
            <a:pathLst>
              <a:path h="838479" w="5957668">
                <a:moveTo>
                  <a:pt x="0" y="0"/>
                </a:moveTo>
                <a:lnTo>
                  <a:pt x="5957668" y="0"/>
                </a:lnTo>
                <a:lnTo>
                  <a:pt x="5957668" y="838479"/>
                </a:lnTo>
                <a:lnTo>
                  <a:pt x="0" y="838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51457" r="-35572" b="-111828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4258" y="8077751"/>
            <a:ext cx="6877039" cy="838479"/>
          </a:xfrm>
          <a:custGeom>
            <a:avLst/>
            <a:gdLst/>
            <a:ahLst/>
            <a:cxnLst/>
            <a:rect r="r" b="b" t="t" l="l"/>
            <a:pathLst>
              <a:path h="838479" w="6877039">
                <a:moveTo>
                  <a:pt x="0" y="0"/>
                </a:moveTo>
                <a:lnTo>
                  <a:pt x="6877038" y="0"/>
                </a:lnTo>
                <a:lnTo>
                  <a:pt x="6877038" y="838479"/>
                </a:lnTo>
                <a:lnTo>
                  <a:pt x="0" y="838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2990" r="-24999" b="-122233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992968" y="9192455"/>
            <a:ext cx="3001081" cy="570331"/>
          </a:xfrm>
          <a:custGeom>
            <a:avLst/>
            <a:gdLst/>
            <a:ahLst/>
            <a:cxnLst/>
            <a:rect r="r" b="b" t="t" l="l"/>
            <a:pathLst>
              <a:path h="570331" w="3001081">
                <a:moveTo>
                  <a:pt x="0" y="0"/>
                </a:moveTo>
                <a:lnTo>
                  <a:pt x="3001081" y="0"/>
                </a:lnTo>
                <a:lnTo>
                  <a:pt x="3001081" y="570331"/>
                </a:lnTo>
                <a:lnTo>
                  <a:pt x="0" y="5703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422" t="-1180525" r="-132017" b="-226719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501946" y="3716122"/>
            <a:ext cx="3885615" cy="503344"/>
          </a:xfrm>
          <a:custGeom>
            <a:avLst/>
            <a:gdLst/>
            <a:ahLst/>
            <a:cxnLst/>
            <a:rect r="r" b="b" t="t" l="l"/>
            <a:pathLst>
              <a:path h="503344" w="3885615">
                <a:moveTo>
                  <a:pt x="0" y="0"/>
                </a:moveTo>
                <a:lnTo>
                  <a:pt x="3885616" y="0"/>
                </a:lnTo>
                <a:lnTo>
                  <a:pt x="3885616" y="503344"/>
                </a:lnTo>
                <a:lnTo>
                  <a:pt x="0" y="503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802" t="-1251790" r="-94065" b="-252866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1501946" y="6231103"/>
            <a:ext cx="3885615" cy="512869"/>
          </a:xfrm>
          <a:custGeom>
            <a:avLst/>
            <a:gdLst/>
            <a:ahLst/>
            <a:cxnLst/>
            <a:rect r="r" b="b" t="t" l="l"/>
            <a:pathLst>
              <a:path h="512869" w="3885615">
                <a:moveTo>
                  <a:pt x="0" y="0"/>
                </a:moveTo>
                <a:lnTo>
                  <a:pt x="3885616" y="0"/>
                </a:lnTo>
                <a:lnTo>
                  <a:pt x="3885616" y="512869"/>
                </a:lnTo>
                <a:lnTo>
                  <a:pt x="0" y="512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802" t="-1228542" r="-94065" b="-246313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072236" y="1516374"/>
            <a:ext cx="3001081" cy="559051"/>
          </a:xfrm>
          <a:custGeom>
            <a:avLst/>
            <a:gdLst/>
            <a:ahLst/>
            <a:cxnLst/>
            <a:rect r="r" b="b" t="t" l="l"/>
            <a:pathLst>
              <a:path h="559051" w="3001081">
                <a:moveTo>
                  <a:pt x="0" y="0"/>
                </a:moveTo>
                <a:lnTo>
                  <a:pt x="3001081" y="0"/>
                </a:lnTo>
                <a:lnTo>
                  <a:pt x="3001081" y="559050"/>
                </a:lnTo>
                <a:lnTo>
                  <a:pt x="0" y="55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422" t="-1206363" r="-132017" b="-231293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9175" y="903240"/>
            <a:ext cx="5702843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</a:t>
            </a:r>
            <a:r>
              <a:rPr lang="en-US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and Benefits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9175" y="1932836"/>
            <a:ext cx="7545977" cy="1269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8"/>
              </a:lnSpc>
              <a:spcBef>
                <a:spcPct val="0"/>
              </a:spcBef>
            </a:pPr>
            <a:r>
              <a:rPr lang="en-US" b="true" sz="23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Scalability: </a:t>
            </a:r>
            <a:r>
              <a:rPr lang="en-US" sz="239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Can be deployed in digital health platforms or Integrated into electronic health record (EHR) systems for broader reach.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00068"/>
            <a:ext cx="7536452" cy="1269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8"/>
              </a:lnSpc>
              <a:spcBef>
                <a:spcPct val="0"/>
              </a:spcBef>
            </a:pPr>
            <a:r>
              <a:rPr lang="en-US" b="true" sz="23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Transparency: </a:t>
            </a:r>
            <a:r>
              <a:rPr lang="en-US" sz="239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 of interpretable models (e.g., logistic regression) allows for trust and explanation in medical contexts.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13323" y="903240"/>
            <a:ext cx="5702843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</a:t>
            </a:r>
            <a:r>
              <a:rPr lang="en-US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lity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5143500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9144000" y="1065165"/>
            <a:ext cx="0" cy="83319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713323" y="1932836"/>
            <a:ext cx="7545977" cy="83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8"/>
              </a:lnSpc>
              <a:spcBef>
                <a:spcPct val="0"/>
              </a:spcBef>
            </a:pPr>
            <a:r>
              <a:rPr lang="en-US" b="true" sz="23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Availability: </a:t>
            </a:r>
            <a:r>
              <a:rPr lang="en-US" sz="239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UCI Heart Disease dataset is publicly accessible and well-structured.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25025" y="3144897"/>
            <a:ext cx="7536452" cy="125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8"/>
              </a:lnSpc>
              <a:spcBef>
                <a:spcPct val="0"/>
              </a:spcBef>
            </a:pPr>
            <a:r>
              <a:rPr lang="en-US" b="true" sz="23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Technical Implementation: </a:t>
            </a:r>
            <a:r>
              <a:rPr lang="en-US" sz="239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Models like Logistic Regression, Decision Tree, and Random Forest are well-supported by libraries like scikit-learn.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516648"/>
            <a:ext cx="5702843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25025" y="5438775"/>
            <a:ext cx="5702843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Viabil</a:t>
            </a:r>
            <a:r>
              <a:rPr lang="en-US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593607"/>
            <a:ext cx="7804600" cy="125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  <a:spcBef>
                <a:spcPct val="0"/>
              </a:spcBef>
            </a:pPr>
            <a:r>
              <a:rPr lang="en-US" b="true" sz="23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Correlation: </a:t>
            </a:r>
            <a:r>
              <a:rPr lang="en-US" sz="239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Some features may be correlated or redundant, requiring careful preprocessing.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094778"/>
            <a:ext cx="7536452" cy="83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8"/>
              </a:lnSpc>
              <a:spcBef>
                <a:spcPct val="0"/>
              </a:spcBef>
            </a:pPr>
            <a:r>
              <a:rPr lang="en-US" b="true" sz="23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Overfitting: </a:t>
            </a:r>
            <a:r>
              <a:rPr lang="en-US" sz="239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Especially in tree-based models, if not properly tuned (e.g., depth, min samples).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13323" y="6468110"/>
            <a:ext cx="7536452" cy="125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8"/>
              </a:lnSpc>
              <a:spcBef>
                <a:spcPct val="0"/>
              </a:spcBef>
            </a:pPr>
            <a:r>
              <a:rPr lang="en-US" b="true" sz="23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 for Research &amp; Prototyping:</a:t>
            </a:r>
            <a:r>
              <a:rPr lang="en-US" sz="239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Excellent as a proof-of-concept for academic, educational, or initial clinical research.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25025" y="7885228"/>
            <a:ext cx="7536452" cy="83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8"/>
              </a:lnSpc>
              <a:spcBef>
                <a:spcPct val="0"/>
              </a:spcBef>
            </a:pPr>
            <a:r>
              <a:rPr lang="en-US" b="true" sz="23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Extendable: </a:t>
            </a:r>
            <a:r>
              <a:rPr lang="en-US" sz="239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Future work can include ensemble techniques for better performance</a:t>
            </a:r>
            <a:r>
              <a:rPr lang="en-US" b="true" sz="23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DAGmM_V5Xzw</dc:identifier>
  <dcterms:modified xsi:type="dcterms:W3CDTF">2011-08-01T06:04:30Z</dcterms:modified>
  <cp:revision>1</cp:revision>
  <dc:title>Mini Project PPT </dc:title>
</cp:coreProperties>
</file>