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8" d="100"/>
          <a:sy n="58" d="100"/>
        </p:scale>
        <p:origin x="402"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025E-0C65-C21A-83C5-1E29FFF7D0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B92565-9516-DF9E-EB55-DC70E542E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2FB2EF-CB31-6717-BC60-2FACCA00D482}"/>
              </a:ext>
            </a:extLst>
          </p:cNvPr>
          <p:cNvSpPr>
            <a:spLocks noGrp="1"/>
          </p:cNvSpPr>
          <p:nvPr>
            <p:ph type="dt" sz="half" idx="10"/>
          </p:nvPr>
        </p:nvSpPr>
        <p:spPr/>
        <p:txBody>
          <a:bodyPr/>
          <a:lstStyle/>
          <a:p>
            <a:fld id="{F8851761-6916-43EE-8315-823DB497F8C3}" type="datetimeFigureOut">
              <a:rPr lang="en-US" smtClean="0"/>
              <a:t>2/5/2025</a:t>
            </a:fld>
            <a:endParaRPr lang="en-US"/>
          </a:p>
        </p:txBody>
      </p:sp>
      <p:sp>
        <p:nvSpPr>
          <p:cNvPr id="5" name="Footer Placeholder 4">
            <a:extLst>
              <a:ext uri="{FF2B5EF4-FFF2-40B4-BE49-F238E27FC236}">
                <a16:creationId xmlns:a16="http://schemas.microsoft.com/office/drawing/2014/main" id="{15D9C25B-4558-4BC6-69E7-E31CCD089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05BDF-4317-2559-131B-CA99575D1810}"/>
              </a:ext>
            </a:extLst>
          </p:cNvPr>
          <p:cNvSpPr>
            <a:spLocks noGrp="1"/>
          </p:cNvSpPr>
          <p:nvPr>
            <p:ph type="sldNum" sz="quarter" idx="12"/>
          </p:nvPr>
        </p:nvSpPr>
        <p:spPr/>
        <p:txBody>
          <a:bodyPr/>
          <a:lstStyle/>
          <a:p>
            <a:fld id="{23B56983-B948-4CF0-BC25-59B6134B3A9F}" type="slidenum">
              <a:rPr lang="en-US" smtClean="0"/>
              <a:t>‹#›</a:t>
            </a:fld>
            <a:endParaRPr lang="en-US"/>
          </a:p>
        </p:txBody>
      </p:sp>
    </p:spTree>
    <p:extLst>
      <p:ext uri="{BB962C8B-B14F-4D97-AF65-F5344CB8AC3E}">
        <p14:creationId xmlns:p14="http://schemas.microsoft.com/office/powerpoint/2010/main" val="1607425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2DA2-AA29-6867-4548-8486E96F6B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E6BCF0-DA98-C260-2F6A-1C8DC88EEF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007C0-3071-C2AD-4DDC-14B3A3E95F70}"/>
              </a:ext>
            </a:extLst>
          </p:cNvPr>
          <p:cNvSpPr>
            <a:spLocks noGrp="1"/>
          </p:cNvSpPr>
          <p:nvPr>
            <p:ph type="dt" sz="half" idx="10"/>
          </p:nvPr>
        </p:nvSpPr>
        <p:spPr/>
        <p:txBody>
          <a:bodyPr/>
          <a:lstStyle/>
          <a:p>
            <a:fld id="{F8851761-6916-43EE-8315-823DB497F8C3}" type="datetimeFigureOut">
              <a:rPr lang="en-US" smtClean="0"/>
              <a:t>2/5/2025</a:t>
            </a:fld>
            <a:endParaRPr lang="en-US"/>
          </a:p>
        </p:txBody>
      </p:sp>
      <p:sp>
        <p:nvSpPr>
          <p:cNvPr id="5" name="Footer Placeholder 4">
            <a:extLst>
              <a:ext uri="{FF2B5EF4-FFF2-40B4-BE49-F238E27FC236}">
                <a16:creationId xmlns:a16="http://schemas.microsoft.com/office/drawing/2014/main" id="{DD0A0A77-C1F8-AFA7-61C6-520FA0A33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1E409-0E23-858D-B8AF-13E13A130993}"/>
              </a:ext>
            </a:extLst>
          </p:cNvPr>
          <p:cNvSpPr>
            <a:spLocks noGrp="1"/>
          </p:cNvSpPr>
          <p:nvPr>
            <p:ph type="sldNum" sz="quarter" idx="12"/>
          </p:nvPr>
        </p:nvSpPr>
        <p:spPr/>
        <p:txBody>
          <a:bodyPr/>
          <a:lstStyle/>
          <a:p>
            <a:fld id="{23B56983-B948-4CF0-BC25-59B6134B3A9F}" type="slidenum">
              <a:rPr lang="en-US" smtClean="0"/>
              <a:t>‹#›</a:t>
            </a:fld>
            <a:endParaRPr lang="en-US"/>
          </a:p>
        </p:txBody>
      </p:sp>
    </p:spTree>
    <p:extLst>
      <p:ext uri="{BB962C8B-B14F-4D97-AF65-F5344CB8AC3E}">
        <p14:creationId xmlns:p14="http://schemas.microsoft.com/office/powerpoint/2010/main" val="1105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CBCD4B-478E-41AE-0A75-AC12A0679A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BCF820-34A4-CDBD-7494-62B68B286C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BF581-0888-2928-B99D-D17EEDF5A3CF}"/>
              </a:ext>
            </a:extLst>
          </p:cNvPr>
          <p:cNvSpPr>
            <a:spLocks noGrp="1"/>
          </p:cNvSpPr>
          <p:nvPr>
            <p:ph type="dt" sz="half" idx="10"/>
          </p:nvPr>
        </p:nvSpPr>
        <p:spPr/>
        <p:txBody>
          <a:bodyPr/>
          <a:lstStyle/>
          <a:p>
            <a:fld id="{F8851761-6916-43EE-8315-823DB497F8C3}" type="datetimeFigureOut">
              <a:rPr lang="en-US" smtClean="0"/>
              <a:t>2/5/2025</a:t>
            </a:fld>
            <a:endParaRPr lang="en-US"/>
          </a:p>
        </p:txBody>
      </p:sp>
      <p:sp>
        <p:nvSpPr>
          <p:cNvPr id="5" name="Footer Placeholder 4">
            <a:extLst>
              <a:ext uri="{FF2B5EF4-FFF2-40B4-BE49-F238E27FC236}">
                <a16:creationId xmlns:a16="http://schemas.microsoft.com/office/drawing/2014/main" id="{7AEAA51F-8163-815C-6B33-6C264CDF5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DA304-8DF3-F636-6AD1-239B67041B07}"/>
              </a:ext>
            </a:extLst>
          </p:cNvPr>
          <p:cNvSpPr>
            <a:spLocks noGrp="1"/>
          </p:cNvSpPr>
          <p:nvPr>
            <p:ph type="sldNum" sz="quarter" idx="12"/>
          </p:nvPr>
        </p:nvSpPr>
        <p:spPr/>
        <p:txBody>
          <a:bodyPr/>
          <a:lstStyle/>
          <a:p>
            <a:fld id="{23B56983-B948-4CF0-BC25-59B6134B3A9F}" type="slidenum">
              <a:rPr lang="en-US" smtClean="0"/>
              <a:t>‹#›</a:t>
            </a:fld>
            <a:endParaRPr lang="en-US"/>
          </a:p>
        </p:txBody>
      </p:sp>
    </p:spTree>
    <p:extLst>
      <p:ext uri="{BB962C8B-B14F-4D97-AF65-F5344CB8AC3E}">
        <p14:creationId xmlns:p14="http://schemas.microsoft.com/office/powerpoint/2010/main" val="378574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9193-D9E9-A1C2-4BA9-9A4B4B6F54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8EDE3-8D91-CB26-6630-DF4FE8CD8D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301C5-0ACA-0BFF-F724-E876CED84318}"/>
              </a:ext>
            </a:extLst>
          </p:cNvPr>
          <p:cNvSpPr>
            <a:spLocks noGrp="1"/>
          </p:cNvSpPr>
          <p:nvPr>
            <p:ph type="dt" sz="half" idx="10"/>
          </p:nvPr>
        </p:nvSpPr>
        <p:spPr/>
        <p:txBody>
          <a:bodyPr/>
          <a:lstStyle/>
          <a:p>
            <a:fld id="{F8851761-6916-43EE-8315-823DB497F8C3}" type="datetimeFigureOut">
              <a:rPr lang="en-US" smtClean="0"/>
              <a:t>2/5/2025</a:t>
            </a:fld>
            <a:endParaRPr lang="en-US"/>
          </a:p>
        </p:txBody>
      </p:sp>
      <p:sp>
        <p:nvSpPr>
          <p:cNvPr id="5" name="Footer Placeholder 4">
            <a:extLst>
              <a:ext uri="{FF2B5EF4-FFF2-40B4-BE49-F238E27FC236}">
                <a16:creationId xmlns:a16="http://schemas.microsoft.com/office/drawing/2014/main" id="{67B55810-2E71-DCA9-E39A-58BE53C3A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91897-8EC4-AE42-3DA2-03BEA1118204}"/>
              </a:ext>
            </a:extLst>
          </p:cNvPr>
          <p:cNvSpPr>
            <a:spLocks noGrp="1"/>
          </p:cNvSpPr>
          <p:nvPr>
            <p:ph type="sldNum" sz="quarter" idx="12"/>
          </p:nvPr>
        </p:nvSpPr>
        <p:spPr/>
        <p:txBody>
          <a:bodyPr/>
          <a:lstStyle/>
          <a:p>
            <a:fld id="{23B56983-B948-4CF0-BC25-59B6134B3A9F}" type="slidenum">
              <a:rPr lang="en-US" smtClean="0"/>
              <a:t>‹#›</a:t>
            </a:fld>
            <a:endParaRPr lang="en-US"/>
          </a:p>
        </p:txBody>
      </p:sp>
    </p:spTree>
    <p:extLst>
      <p:ext uri="{BB962C8B-B14F-4D97-AF65-F5344CB8AC3E}">
        <p14:creationId xmlns:p14="http://schemas.microsoft.com/office/powerpoint/2010/main" val="30558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645A-0982-F60B-4F02-97974CA5D1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982FF-EE08-288F-2CB8-670953450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0EBD5E-E8E6-3279-20D6-D5E6F1B325EA}"/>
              </a:ext>
            </a:extLst>
          </p:cNvPr>
          <p:cNvSpPr>
            <a:spLocks noGrp="1"/>
          </p:cNvSpPr>
          <p:nvPr>
            <p:ph type="dt" sz="half" idx="10"/>
          </p:nvPr>
        </p:nvSpPr>
        <p:spPr/>
        <p:txBody>
          <a:bodyPr/>
          <a:lstStyle/>
          <a:p>
            <a:fld id="{F8851761-6916-43EE-8315-823DB497F8C3}" type="datetimeFigureOut">
              <a:rPr lang="en-US" smtClean="0"/>
              <a:t>2/5/2025</a:t>
            </a:fld>
            <a:endParaRPr lang="en-US"/>
          </a:p>
        </p:txBody>
      </p:sp>
      <p:sp>
        <p:nvSpPr>
          <p:cNvPr id="5" name="Footer Placeholder 4">
            <a:extLst>
              <a:ext uri="{FF2B5EF4-FFF2-40B4-BE49-F238E27FC236}">
                <a16:creationId xmlns:a16="http://schemas.microsoft.com/office/drawing/2014/main" id="{792CEC9D-2B9E-D8C0-0532-3C563BE81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DED9A-D5E6-5EC7-011E-170014935F59}"/>
              </a:ext>
            </a:extLst>
          </p:cNvPr>
          <p:cNvSpPr>
            <a:spLocks noGrp="1"/>
          </p:cNvSpPr>
          <p:nvPr>
            <p:ph type="sldNum" sz="quarter" idx="12"/>
          </p:nvPr>
        </p:nvSpPr>
        <p:spPr/>
        <p:txBody>
          <a:bodyPr/>
          <a:lstStyle/>
          <a:p>
            <a:fld id="{23B56983-B948-4CF0-BC25-59B6134B3A9F}" type="slidenum">
              <a:rPr lang="en-US" smtClean="0"/>
              <a:t>‹#›</a:t>
            </a:fld>
            <a:endParaRPr lang="en-US"/>
          </a:p>
        </p:txBody>
      </p:sp>
    </p:spTree>
    <p:extLst>
      <p:ext uri="{BB962C8B-B14F-4D97-AF65-F5344CB8AC3E}">
        <p14:creationId xmlns:p14="http://schemas.microsoft.com/office/powerpoint/2010/main" val="146358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1B09-CC5C-28FE-F184-BEBD0BA71D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0AF296-A8EA-E988-3840-8BB83E0DD3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E57A2D-CA8F-E8DA-5CF0-658D54505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E4B858-6C25-B4C3-FA7C-959E7574DD84}"/>
              </a:ext>
            </a:extLst>
          </p:cNvPr>
          <p:cNvSpPr>
            <a:spLocks noGrp="1"/>
          </p:cNvSpPr>
          <p:nvPr>
            <p:ph type="dt" sz="half" idx="10"/>
          </p:nvPr>
        </p:nvSpPr>
        <p:spPr/>
        <p:txBody>
          <a:bodyPr/>
          <a:lstStyle/>
          <a:p>
            <a:fld id="{F8851761-6916-43EE-8315-823DB497F8C3}" type="datetimeFigureOut">
              <a:rPr lang="en-US" smtClean="0"/>
              <a:t>2/5/2025</a:t>
            </a:fld>
            <a:endParaRPr lang="en-US"/>
          </a:p>
        </p:txBody>
      </p:sp>
      <p:sp>
        <p:nvSpPr>
          <p:cNvPr id="6" name="Footer Placeholder 5">
            <a:extLst>
              <a:ext uri="{FF2B5EF4-FFF2-40B4-BE49-F238E27FC236}">
                <a16:creationId xmlns:a16="http://schemas.microsoft.com/office/drawing/2014/main" id="{99A46BB2-8BFB-64AD-197F-00419CFCA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3F65C-F344-41AF-50DD-C5A0E9B3F6A4}"/>
              </a:ext>
            </a:extLst>
          </p:cNvPr>
          <p:cNvSpPr>
            <a:spLocks noGrp="1"/>
          </p:cNvSpPr>
          <p:nvPr>
            <p:ph type="sldNum" sz="quarter" idx="12"/>
          </p:nvPr>
        </p:nvSpPr>
        <p:spPr/>
        <p:txBody>
          <a:bodyPr/>
          <a:lstStyle/>
          <a:p>
            <a:fld id="{23B56983-B948-4CF0-BC25-59B6134B3A9F}" type="slidenum">
              <a:rPr lang="en-US" smtClean="0"/>
              <a:t>‹#›</a:t>
            </a:fld>
            <a:endParaRPr lang="en-US"/>
          </a:p>
        </p:txBody>
      </p:sp>
    </p:spTree>
    <p:extLst>
      <p:ext uri="{BB962C8B-B14F-4D97-AF65-F5344CB8AC3E}">
        <p14:creationId xmlns:p14="http://schemas.microsoft.com/office/powerpoint/2010/main" val="408172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2E00-45DC-F106-5233-7397D81AB7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EEC2C-EBF8-97A0-BDF1-85F8222F74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EB651-1970-124F-DF02-A7CC46019E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47603-C49F-8F5E-5B90-642282407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51B293-92A3-52BB-022A-43911FF953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0695B5-36AC-90B6-2A32-B76705B329C7}"/>
              </a:ext>
            </a:extLst>
          </p:cNvPr>
          <p:cNvSpPr>
            <a:spLocks noGrp="1"/>
          </p:cNvSpPr>
          <p:nvPr>
            <p:ph type="dt" sz="half" idx="10"/>
          </p:nvPr>
        </p:nvSpPr>
        <p:spPr/>
        <p:txBody>
          <a:bodyPr/>
          <a:lstStyle/>
          <a:p>
            <a:fld id="{F8851761-6916-43EE-8315-823DB497F8C3}" type="datetimeFigureOut">
              <a:rPr lang="en-US" smtClean="0"/>
              <a:t>2/5/2025</a:t>
            </a:fld>
            <a:endParaRPr lang="en-US"/>
          </a:p>
        </p:txBody>
      </p:sp>
      <p:sp>
        <p:nvSpPr>
          <p:cNvPr id="8" name="Footer Placeholder 7">
            <a:extLst>
              <a:ext uri="{FF2B5EF4-FFF2-40B4-BE49-F238E27FC236}">
                <a16:creationId xmlns:a16="http://schemas.microsoft.com/office/drawing/2014/main" id="{41A243C4-213A-4046-BC91-DC0732D4B7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55CE71-DF61-EE8F-0D1D-5F1D29F6F325}"/>
              </a:ext>
            </a:extLst>
          </p:cNvPr>
          <p:cNvSpPr>
            <a:spLocks noGrp="1"/>
          </p:cNvSpPr>
          <p:nvPr>
            <p:ph type="sldNum" sz="quarter" idx="12"/>
          </p:nvPr>
        </p:nvSpPr>
        <p:spPr/>
        <p:txBody>
          <a:bodyPr/>
          <a:lstStyle/>
          <a:p>
            <a:fld id="{23B56983-B948-4CF0-BC25-59B6134B3A9F}" type="slidenum">
              <a:rPr lang="en-US" smtClean="0"/>
              <a:t>‹#›</a:t>
            </a:fld>
            <a:endParaRPr lang="en-US"/>
          </a:p>
        </p:txBody>
      </p:sp>
    </p:spTree>
    <p:extLst>
      <p:ext uri="{BB962C8B-B14F-4D97-AF65-F5344CB8AC3E}">
        <p14:creationId xmlns:p14="http://schemas.microsoft.com/office/powerpoint/2010/main" val="94816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874E-C2DA-1311-3B50-6DDBA20297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73D6F8-8756-F897-7195-2B1C295E22F9}"/>
              </a:ext>
            </a:extLst>
          </p:cNvPr>
          <p:cNvSpPr>
            <a:spLocks noGrp="1"/>
          </p:cNvSpPr>
          <p:nvPr>
            <p:ph type="dt" sz="half" idx="10"/>
          </p:nvPr>
        </p:nvSpPr>
        <p:spPr/>
        <p:txBody>
          <a:bodyPr/>
          <a:lstStyle/>
          <a:p>
            <a:fld id="{F8851761-6916-43EE-8315-823DB497F8C3}" type="datetimeFigureOut">
              <a:rPr lang="en-US" smtClean="0"/>
              <a:t>2/5/2025</a:t>
            </a:fld>
            <a:endParaRPr lang="en-US"/>
          </a:p>
        </p:txBody>
      </p:sp>
      <p:sp>
        <p:nvSpPr>
          <p:cNvPr id="4" name="Footer Placeholder 3">
            <a:extLst>
              <a:ext uri="{FF2B5EF4-FFF2-40B4-BE49-F238E27FC236}">
                <a16:creationId xmlns:a16="http://schemas.microsoft.com/office/drawing/2014/main" id="{6B4A6D8F-C99F-E707-98F6-3728F45BF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729496-51D0-DC29-71ED-222458DAF9E4}"/>
              </a:ext>
            </a:extLst>
          </p:cNvPr>
          <p:cNvSpPr>
            <a:spLocks noGrp="1"/>
          </p:cNvSpPr>
          <p:nvPr>
            <p:ph type="sldNum" sz="quarter" idx="12"/>
          </p:nvPr>
        </p:nvSpPr>
        <p:spPr/>
        <p:txBody>
          <a:bodyPr/>
          <a:lstStyle/>
          <a:p>
            <a:fld id="{23B56983-B948-4CF0-BC25-59B6134B3A9F}" type="slidenum">
              <a:rPr lang="en-US" smtClean="0"/>
              <a:t>‹#›</a:t>
            </a:fld>
            <a:endParaRPr lang="en-US"/>
          </a:p>
        </p:txBody>
      </p:sp>
    </p:spTree>
    <p:extLst>
      <p:ext uri="{BB962C8B-B14F-4D97-AF65-F5344CB8AC3E}">
        <p14:creationId xmlns:p14="http://schemas.microsoft.com/office/powerpoint/2010/main" val="345553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27A31-6180-6E91-BEE4-626F3B8FB791}"/>
              </a:ext>
            </a:extLst>
          </p:cNvPr>
          <p:cNvSpPr>
            <a:spLocks noGrp="1"/>
          </p:cNvSpPr>
          <p:nvPr>
            <p:ph type="dt" sz="half" idx="10"/>
          </p:nvPr>
        </p:nvSpPr>
        <p:spPr/>
        <p:txBody>
          <a:bodyPr/>
          <a:lstStyle/>
          <a:p>
            <a:fld id="{F8851761-6916-43EE-8315-823DB497F8C3}" type="datetimeFigureOut">
              <a:rPr lang="en-US" smtClean="0"/>
              <a:t>2/5/2025</a:t>
            </a:fld>
            <a:endParaRPr lang="en-US"/>
          </a:p>
        </p:txBody>
      </p:sp>
      <p:sp>
        <p:nvSpPr>
          <p:cNvPr id="3" name="Footer Placeholder 2">
            <a:extLst>
              <a:ext uri="{FF2B5EF4-FFF2-40B4-BE49-F238E27FC236}">
                <a16:creationId xmlns:a16="http://schemas.microsoft.com/office/drawing/2014/main" id="{F67A2483-58EF-CFC1-EFF1-C226B070C6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AB8F9-4781-9A58-A76D-7BA96B2FE6C9}"/>
              </a:ext>
            </a:extLst>
          </p:cNvPr>
          <p:cNvSpPr>
            <a:spLocks noGrp="1"/>
          </p:cNvSpPr>
          <p:nvPr>
            <p:ph type="sldNum" sz="quarter" idx="12"/>
          </p:nvPr>
        </p:nvSpPr>
        <p:spPr/>
        <p:txBody>
          <a:bodyPr/>
          <a:lstStyle/>
          <a:p>
            <a:fld id="{23B56983-B948-4CF0-BC25-59B6134B3A9F}" type="slidenum">
              <a:rPr lang="en-US" smtClean="0"/>
              <a:t>‹#›</a:t>
            </a:fld>
            <a:endParaRPr lang="en-US"/>
          </a:p>
        </p:txBody>
      </p:sp>
    </p:spTree>
    <p:extLst>
      <p:ext uri="{BB962C8B-B14F-4D97-AF65-F5344CB8AC3E}">
        <p14:creationId xmlns:p14="http://schemas.microsoft.com/office/powerpoint/2010/main" val="129938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5AFF-0928-945E-CF0F-C54BC7999F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6ED907-6F15-9C03-5A4C-391859D3EF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656E7E-706B-EC0B-62DC-F9BCB9833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0DCB51-6AA5-1DD9-A875-AD749D2A72C7}"/>
              </a:ext>
            </a:extLst>
          </p:cNvPr>
          <p:cNvSpPr>
            <a:spLocks noGrp="1"/>
          </p:cNvSpPr>
          <p:nvPr>
            <p:ph type="dt" sz="half" idx="10"/>
          </p:nvPr>
        </p:nvSpPr>
        <p:spPr/>
        <p:txBody>
          <a:bodyPr/>
          <a:lstStyle/>
          <a:p>
            <a:fld id="{F8851761-6916-43EE-8315-823DB497F8C3}" type="datetimeFigureOut">
              <a:rPr lang="en-US" smtClean="0"/>
              <a:t>2/5/2025</a:t>
            </a:fld>
            <a:endParaRPr lang="en-US"/>
          </a:p>
        </p:txBody>
      </p:sp>
      <p:sp>
        <p:nvSpPr>
          <p:cNvPr id="6" name="Footer Placeholder 5">
            <a:extLst>
              <a:ext uri="{FF2B5EF4-FFF2-40B4-BE49-F238E27FC236}">
                <a16:creationId xmlns:a16="http://schemas.microsoft.com/office/drawing/2014/main" id="{E430310B-A753-636F-7720-625E0513A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0A280-30B4-4CD6-8002-8B2E1B2B0EF5}"/>
              </a:ext>
            </a:extLst>
          </p:cNvPr>
          <p:cNvSpPr>
            <a:spLocks noGrp="1"/>
          </p:cNvSpPr>
          <p:nvPr>
            <p:ph type="sldNum" sz="quarter" idx="12"/>
          </p:nvPr>
        </p:nvSpPr>
        <p:spPr/>
        <p:txBody>
          <a:bodyPr/>
          <a:lstStyle/>
          <a:p>
            <a:fld id="{23B56983-B948-4CF0-BC25-59B6134B3A9F}" type="slidenum">
              <a:rPr lang="en-US" smtClean="0"/>
              <a:t>‹#›</a:t>
            </a:fld>
            <a:endParaRPr lang="en-US"/>
          </a:p>
        </p:txBody>
      </p:sp>
    </p:spTree>
    <p:extLst>
      <p:ext uri="{BB962C8B-B14F-4D97-AF65-F5344CB8AC3E}">
        <p14:creationId xmlns:p14="http://schemas.microsoft.com/office/powerpoint/2010/main" val="331112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FB85-0C86-8365-F88E-CB0A27A4D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CCB1CB-EBEB-1470-8490-F861217D6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DDB40E-94B3-AC9C-B0CF-01CED12AF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EFE08-96F4-5510-74B1-2A50DC8226F0}"/>
              </a:ext>
            </a:extLst>
          </p:cNvPr>
          <p:cNvSpPr>
            <a:spLocks noGrp="1"/>
          </p:cNvSpPr>
          <p:nvPr>
            <p:ph type="dt" sz="half" idx="10"/>
          </p:nvPr>
        </p:nvSpPr>
        <p:spPr/>
        <p:txBody>
          <a:bodyPr/>
          <a:lstStyle/>
          <a:p>
            <a:fld id="{F8851761-6916-43EE-8315-823DB497F8C3}" type="datetimeFigureOut">
              <a:rPr lang="en-US" smtClean="0"/>
              <a:t>2/5/2025</a:t>
            </a:fld>
            <a:endParaRPr lang="en-US"/>
          </a:p>
        </p:txBody>
      </p:sp>
      <p:sp>
        <p:nvSpPr>
          <p:cNvPr id="6" name="Footer Placeholder 5">
            <a:extLst>
              <a:ext uri="{FF2B5EF4-FFF2-40B4-BE49-F238E27FC236}">
                <a16:creationId xmlns:a16="http://schemas.microsoft.com/office/drawing/2014/main" id="{CC17C476-28A1-4323-2072-3AA558C1D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F8061-B964-6C2A-A812-9B39A6B5C09E}"/>
              </a:ext>
            </a:extLst>
          </p:cNvPr>
          <p:cNvSpPr>
            <a:spLocks noGrp="1"/>
          </p:cNvSpPr>
          <p:nvPr>
            <p:ph type="sldNum" sz="quarter" idx="12"/>
          </p:nvPr>
        </p:nvSpPr>
        <p:spPr/>
        <p:txBody>
          <a:bodyPr/>
          <a:lstStyle/>
          <a:p>
            <a:fld id="{23B56983-B948-4CF0-BC25-59B6134B3A9F}" type="slidenum">
              <a:rPr lang="en-US" smtClean="0"/>
              <a:t>‹#›</a:t>
            </a:fld>
            <a:endParaRPr lang="en-US"/>
          </a:p>
        </p:txBody>
      </p:sp>
    </p:spTree>
    <p:extLst>
      <p:ext uri="{BB962C8B-B14F-4D97-AF65-F5344CB8AC3E}">
        <p14:creationId xmlns:p14="http://schemas.microsoft.com/office/powerpoint/2010/main" val="362311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AA27F-79D6-1924-B7E0-364266A33B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B924DE-F639-85C6-80C0-C9C77FB90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34CE0-D515-70C1-14C9-027F1C4865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51761-6916-43EE-8315-823DB497F8C3}" type="datetimeFigureOut">
              <a:rPr lang="en-US" smtClean="0"/>
              <a:t>2/5/2025</a:t>
            </a:fld>
            <a:endParaRPr lang="en-US"/>
          </a:p>
        </p:txBody>
      </p:sp>
      <p:sp>
        <p:nvSpPr>
          <p:cNvPr id="5" name="Footer Placeholder 4">
            <a:extLst>
              <a:ext uri="{FF2B5EF4-FFF2-40B4-BE49-F238E27FC236}">
                <a16:creationId xmlns:a16="http://schemas.microsoft.com/office/drawing/2014/main" id="{A32CC99C-1014-D9C9-9CD5-D94DFDA2D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846A3D-020F-15B0-F182-F42579AFF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56983-B948-4CF0-BC25-59B6134B3A9F}" type="slidenum">
              <a:rPr lang="en-US" smtClean="0"/>
              <a:t>‹#›</a:t>
            </a:fld>
            <a:endParaRPr lang="en-US"/>
          </a:p>
        </p:txBody>
      </p:sp>
    </p:spTree>
    <p:extLst>
      <p:ext uri="{BB962C8B-B14F-4D97-AF65-F5344CB8AC3E}">
        <p14:creationId xmlns:p14="http://schemas.microsoft.com/office/powerpoint/2010/main" val="45079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slide" Target="slide2.xml"/><Relationship Id="rId9"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EBBCB0-A0A2-2FAF-03E1-54A04504E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34000" cy="6858000"/>
          </a:xfrm>
          <a:prstGeom prst="rect">
            <a:avLst/>
          </a:prstGeom>
        </p:spPr>
      </p:pic>
      <p:sp>
        <p:nvSpPr>
          <p:cNvPr id="6" name="TextBox 5">
            <a:extLst>
              <a:ext uri="{FF2B5EF4-FFF2-40B4-BE49-F238E27FC236}">
                <a16:creationId xmlns:a16="http://schemas.microsoft.com/office/drawing/2014/main" id="{9FD40648-D753-51EB-18DC-C11DD68E48B4}"/>
              </a:ext>
            </a:extLst>
          </p:cNvPr>
          <p:cNvSpPr txBox="1"/>
          <p:nvPr/>
        </p:nvSpPr>
        <p:spPr>
          <a:xfrm>
            <a:off x="5334000" y="1"/>
            <a:ext cx="6858000" cy="4031873"/>
          </a:xfrm>
          <a:prstGeom prst="rect">
            <a:avLst/>
          </a:prstGeom>
          <a:noFill/>
        </p:spPr>
        <p:txBody>
          <a:bodyPr wrap="square" rtlCol="0">
            <a:spAutoFit/>
          </a:bodyPr>
          <a:lstStyle/>
          <a:p>
            <a:r>
              <a:rPr lang="en-US" sz="4000" b="1" dirty="0">
                <a:latin typeface="Arial Black" panose="020B0A04020102020204" pitchFamily="34" charset="0"/>
              </a:rPr>
              <a:t>Unlocking Growth: Your Guide to Olist Store </a:t>
            </a:r>
            <a:br>
              <a:rPr lang="en-US" sz="4000" b="1" dirty="0">
                <a:latin typeface="Arial Black" panose="020B0A04020102020204" pitchFamily="34" charset="0"/>
              </a:rPr>
            </a:br>
            <a:br>
              <a:rPr lang="en-US" sz="4000" b="1" dirty="0">
                <a:latin typeface="Arial Black" panose="020B0A04020102020204" pitchFamily="34" charset="0"/>
              </a:rPr>
            </a:br>
            <a:r>
              <a:rPr lang="en-US" sz="2400" dirty="0"/>
              <a:t>Welcome! Today we'll explore how Olist can help you build a thriving online store and expand your business reach By :</a:t>
            </a:r>
            <a:br>
              <a:rPr lang="en-US" sz="2400" dirty="0"/>
            </a:br>
            <a:br>
              <a:rPr lang="en-US" sz="2400" dirty="0"/>
            </a:br>
            <a:endParaRPr lang="en-US" sz="4000" b="1" dirty="0">
              <a:latin typeface="Arial Black" panose="020B0A04020102020204" pitchFamily="34" charset="0"/>
            </a:endParaRPr>
          </a:p>
        </p:txBody>
      </p:sp>
    </p:spTree>
    <p:extLst>
      <p:ext uri="{BB962C8B-B14F-4D97-AF65-F5344CB8AC3E}">
        <p14:creationId xmlns:p14="http://schemas.microsoft.com/office/powerpoint/2010/main" val="1784044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ction="ppaction://hlinksldjump"/>
            <a:extLst>
              <a:ext uri="{FF2B5EF4-FFF2-40B4-BE49-F238E27FC236}">
                <a16:creationId xmlns:a16="http://schemas.microsoft.com/office/drawing/2014/main" id="{8ADEB18D-3581-88B5-F254-8C525EA28524}"/>
              </a:ext>
            </a:extLst>
          </p:cNvPr>
          <p:cNvPicPr>
            <a:picLocks noChangeAspect="1"/>
          </p:cNvPicPr>
          <p:nvPr/>
        </p:nvPicPr>
        <p:blipFill>
          <a:blip r:embed="rId3"/>
          <a:stretch>
            <a:fillRect/>
          </a:stretch>
        </p:blipFill>
        <p:spPr>
          <a:xfrm>
            <a:off x="3941389" y="167790"/>
            <a:ext cx="527944" cy="527944"/>
          </a:xfrm>
          <a:prstGeom prst="rect">
            <a:avLst/>
          </a:prstGeom>
        </p:spPr>
      </p:pic>
      <p:sp>
        <p:nvSpPr>
          <p:cNvPr id="4" name="TextBox 3">
            <a:extLst>
              <a:ext uri="{FF2B5EF4-FFF2-40B4-BE49-F238E27FC236}">
                <a16:creationId xmlns:a16="http://schemas.microsoft.com/office/drawing/2014/main" id="{F455E77E-6893-A3FE-582B-8FF0BC8F2A89}"/>
              </a:ext>
            </a:extLst>
          </p:cNvPr>
          <p:cNvSpPr txBox="1"/>
          <p:nvPr/>
        </p:nvSpPr>
        <p:spPr>
          <a:xfrm>
            <a:off x="3941389" y="277873"/>
            <a:ext cx="460887" cy="307777"/>
          </a:xfrm>
          <a:prstGeom prst="rect">
            <a:avLst/>
          </a:prstGeom>
          <a:noFill/>
        </p:spPr>
        <p:txBody>
          <a:bodyPr wrap="square">
            <a:spAutoFit/>
          </a:bodyPr>
          <a:lstStyle/>
          <a:p>
            <a:pPr algn="ctr"/>
            <a:r>
              <a:rPr kumimoji="0" lang="en-US" sz="1400" b="1" i="0" u="none" strike="noStrike" kern="0" cap="none" spc="0" normalizeH="0" baseline="0" noProof="0" dirty="0">
                <a:ln>
                  <a:noFill/>
                </a:ln>
                <a:solidFill>
                  <a:srgbClr val="212529"/>
                </a:solidFill>
                <a:effectLst/>
                <a:uLnTx/>
                <a:uFillTx/>
                <a:latin typeface="Arial"/>
                <a:cs typeface="Arial"/>
                <a:sym typeface="Arial"/>
                <a:hlinkClick r:id="rId4" action="ppaction://hlinksldjump">
                  <a:extLst>
                    <a:ext uri="{A12FA001-AC4F-418D-AE19-62706E023703}">
                      <ahyp:hlinkClr xmlns:ahyp="http://schemas.microsoft.com/office/drawing/2018/hyperlinkcolor" val="tx"/>
                    </a:ext>
                  </a:extLst>
                </a:hlinkClick>
              </a:rPr>
              <a:t>04</a:t>
            </a:r>
            <a:endParaRPr lang="en-US" dirty="0"/>
          </a:p>
        </p:txBody>
      </p:sp>
      <p:sp>
        <p:nvSpPr>
          <p:cNvPr id="5" name="TextBox 4">
            <a:extLst>
              <a:ext uri="{FF2B5EF4-FFF2-40B4-BE49-F238E27FC236}">
                <a16:creationId xmlns:a16="http://schemas.microsoft.com/office/drawing/2014/main" id="{533EF82C-722B-9A18-E43D-73BD4347C9F1}"/>
              </a:ext>
            </a:extLst>
          </p:cNvPr>
          <p:cNvSpPr txBox="1"/>
          <p:nvPr/>
        </p:nvSpPr>
        <p:spPr>
          <a:xfrm>
            <a:off x="4586748" y="108595"/>
            <a:ext cx="5397910" cy="646331"/>
          </a:xfrm>
          <a:prstGeom prst="rect">
            <a:avLst/>
          </a:prstGeom>
          <a:noFill/>
        </p:spPr>
        <p:txBody>
          <a:bodyPr wrap="square" rtlCol="0">
            <a:spAutoFit/>
          </a:bodyPr>
          <a:lstStyle/>
          <a:p>
            <a:r>
              <a:rPr lang="en-US" sz="3600" dirty="0">
                <a:latin typeface="Arial Black" panose="020B0A04020102020204" pitchFamily="34" charset="0"/>
              </a:rPr>
              <a:t>Power-BI Dashboard</a:t>
            </a:r>
          </a:p>
        </p:txBody>
      </p:sp>
      <p:pic>
        <p:nvPicPr>
          <p:cNvPr id="7" name="Picture 6">
            <a:extLst>
              <a:ext uri="{FF2B5EF4-FFF2-40B4-BE49-F238E27FC236}">
                <a16:creationId xmlns:a16="http://schemas.microsoft.com/office/drawing/2014/main" id="{E2986928-5275-BA1E-A90D-32B69D86EB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899" y="754926"/>
            <a:ext cx="11756043" cy="5994479"/>
          </a:xfrm>
          <a:prstGeom prst="rect">
            <a:avLst/>
          </a:prstGeom>
        </p:spPr>
      </p:pic>
    </p:spTree>
    <p:extLst>
      <p:ext uri="{BB962C8B-B14F-4D97-AF65-F5344CB8AC3E}">
        <p14:creationId xmlns:p14="http://schemas.microsoft.com/office/powerpoint/2010/main" val="254285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FA83E-5ABB-86D1-992D-BF24892F8CF4}"/>
            </a:ext>
          </a:extLst>
        </p:cNvPr>
        <p:cNvGrpSpPr/>
        <p:nvPr/>
      </p:nvGrpSpPr>
      <p:grpSpPr>
        <a:xfrm>
          <a:off x="0" y="0"/>
          <a:ext cx="0" cy="0"/>
          <a:chOff x="0" y="0"/>
          <a:chExt cx="0" cy="0"/>
        </a:xfrm>
      </p:grpSpPr>
      <p:pic>
        <p:nvPicPr>
          <p:cNvPr id="2" name="Picture 1">
            <a:hlinkClick r:id="rId2" action="ppaction://hlinksldjump"/>
            <a:extLst>
              <a:ext uri="{FF2B5EF4-FFF2-40B4-BE49-F238E27FC236}">
                <a16:creationId xmlns:a16="http://schemas.microsoft.com/office/drawing/2014/main" id="{84095E09-6D5D-0239-78D0-689631D92B4C}"/>
              </a:ext>
            </a:extLst>
          </p:cNvPr>
          <p:cNvPicPr>
            <a:picLocks noChangeAspect="1"/>
          </p:cNvPicPr>
          <p:nvPr/>
        </p:nvPicPr>
        <p:blipFill>
          <a:blip r:embed="rId3"/>
          <a:stretch>
            <a:fillRect/>
          </a:stretch>
        </p:blipFill>
        <p:spPr>
          <a:xfrm>
            <a:off x="3941389" y="167790"/>
            <a:ext cx="527944" cy="527944"/>
          </a:xfrm>
          <a:prstGeom prst="rect">
            <a:avLst/>
          </a:prstGeom>
        </p:spPr>
      </p:pic>
      <p:sp>
        <p:nvSpPr>
          <p:cNvPr id="4" name="TextBox 3">
            <a:extLst>
              <a:ext uri="{FF2B5EF4-FFF2-40B4-BE49-F238E27FC236}">
                <a16:creationId xmlns:a16="http://schemas.microsoft.com/office/drawing/2014/main" id="{DC517D5D-D135-90DE-3734-025CD8CE15EC}"/>
              </a:ext>
            </a:extLst>
          </p:cNvPr>
          <p:cNvSpPr txBox="1"/>
          <p:nvPr/>
        </p:nvSpPr>
        <p:spPr>
          <a:xfrm>
            <a:off x="3941389" y="277873"/>
            <a:ext cx="460887" cy="307777"/>
          </a:xfrm>
          <a:prstGeom prst="rect">
            <a:avLst/>
          </a:prstGeom>
          <a:noFill/>
        </p:spPr>
        <p:txBody>
          <a:bodyPr wrap="square">
            <a:spAutoFit/>
          </a:bodyPr>
          <a:lstStyle/>
          <a:p>
            <a:pPr algn="ctr"/>
            <a:r>
              <a:rPr kumimoji="0" lang="en-US" sz="1400" b="1" i="0" u="none" strike="noStrike" kern="0" cap="none" spc="0" normalizeH="0" baseline="0" noProof="0" dirty="0">
                <a:ln>
                  <a:noFill/>
                </a:ln>
                <a:solidFill>
                  <a:srgbClr val="212529"/>
                </a:solidFill>
                <a:effectLst/>
                <a:uLnTx/>
                <a:uFillTx/>
                <a:latin typeface="Arial"/>
                <a:cs typeface="Arial"/>
                <a:sym typeface="Arial"/>
                <a:hlinkClick r:id="rId4" action="ppaction://hlinksldjump">
                  <a:extLst>
                    <a:ext uri="{A12FA001-AC4F-418D-AE19-62706E023703}">
                      <ahyp:hlinkClr xmlns:ahyp="http://schemas.microsoft.com/office/drawing/2018/hyperlinkcolor" val="tx"/>
                    </a:ext>
                  </a:extLst>
                </a:hlinkClick>
              </a:rPr>
              <a:t>04</a:t>
            </a:r>
            <a:endParaRPr lang="en-US" dirty="0"/>
          </a:p>
        </p:txBody>
      </p:sp>
      <p:sp>
        <p:nvSpPr>
          <p:cNvPr id="5" name="TextBox 4">
            <a:extLst>
              <a:ext uri="{FF2B5EF4-FFF2-40B4-BE49-F238E27FC236}">
                <a16:creationId xmlns:a16="http://schemas.microsoft.com/office/drawing/2014/main" id="{857E2440-F745-C336-9DC5-96F36C90C422}"/>
              </a:ext>
            </a:extLst>
          </p:cNvPr>
          <p:cNvSpPr txBox="1"/>
          <p:nvPr/>
        </p:nvSpPr>
        <p:spPr>
          <a:xfrm>
            <a:off x="4586748" y="108595"/>
            <a:ext cx="4793226" cy="646331"/>
          </a:xfrm>
          <a:prstGeom prst="rect">
            <a:avLst/>
          </a:prstGeom>
          <a:noFill/>
        </p:spPr>
        <p:txBody>
          <a:bodyPr wrap="square" rtlCol="0">
            <a:spAutoFit/>
          </a:bodyPr>
          <a:lstStyle/>
          <a:p>
            <a:r>
              <a:rPr lang="en-US" sz="3600" dirty="0">
                <a:latin typeface="Arial Black" panose="020B0A04020102020204" pitchFamily="34" charset="0"/>
              </a:rPr>
              <a:t>Excel Dashboard</a:t>
            </a:r>
          </a:p>
        </p:txBody>
      </p:sp>
      <p:pic>
        <p:nvPicPr>
          <p:cNvPr id="6" name="Picture 5">
            <a:extLst>
              <a:ext uri="{FF2B5EF4-FFF2-40B4-BE49-F238E27FC236}">
                <a16:creationId xmlns:a16="http://schemas.microsoft.com/office/drawing/2014/main" id="{DBAE7696-BC8E-812E-7EED-60DD600226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65" y="865008"/>
            <a:ext cx="12192000" cy="5825201"/>
          </a:xfrm>
          <a:prstGeom prst="rect">
            <a:avLst/>
          </a:prstGeom>
        </p:spPr>
      </p:pic>
    </p:spTree>
    <p:extLst>
      <p:ext uri="{BB962C8B-B14F-4D97-AF65-F5344CB8AC3E}">
        <p14:creationId xmlns:p14="http://schemas.microsoft.com/office/powerpoint/2010/main" val="357783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CFD86-3151-5FAB-9C95-6A3A203844B1}"/>
            </a:ext>
          </a:extLst>
        </p:cNvPr>
        <p:cNvGrpSpPr/>
        <p:nvPr/>
      </p:nvGrpSpPr>
      <p:grpSpPr>
        <a:xfrm>
          <a:off x="0" y="0"/>
          <a:ext cx="0" cy="0"/>
          <a:chOff x="0" y="0"/>
          <a:chExt cx="0" cy="0"/>
        </a:xfrm>
      </p:grpSpPr>
      <p:pic>
        <p:nvPicPr>
          <p:cNvPr id="2" name="Picture 1">
            <a:hlinkClick r:id="rId2" action="ppaction://hlinksldjump"/>
            <a:extLst>
              <a:ext uri="{FF2B5EF4-FFF2-40B4-BE49-F238E27FC236}">
                <a16:creationId xmlns:a16="http://schemas.microsoft.com/office/drawing/2014/main" id="{A6533CC2-AF1B-4614-FB77-0C0F2AFF23DF}"/>
              </a:ext>
            </a:extLst>
          </p:cNvPr>
          <p:cNvPicPr>
            <a:picLocks noChangeAspect="1"/>
          </p:cNvPicPr>
          <p:nvPr/>
        </p:nvPicPr>
        <p:blipFill>
          <a:blip r:embed="rId3"/>
          <a:stretch>
            <a:fillRect/>
          </a:stretch>
        </p:blipFill>
        <p:spPr>
          <a:xfrm>
            <a:off x="3941389" y="167790"/>
            <a:ext cx="527944" cy="527944"/>
          </a:xfrm>
          <a:prstGeom prst="rect">
            <a:avLst/>
          </a:prstGeom>
        </p:spPr>
      </p:pic>
      <p:sp>
        <p:nvSpPr>
          <p:cNvPr id="4" name="TextBox 3">
            <a:extLst>
              <a:ext uri="{FF2B5EF4-FFF2-40B4-BE49-F238E27FC236}">
                <a16:creationId xmlns:a16="http://schemas.microsoft.com/office/drawing/2014/main" id="{ED06591A-ABD0-688D-94D9-4915C3E3B787}"/>
              </a:ext>
            </a:extLst>
          </p:cNvPr>
          <p:cNvSpPr txBox="1"/>
          <p:nvPr/>
        </p:nvSpPr>
        <p:spPr>
          <a:xfrm>
            <a:off x="3941389" y="277873"/>
            <a:ext cx="460887" cy="307777"/>
          </a:xfrm>
          <a:prstGeom prst="rect">
            <a:avLst/>
          </a:prstGeom>
          <a:noFill/>
        </p:spPr>
        <p:txBody>
          <a:bodyPr wrap="square">
            <a:spAutoFit/>
          </a:bodyPr>
          <a:lstStyle/>
          <a:p>
            <a:pPr algn="ctr"/>
            <a:r>
              <a:rPr kumimoji="0" lang="en-US" sz="1400" b="1" i="0" u="none" strike="noStrike" kern="0" cap="none" spc="0" normalizeH="0" baseline="0" noProof="0" dirty="0">
                <a:ln>
                  <a:noFill/>
                </a:ln>
                <a:solidFill>
                  <a:srgbClr val="212529"/>
                </a:solidFill>
                <a:effectLst/>
                <a:uLnTx/>
                <a:uFillTx/>
                <a:latin typeface="Arial"/>
                <a:cs typeface="Arial"/>
                <a:sym typeface="Arial"/>
                <a:hlinkClick r:id="rId4" action="ppaction://hlinksldjump">
                  <a:extLst>
                    <a:ext uri="{A12FA001-AC4F-418D-AE19-62706E023703}">
                      <ahyp:hlinkClr xmlns:ahyp="http://schemas.microsoft.com/office/drawing/2018/hyperlinkcolor" val="tx"/>
                    </a:ext>
                  </a:extLst>
                </a:hlinkClick>
              </a:rPr>
              <a:t>04</a:t>
            </a:r>
            <a:endParaRPr lang="en-US" dirty="0"/>
          </a:p>
        </p:txBody>
      </p:sp>
      <p:sp>
        <p:nvSpPr>
          <p:cNvPr id="5" name="TextBox 4">
            <a:extLst>
              <a:ext uri="{FF2B5EF4-FFF2-40B4-BE49-F238E27FC236}">
                <a16:creationId xmlns:a16="http://schemas.microsoft.com/office/drawing/2014/main" id="{64F7C19D-69DF-D18B-DC2C-1B2DC4B36698}"/>
              </a:ext>
            </a:extLst>
          </p:cNvPr>
          <p:cNvSpPr txBox="1"/>
          <p:nvPr/>
        </p:nvSpPr>
        <p:spPr>
          <a:xfrm>
            <a:off x="4586748" y="108595"/>
            <a:ext cx="5161936" cy="646331"/>
          </a:xfrm>
          <a:prstGeom prst="rect">
            <a:avLst/>
          </a:prstGeom>
          <a:noFill/>
        </p:spPr>
        <p:txBody>
          <a:bodyPr wrap="square" rtlCol="0">
            <a:spAutoFit/>
          </a:bodyPr>
          <a:lstStyle/>
          <a:p>
            <a:r>
              <a:rPr lang="en-US" sz="3600" dirty="0">
                <a:latin typeface="Arial Black" panose="020B0A04020102020204" pitchFamily="34" charset="0"/>
              </a:rPr>
              <a:t>Tableau Dashboard</a:t>
            </a:r>
          </a:p>
        </p:txBody>
      </p:sp>
      <p:pic>
        <p:nvPicPr>
          <p:cNvPr id="6" name="Picture 5">
            <a:extLst>
              <a:ext uri="{FF2B5EF4-FFF2-40B4-BE49-F238E27FC236}">
                <a16:creationId xmlns:a16="http://schemas.microsoft.com/office/drawing/2014/main" id="{AC700A5F-8AC8-09FB-4D8F-F093A44185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95732"/>
            <a:ext cx="12192000" cy="5994477"/>
          </a:xfrm>
          <a:prstGeom prst="rect">
            <a:avLst/>
          </a:prstGeom>
        </p:spPr>
      </p:pic>
    </p:spTree>
    <p:extLst>
      <p:ext uri="{BB962C8B-B14F-4D97-AF65-F5344CB8AC3E}">
        <p14:creationId xmlns:p14="http://schemas.microsoft.com/office/powerpoint/2010/main" val="217300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FB7BF-2CCE-F339-BCF7-CF30EBEC9213}"/>
            </a:ext>
          </a:extLst>
        </p:cNvPr>
        <p:cNvGrpSpPr/>
        <p:nvPr/>
      </p:nvGrpSpPr>
      <p:grpSpPr>
        <a:xfrm>
          <a:off x="0" y="0"/>
          <a:ext cx="0" cy="0"/>
          <a:chOff x="0" y="0"/>
          <a:chExt cx="0" cy="0"/>
        </a:xfrm>
      </p:grpSpPr>
      <p:pic>
        <p:nvPicPr>
          <p:cNvPr id="2" name="Picture 1">
            <a:hlinkClick r:id="rId2" action="ppaction://hlinksldjump"/>
            <a:extLst>
              <a:ext uri="{FF2B5EF4-FFF2-40B4-BE49-F238E27FC236}">
                <a16:creationId xmlns:a16="http://schemas.microsoft.com/office/drawing/2014/main" id="{CD7D7A19-9843-BA1C-D6CD-10F4465A5362}"/>
              </a:ext>
            </a:extLst>
          </p:cNvPr>
          <p:cNvPicPr>
            <a:picLocks noChangeAspect="1"/>
          </p:cNvPicPr>
          <p:nvPr/>
        </p:nvPicPr>
        <p:blipFill>
          <a:blip r:embed="rId3"/>
          <a:stretch>
            <a:fillRect/>
          </a:stretch>
        </p:blipFill>
        <p:spPr>
          <a:xfrm>
            <a:off x="3941389" y="167790"/>
            <a:ext cx="527944" cy="527944"/>
          </a:xfrm>
          <a:prstGeom prst="rect">
            <a:avLst/>
          </a:prstGeom>
        </p:spPr>
      </p:pic>
      <p:sp>
        <p:nvSpPr>
          <p:cNvPr id="4" name="TextBox 3">
            <a:extLst>
              <a:ext uri="{FF2B5EF4-FFF2-40B4-BE49-F238E27FC236}">
                <a16:creationId xmlns:a16="http://schemas.microsoft.com/office/drawing/2014/main" id="{01D460FE-9C31-AF97-7105-4D19374976BF}"/>
              </a:ext>
            </a:extLst>
          </p:cNvPr>
          <p:cNvSpPr txBox="1"/>
          <p:nvPr/>
        </p:nvSpPr>
        <p:spPr>
          <a:xfrm>
            <a:off x="3941389" y="277871"/>
            <a:ext cx="460887" cy="307777"/>
          </a:xfrm>
          <a:prstGeom prst="rect">
            <a:avLst/>
          </a:prstGeom>
          <a:noFill/>
        </p:spPr>
        <p:txBody>
          <a:bodyPr wrap="square">
            <a:spAutoFit/>
          </a:bodyPr>
          <a:lstStyle/>
          <a:p>
            <a:pPr algn="ctr"/>
            <a:r>
              <a:rPr kumimoji="0" lang="en-US" sz="1400" b="1" i="0" u="none" strike="noStrike" kern="0" cap="none" spc="0" normalizeH="0" baseline="0" noProof="0" dirty="0">
                <a:ln>
                  <a:noFill/>
                </a:ln>
                <a:solidFill>
                  <a:srgbClr val="212529"/>
                </a:solidFill>
                <a:effectLst/>
                <a:uLnTx/>
                <a:uFillTx/>
                <a:latin typeface="Arial"/>
                <a:cs typeface="Arial"/>
                <a:sym typeface="Arial"/>
                <a:hlinkClick r:id="rId4" action="ppaction://hlinksldjump">
                  <a:extLst>
                    <a:ext uri="{A12FA001-AC4F-418D-AE19-62706E023703}">
                      <ahyp:hlinkClr xmlns:ahyp="http://schemas.microsoft.com/office/drawing/2018/hyperlinkcolor" val="tx"/>
                    </a:ext>
                  </a:extLst>
                </a:hlinkClick>
              </a:rPr>
              <a:t>04</a:t>
            </a:r>
            <a:endParaRPr lang="en-US" dirty="0"/>
          </a:p>
        </p:txBody>
      </p:sp>
      <p:sp>
        <p:nvSpPr>
          <p:cNvPr id="5" name="TextBox 4">
            <a:extLst>
              <a:ext uri="{FF2B5EF4-FFF2-40B4-BE49-F238E27FC236}">
                <a16:creationId xmlns:a16="http://schemas.microsoft.com/office/drawing/2014/main" id="{1DEC864F-EE86-AA9B-568C-0A8D534EAE66}"/>
              </a:ext>
            </a:extLst>
          </p:cNvPr>
          <p:cNvSpPr txBox="1"/>
          <p:nvPr/>
        </p:nvSpPr>
        <p:spPr>
          <a:xfrm>
            <a:off x="4586748" y="108595"/>
            <a:ext cx="4793226" cy="646331"/>
          </a:xfrm>
          <a:prstGeom prst="rect">
            <a:avLst/>
          </a:prstGeom>
          <a:noFill/>
        </p:spPr>
        <p:txBody>
          <a:bodyPr wrap="square" rtlCol="0">
            <a:spAutoFit/>
          </a:bodyPr>
          <a:lstStyle/>
          <a:p>
            <a:r>
              <a:rPr lang="en-US" sz="3600" dirty="0">
                <a:latin typeface="Arial Black" panose="020B0A04020102020204" pitchFamily="34" charset="0"/>
              </a:rPr>
              <a:t>MySQL Queries</a:t>
            </a:r>
          </a:p>
        </p:txBody>
      </p:sp>
      <p:pic>
        <p:nvPicPr>
          <p:cNvPr id="16" name="Picture 15">
            <a:extLst>
              <a:ext uri="{FF2B5EF4-FFF2-40B4-BE49-F238E27FC236}">
                <a16:creationId xmlns:a16="http://schemas.microsoft.com/office/drawing/2014/main" id="{870094FE-514F-FACD-8249-0E36482FFB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274" y="805817"/>
            <a:ext cx="5767082" cy="2837035"/>
          </a:xfrm>
          <a:prstGeom prst="rect">
            <a:avLst/>
          </a:prstGeom>
        </p:spPr>
      </p:pic>
      <p:pic>
        <p:nvPicPr>
          <p:cNvPr id="18" name="Picture 17">
            <a:extLst>
              <a:ext uri="{FF2B5EF4-FFF2-40B4-BE49-F238E27FC236}">
                <a16:creationId xmlns:a16="http://schemas.microsoft.com/office/drawing/2014/main" id="{B357E09C-6399-E76A-0C41-BDE31452A9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6725" y="695734"/>
            <a:ext cx="6773002" cy="2837035"/>
          </a:xfrm>
          <a:prstGeom prst="rect">
            <a:avLst/>
          </a:prstGeom>
        </p:spPr>
      </p:pic>
      <p:pic>
        <p:nvPicPr>
          <p:cNvPr id="20" name="Picture 19">
            <a:extLst>
              <a:ext uri="{FF2B5EF4-FFF2-40B4-BE49-F238E27FC236}">
                <a16:creationId xmlns:a16="http://schemas.microsoft.com/office/drawing/2014/main" id="{EFD318AB-0552-85ED-46BF-AF4EC89686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384112"/>
            <a:ext cx="5286725" cy="3306098"/>
          </a:xfrm>
          <a:prstGeom prst="rect">
            <a:avLst/>
          </a:prstGeom>
        </p:spPr>
      </p:pic>
      <p:pic>
        <p:nvPicPr>
          <p:cNvPr id="22" name="Picture 21">
            <a:extLst>
              <a:ext uri="{FF2B5EF4-FFF2-40B4-BE49-F238E27FC236}">
                <a16:creationId xmlns:a16="http://schemas.microsoft.com/office/drawing/2014/main" id="{CD3871CE-32C9-F982-C04B-6D69088057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98236" y="3268982"/>
            <a:ext cx="6993764" cy="3589018"/>
          </a:xfrm>
          <a:prstGeom prst="rect">
            <a:avLst/>
          </a:prstGeom>
        </p:spPr>
      </p:pic>
      <p:pic>
        <p:nvPicPr>
          <p:cNvPr id="24" name="Picture 23">
            <a:extLst>
              <a:ext uri="{FF2B5EF4-FFF2-40B4-BE49-F238E27FC236}">
                <a16:creationId xmlns:a16="http://schemas.microsoft.com/office/drawing/2014/main" id="{5BFEF267-912E-A740-52B4-D784A1F6F3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39076" y="640082"/>
            <a:ext cx="3589686" cy="5257800"/>
          </a:xfrm>
          <a:prstGeom prst="rect">
            <a:avLst/>
          </a:prstGeom>
        </p:spPr>
      </p:pic>
    </p:spTree>
    <p:extLst>
      <p:ext uri="{BB962C8B-B14F-4D97-AF65-F5344CB8AC3E}">
        <p14:creationId xmlns:p14="http://schemas.microsoft.com/office/powerpoint/2010/main" val="348543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ction="ppaction://hlinksldjump"/>
            <a:extLst>
              <a:ext uri="{FF2B5EF4-FFF2-40B4-BE49-F238E27FC236}">
                <a16:creationId xmlns:a16="http://schemas.microsoft.com/office/drawing/2014/main" id="{77483484-A1E3-2E92-05ED-EA039107F074}"/>
              </a:ext>
            </a:extLst>
          </p:cNvPr>
          <p:cNvPicPr>
            <a:picLocks noChangeAspect="1"/>
          </p:cNvPicPr>
          <p:nvPr/>
        </p:nvPicPr>
        <p:blipFill>
          <a:blip r:embed="rId3"/>
          <a:stretch>
            <a:fillRect/>
          </a:stretch>
        </p:blipFill>
        <p:spPr>
          <a:xfrm>
            <a:off x="3980916" y="59193"/>
            <a:ext cx="527944" cy="527944"/>
          </a:xfrm>
          <a:prstGeom prst="rect">
            <a:avLst/>
          </a:prstGeom>
        </p:spPr>
      </p:pic>
      <p:sp>
        <p:nvSpPr>
          <p:cNvPr id="7" name="TextBox 6">
            <a:extLst>
              <a:ext uri="{FF2B5EF4-FFF2-40B4-BE49-F238E27FC236}">
                <a16:creationId xmlns:a16="http://schemas.microsoft.com/office/drawing/2014/main" id="{BBEF3B14-CD0A-B1FC-BF33-36E3D07ED0CF}"/>
              </a:ext>
            </a:extLst>
          </p:cNvPr>
          <p:cNvSpPr txBox="1"/>
          <p:nvPr/>
        </p:nvSpPr>
        <p:spPr>
          <a:xfrm>
            <a:off x="4007069" y="169276"/>
            <a:ext cx="475637"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212529"/>
                </a:solidFill>
                <a:effectLst/>
                <a:uLnTx/>
                <a:uFillTx/>
                <a:latin typeface="Arial"/>
                <a:cs typeface="Arial"/>
                <a:sym typeface="Arial"/>
                <a:hlinkClick r:id="rId4" action="ppaction://hlinksldjump">
                  <a:extLst>
                    <a:ext uri="{A12FA001-AC4F-418D-AE19-62706E023703}">
                      <ahyp:hlinkClr xmlns:ahyp="http://schemas.microsoft.com/office/drawing/2018/hyperlinkcolor" val="tx"/>
                    </a:ext>
                  </a:extLst>
                </a:hlinkClick>
              </a:rPr>
              <a:t>05</a:t>
            </a:r>
            <a:endParaRPr kumimoji="0" lang="en-US" sz="1400" b="1" i="0" u="none" strike="noStrike" kern="0" cap="none" spc="0" normalizeH="0" baseline="0" noProof="0" dirty="0">
              <a:ln>
                <a:noFill/>
              </a:ln>
              <a:solidFill>
                <a:srgbClr val="212529"/>
              </a:solidFill>
              <a:effectLst/>
              <a:uLnTx/>
              <a:uFillTx/>
              <a:latin typeface="Arial"/>
              <a:cs typeface="Arial"/>
              <a:sym typeface="Arial"/>
            </a:endParaRPr>
          </a:p>
        </p:txBody>
      </p:sp>
      <p:sp>
        <p:nvSpPr>
          <p:cNvPr id="8" name="TextBox 7">
            <a:extLst>
              <a:ext uri="{FF2B5EF4-FFF2-40B4-BE49-F238E27FC236}">
                <a16:creationId xmlns:a16="http://schemas.microsoft.com/office/drawing/2014/main" id="{F05458EB-A921-8DE5-F833-3234CF91DE74}"/>
              </a:ext>
            </a:extLst>
          </p:cNvPr>
          <p:cNvSpPr txBox="1"/>
          <p:nvPr/>
        </p:nvSpPr>
        <p:spPr>
          <a:xfrm>
            <a:off x="4482706" y="21792"/>
            <a:ext cx="5161936" cy="646331"/>
          </a:xfrm>
          <a:prstGeom prst="rect">
            <a:avLst/>
          </a:prstGeom>
          <a:noFill/>
        </p:spPr>
        <p:txBody>
          <a:bodyPr wrap="square" rtlCol="0">
            <a:spAutoFit/>
          </a:bodyPr>
          <a:lstStyle/>
          <a:p>
            <a:r>
              <a:rPr lang="en-US" sz="3600" dirty="0">
                <a:latin typeface="Arial Black" panose="020B0A04020102020204" pitchFamily="34" charset="0"/>
              </a:rPr>
              <a:t>Conclusion</a:t>
            </a:r>
          </a:p>
        </p:txBody>
      </p:sp>
      <p:sp>
        <p:nvSpPr>
          <p:cNvPr id="9" name="TextBox 8">
            <a:extLst>
              <a:ext uri="{FF2B5EF4-FFF2-40B4-BE49-F238E27FC236}">
                <a16:creationId xmlns:a16="http://schemas.microsoft.com/office/drawing/2014/main" id="{BC85DCCA-E0CB-F701-B844-40EEA673C11E}"/>
              </a:ext>
            </a:extLst>
          </p:cNvPr>
          <p:cNvSpPr txBox="1"/>
          <p:nvPr/>
        </p:nvSpPr>
        <p:spPr>
          <a:xfrm>
            <a:off x="103238" y="705524"/>
            <a:ext cx="11946193" cy="6186309"/>
          </a:xfrm>
          <a:prstGeom prst="rect">
            <a:avLst/>
          </a:prstGeom>
          <a:noFill/>
        </p:spPr>
        <p:txBody>
          <a:bodyPr wrap="square" rtlCol="0">
            <a:spAutoFit/>
          </a:bodyPr>
          <a:lstStyle/>
          <a:p>
            <a:r>
              <a:rPr lang="en-US" dirty="0"/>
              <a:t>The analysis of the Olist store's performance provides valuable insights into its operations, customer behavior, and overall efficiency. Here are the key takeaways:</a:t>
            </a:r>
          </a:p>
          <a:p>
            <a:endParaRPr lang="en-US" dirty="0"/>
          </a:p>
          <a:p>
            <a:pPr>
              <a:buClr>
                <a:srgbClr val="002060"/>
              </a:buClr>
            </a:pPr>
            <a:r>
              <a:rPr lang="en-US" b="1" dirty="0"/>
              <a:t>1]   Sales and Profitability</a:t>
            </a:r>
            <a:r>
              <a:rPr lang="en-US" dirty="0"/>
              <a:t>:</a:t>
            </a:r>
          </a:p>
          <a:p>
            <a:pPr marL="285750" indent="-285750">
              <a:buClr>
                <a:srgbClr val="002060"/>
              </a:buClr>
              <a:buFont typeface="Wingdings" panose="05000000000000000000" pitchFamily="2" charset="2"/>
              <a:buChar char="Ø"/>
            </a:pPr>
            <a:r>
              <a:rPr lang="en-US" dirty="0"/>
              <a:t>Olist has a strong revenue base driven by diverse product categories.</a:t>
            </a:r>
          </a:p>
          <a:p>
            <a:pPr marL="285750" indent="-285750">
              <a:buClr>
                <a:srgbClr val="002060"/>
              </a:buClr>
              <a:buFont typeface="Wingdings" panose="05000000000000000000" pitchFamily="2" charset="2"/>
              <a:buChar char="Ø"/>
            </a:pPr>
            <a:r>
              <a:rPr lang="en-US" dirty="0"/>
              <a:t>Top-performing products and customer segments contribute significantly to profitability, highlighting areas for targeted marketing.</a:t>
            </a:r>
          </a:p>
          <a:p>
            <a:pPr marL="285750" indent="-285750">
              <a:buClr>
                <a:srgbClr val="002060"/>
              </a:buClr>
              <a:buFont typeface="Wingdings" panose="05000000000000000000" pitchFamily="2" charset="2"/>
              <a:buChar char="Ø"/>
            </a:pPr>
            <a:endParaRPr lang="en-US" dirty="0"/>
          </a:p>
          <a:p>
            <a:pPr>
              <a:buClr>
                <a:srgbClr val="002060"/>
              </a:buClr>
            </a:pPr>
            <a:r>
              <a:rPr lang="en-US" dirty="0"/>
              <a:t>2] </a:t>
            </a:r>
            <a:r>
              <a:rPr lang="en-US" b="1" dirty="0"/>
              <a:t>Customer Insights</a:t>
            </a:r>
            <a:r>
              <a:rPr lang="en-US" dirty="0"/>
              <a:t>:</a:t>
            </a:r>
          </a:p>
          <a:p>
            <a:pPr marL="285750" indent="-285750">
              <a:buClr>
                <a:srgbClr val="002060"/>
              </a:buClr>
              <a:buFont typeface="Wingdings" panose="05000000000000000000" pitchFamily="2" charset="2"/>
              <a:buChar char="Ø"/>
            </a:pPr>
            <a:r>
              <a:rPr lang="en-US" dirty="0"/>
              <a:t>The store serves a wide range of customers, with unique and repeat buyers playing vital roles in sustaining growth.</a:t>
            </a:r>
          </a:p>
          <a:p>
            <a:pPr marL="285750" indent="-285750">
              <a:buClr>
                <a:srgbClr val="002060"/>
              </a:buClr>
              <a:buFont typeface="Wingdings" panose="05000000000000000000" pitchFamily="2" charset="2"/>
              <a:buChar char="Ø"/>
            </a:pPr>
            <a:r>
              <a:rPr lang="en-US" dirty="0"/>
              <a:t>Understanding customer preferences and enhancing engagement strategies can further improve customer retention and satisfaction.</a:t>
            </a:r>
          </a:p>
          <a:p>
            <a:pPr>
              <a:buClr>
                <a:srgbClr val="002060"/>
              </a:buClr>
            </a:pPr>
            <a:r>
              <a:rPr lang="en-US" b="1" u="sng" dirty="0">
                <a:solidFill>
                  <a:srgbClr val="C00000"/>
                </a:solidFill>
              </a:rPr>
              <a:t>Recommendations:</a:t>
            </a:r>
          </a:p>
          <a:p>
            <a:endParaRPr lang="en-US" b="1" u="sng" dirty="0">
              <a:solidFill>
                <a:srgbClr val="C00000"/>
              </a:solidFill>
            </a:endParaRPr>
          </a:p>
          <a:p>
            <a:pPr marL="285750" indent="-285750">
              <a:buFont typeface="Arial" panose="020B0604020202020204" pitchFamily="34" charset="0"/>
              <a:buChar char="•"/>
            </a:pPr>
            <a:r>
              <a:rPr lang="en-US" dirty="0"/>
              <a:t>Invest in marketing campaigns for top products and key customer segments.</a:t>
            </a:r>
            <a:endParaRPr lang="en-US" b="1" u="sng" dirty="0">
              <a:solidFill>
                <a:srgbClr val="C00000"/>
              </a:solidFill>
            </a:endParaRPr>
          </a:p>
          <a:p>
            <a:pPr marL="285750" indent="-285750">
              <a:buFont typeface="Arial" panose="020B0604020202020204" pitchFamily="34" charset="0"/>
              <a:buChar char="•"/>
            </a:pPr>
            <a:r>
              <a:rPr lang="en-US" dirty="0"/>
              <a:t>Optimize delivery and logistics to reduce delays and boost customer satisfaction.</a:t>
            </a:r>
            <a:endParaRPr lang="en-US" b="1" u="sng" dirty="0">
              <a:solidFill>
                <a:srgbClr val="C00000"/>
              </a:solidFill>
            </a:endParaRPr>
          </a:p>
          <a:p>
            <a:pPr marL="285750" indent="-285750">
              <a:buFont typeface="Arial" panose="020B0604020202020204" pitchFamily="34" charset="0"/>
              <a:buChar char="•"/>
            </a:pPr>
            <a:r>
              <a:rPr lang="en-US" dirty="0"/>
              <a:t>Use data-driven insights to plan promotions during peak periods.</a:t>
            </a:r>
            <a:endParaRPr lang="en-US" b="1" u="sng" dirty="0">
              <a:solidFill>
                <a:srgbClr val="C00000"/>
              </a:solidFill>
            </a:endParaRPr>
          </a:p>
          <a:p>
            <a:pPr marL="285750" indent="-285750">
              <a:buFont typeface="Arial" panose="020B0604020202020204" pitchFamily="34" charset="0"/>
              <a:buChar char="•"/>
            </a:pPr>
            <a:r>
              <a:rPr lang="en-US" dirty="0"/>
              <a:t>Expand payment options to accommodate diverse customer preferences.</a:t>
            </a:r>
            <a:endParaRPr lang="en-US" b="1" u="sng" dirty="0">
              <a:solidFill>
                <a:srgbClr val="C00000"/>
              </a:solidFill>
            </a:endParaRPr>
          </a:p>
          <a:p>
            <a:endParaRPr lang="en-US" b="1" u="sng" dirty="0">
              <a:solidFill>
                <a:srgbClr val="C00000"/>
              </a:solidFill>
            </a:endParaRPr>
          </a:p>
          <a:p>
            <a:r>
              <a:rPr lang="en-US" dirty="0"/>
              <a:t>By leveraging these insights, Olist can continue to grow as a leading e-commerce platform, delivering value to both sellers and customers while optimizing its operations for sustained success.</a:t>
            </a:r>
            <a:br>
              <a:rPr lang="en-US" dirty="0"/>
            </a:br>
            <a:endParaRPr lang="en-US" dirty="0"/>
          </a:p>
        </p:txBody>
      </p:sp>
    </p:spTree>
    <p:extLst>
      <p:ext uri="{BB962C8B-B14F-4D97-AF65-F5344CB8AC3E}">
        <p14:creationId xmlns:p14="http://schemas.microsoft.com/office/powerpoint/2010/main" val="3334999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56A76D-6C42-DC11-211E-6F5F436BF88B}"/>
              </a:ext>
            </a:extLst>
          </p:cNvPr>
          <p:cNvSpPr txBox="1"/>
          <p:nvPr/>
        </p:nvSpPr>
        <p:spPr>
          <a:xfrm>
            <a:off x="811161" y="663677"/>
            <a:ext cx="9335729" cy="830997"/>
          </a:xfrm>
          <a:prstGeom prst="rect">
            <a:avLst/>
          </a:prstGeom>
          <a:noFill/>
        </p:spPr>
        <p:txBody>
          <a:bodyPr wrap="square" rtlCol="0">
            <a:spAutoFit/>
          </a:bodyPr>
          <a:lstStyle/>
          <a:p>
            <a:pPr algn="ctr"/>
            <a:r>
              <a:rPr lang="en-US" sz="4800" dirty="0">
                <a:latin typeface="Arial Black" panose="020B0A04020102020204" pitchFamily="34" charset="0"/>
              </a:rPr>
              <a:t>Table of Contents</a:t>
            </a:r>
          </a:p>
        </p:txBody>
      </p:sp>
      <p:pic>
        <p:nvPicPr>
          <p:cNvPr id="5" name="Picture 4">
            <a:hlinkClick r:id="rId2" action="ppaction://hlinksldjump"/>
            <a:extLst>
              <a:ext uri="{FF2B5EF4-FFF2-40B4-BE49-F238E27FC236}">
                <a16:creationId xmlns:a16="http://schemas.microsoft.com/office/drawing/2014/main" id="{10A66366-3526-C872-5B9B-0872BA5E1FA6}"/>
              </a:ext>
            </a:extLst>
          </p:cNvPr>
          <p:cNvPicPr>
            <a:picLocks noChangeAspect="1"/>
          </p:cNvPicPr>
          <p:nvPr/>
        </p:nvPicPr>
        <p:blipFill>
          <a:blip r:embed="rId3"/>
          <a:stretch>
            <a:fillRect/>
          </a:stretch>
        </p:blipFill>
        <p:spPr>
          <a:xfrm>
            <a:off x="1515504" y="2456675"/>
            <a:ext cx="527944" cy="527944"/>
          </a:xfrm>
          <a:prstGeom prst="rect">
            <a:avLst/>
          </a:prstGeom>
        </p:spPr>
      </p:pic>
      <p:pic>
        <p:nvPicPr>
          <p:cNvPr id="6" name="Picture 5">
            <a:hlinkClick r:id="rId2" action="ppaction://hlinksldjump"/>
            <a:extLst>
              <a:ext uri="{FF2B5EF4-FFF2-40B4-BE49-F238E27FC236}">
                <a16:creationId xmlns:a16="http://schemas.microsoft.com/office/drawing/2014/main" id="{046CD0F8-1BB0-CBF5-4E49-7CFDFEF06890}"/>
              </a:ext>
            </a:extLst>
          </p:cNvPr>
          <p:cNvPicPr>
            <a:picLocks noChangeAspect="1"/>
          </p:cNvPicPr>
          <p:nvPr/>
        </p:nvPicPr>
        <p:blipFill>
          <a:blip r:embed="rId3"/>
          <a:stretch>
            <a:fillRect/>
          </a:stretch>
        </p:blipFill>
        <p:spPr>
          <a:xfrm>
            <a:off x="5215053" y="2401545"/>
            <a:ext cx="527944" cy="527944"/>
          </a:xfrm>
          <a:prstGeom prst="rect">
            <a:avLst/>
          </a:prstGeom>
        </p:spPr>
      </p:pic>
      <p:pic>
        <p:nvPicPr>
          <p:cNvPr id="7" name="Picture 6">
            <a:hlinkClick r:id="rId2" action="ppaction://hlinksldjump"/>
            <a:extLst>
              <a:ext uri="{FF2B5EF4-FFF2-40B4-BE49-F238E27FC236}">
                <a16:creationId xmlns:a16="http://schemas.microsoft.com/office/drawing/2014/main" id="{168C8B8B-375B-6653-F97F-4B47FFEF525A}"/>
              </a:ext>
            </a:extLst>
          </p:cNvPr>
          <p:cNvPicPr>
            <a:picLocks noChangeAspect="1"/>
          </p:cNvPicPr>
          <p:nvPr/>
        </p:nvPicPr>
        <p:blipFill>
          <a:blip r:embed="rId3"/>
          <a:stretch>
            <a:fillRect/>
          </a:stretch>
        </p:blipFill>
        <p:spPr>
          <a:xfrm>
            <a:off x="9219078" y="2369050"/>
            <a:ext cx="527944" cy="527944"/>
          </a:xfrm>
          <a:prstGeom prst="rect">
            <a:avLst/>
          </a:prstGeom>
        </p:spPr>
      </p:pic>
      <p:pic>
        <p:nvPicPr>
          <p:cNvPr id="8" name="Picture 7">
            <a:hlinkClick r:id="rId2" action="ppaction://hlinksldjump"/>
            <a:extLst>
              <a:ext uri="{FF2B5EF4-FFF2-40B4-BE49-F238E27FC236}">
                <a16:creationId xmlns:a16="http://schemas.microsoft.com/office/drawing/2014/main" id="{C8218763-3591-C8BA-C882-71FF2433D002}"/>
              </a:ext>
            </a:extLst>
          </p:cNvPr>
          <p:cNvPicPr>
            <a:picLocks noChangeAspect="1"/>
          </p:cNvPicPr>
          <p:nvPr/>
        </p:nvPicPr>
        <p:blipFill>
          <a:blip r:embed="rId3"/>
          <a:stretch>
            <a:fillRect/>
          </a:stretch>
        </p:blipFill>
        <p:spPr>
          <a:xfrm>
            <a:off x="3319723" y="4806585"/>
            <a:ext cx="527944" cy="527944"/>
          </a:xfrm>
          <a:prstGeom prst="rect">
            <a:avLst/>
          </a:prstGeom>
        </p:spPr>
      </p:pic>
      <p:pic>
        <p:nvPicPr>
          <p:cNvPr id="9" name="Picture 8">
            <a:hlinkClick r:id="rId2" action="ppaction://hlinksldjump"/>
            <a:extLst>
              <a:ext uri="{FF2B5EF4-FFF2-40B4-BE49-F238E27FC236}">
                <a16:creationId xmlns:a16="http://schemas.microsoft.com/office/drawing/2014/main" id="{0865737F-F605-D0C2-4BDC-AD1B2461BA3C}"/>
              </a:ext>
            </a:extLst>
          </p:cNvPr>
          <p:cNvPicPr>
            <a:picLocks noChangeAspect="1"/>
          </p:cNvPicPr>
          <p:nvPr/>
        </p:nvPicPr>
        <p:blipFill>
          <a:blip r:embed="rId3"/>
          <a:stretch>
            <a:fillRect/>
          </a:stretch>
        </p:blipFill>
        <p:spPr>
          <a:xfrm>
            <a:off x="7537762" y="4786397"/>
            <a:ext cx="527944" cy="527944"/>
          </a:xfrm>
          <a:prstGeom prst="rect">
            <a:avLst/>
          </a:prstGeom>
        </p:spPr>
      </p:pic>
      <p:pic>
        <p:nvPicPr>
          <p:cNvPr id="14" name="Picture 13">
            <a:extLst>
              <a:ext uri="{FF2B5EF4-FFF2-40B4-BE49-F238E27FC236}">
                <a16:creationId xmlns:a16="http://schemas.microsoft.com/office/drawing/2014/main" id="{1BAE254E-D05B-EC62-85B4-1F839D084CA7}"/>
              </a:ext>
            </a:extLst>
          </p:cNvPr>
          <p:cNvPicPr>
            <a:picLocks noChangeAspect="1"/>
          </p:cNvPicPr>
          <p:nvPr/>
        </p:nvPicPr>
        <p:blipFill>
          <a:blip r:embed="rId4"/>
          <a:stretch>
            <a:fillRect/>
          </a:stretch>
        </p:blipFill>
        <p:spPr>
          <a:xfrm>
            <a:off x="1572194" y="2551504"/>
            <a:ext cx="414564" cy="377985"/>
          </a:xfrm>
          <a:prstGeom prst="rect">
            <a:avLst/>
          </a:prstGeom>
        </p:spPr>
      </p:pic>
      <p:pic>
        <p:nvPicPr>
          <p:cNvPr id="17" name="Picture 16">
            <a:extLst>
              <a:ext uri="{FF2B5EF4-FFF2-40B4-BE49-F238E27FC236}">
                <a16:creationId xmlns:a16="http://schemas.microsoft.com/office/drawing/2014/main" id="{514ACF74-9E29-D7E5-4B2D-98D8B8B3639B}"/>
              </a:ext>
            </a:extLst>
          </p:cNvPr>
          <p:cNvPicPr>
            <a:picLocks noChangeAspect="1"/>
          </p:cNvPicPr>
          <p:nvPr/>
        </p:nvPicPr>
        <p:blipFill>
          <a:blip r:embed="rId5"/>
          <a:stretch>
            <a:fillRect/>
          </a:stretch>
        </p:blipFill>
        <p:spPr>
          <a:xfrm>
            <a:off x="5271743" y="2531654"/>
            <a:ext cx="414564" cy="377985"/>
          </a:xfrm>
          <a:prstGeom prst="rect">
            <a:avLst/>
          </a:prstGeom>
        </p:spPr>
      </p:pic>
      <p:pic>
        <p:nvPicPr>
          <p:cNvPr id="19" name="Picture 18">
            <a:extLst>
              <a:ext uri="{FF2B5EF4-FFF2-40B4-BE49-F238E27FC236}">
                <a16:creationId xmlns:a16="http://schemas.microsoft.com/office/drawing/2014/main" id="{ED76397B-7FEB-86AB-593B-35C2DCC3742B}"/>
              </a:ext>
            </a:extLst>
          </p:cNvPr>
          <p:cNvPicPr>
            <a:picLocks noChangeAspect="1"/>
          </p:cNvPicPr>
          <p:nvPr/>
        </p:nvPicPr>
        <p:blipFill>
          <a:blip r:embed="rId6"/>
          <a:stretch>
            <a:fillRect/>
          </a:stretch>
        </p:blipFill>
        <p:spPr>
          <a:xfrm>
            <a:off x="9275768" y="2444029"/>
            <a:ext cx="414564" cy="377985"/>
          </a:xfrm>
          <a:prstGeom prst="rect">
            <a:avLst/>
          </a:prstGeom>
        </p:spPr>
      </p:pic>
      <p:pic>
        <p:nvPicPr>
          <p:cNvPr id="21" name="Picture 20">
            <a:extLst>
              <a:ext uri="{FF2B5EF4-FFF2-40B4-BE49-F238E27FC236}">
                <a16:creationId xmlns:a16="http://schemas.microsoft.com/office/drawing/2014/main" id="{A104EC46-6997-502D-56F6-6C28934DAC16}"/>
              </a:ext>
            </a:extLst>
          </p:cNvPr>
          <p:cNvPicPr>
            <a:picLocks noChangeAspect="1"/>
          </p:cNvPicPr>
          <p:nvPr/>
        </p:nvPicPr>
        <p:blipFill>
          <a:blip r:embed="rId7"/>
          <a:stretch>
            <a:fillRect/>
          </a:stretch>
        </p:blipFill>
        <p:spPr>
          <a:xfrm>
            <a:off x="3376413" y="4956544"/>
            <a:ext cx="414564" cy="377985"/>
          </a:xfrm>
          <a:prstGeom prst="rect">
            <a:avLst/>
          </a:prstGeom>
        </p:spPr>
      </p:pic>
      <p:pic>
        <p:nvPicPr>
          <p:cNvPr id="23" name="Picture 22">
            <a:extLst>
              <a:ext uri="{FF2B5EF4-FFF2-40B4-BE49-F238E27FC236}">
                <a16:creationId xmlns:a16="http://schemas.microsoft.com/office/drawing/2014/main" id="{27F0403E-DCF9-87E4-5656-FE6EBD3E3A74}"/>
              </a:ext>
            </a:extLst>
          </p:cNvPr>
          <p:cNvPicPr>
            <a:picLocks noChangeAspect="1"/>
          </p:cNvPicPr>
          <p:nvPr/>
        </p:nvPicPr>
        <p:blipFill>
          <a:blip r:embed="rId8"/>
          <a:stretch>
            <a:fillRect/>
          </a:stretch>
        </p:blipFill>
        <p:spPr>
          <a:xfrm>
            <a:off x="7594452" y="4881564"/>
            <a:ext cx="414564" cy="377985"/>
          </a:xfrm>
          <a:prstGeom prst="rect">
            <a:avLst/>
          </a:prstGeom>
        </p:spPr>
      </p:pic>
      <p:sp>
        <p:nvSpPr>
          <p:cNvPr id="24" name="TextBox 23">
            <a:extLst>
              <a:ext uri="{FF2B5EF4-FFF2-40B4-BE49-F238E27FC236}">
                <a16:creationId xmlns:a16="http://schemas.microsoft.com/office/drawing/2014/main" id="{D5323066-3400-1D70-BDAC-712B1EB4FD78}"/>
              </a:ext>
            </a:extLst>
          </p:cNvPr>
          <p:cNvSpPr txBox="1"/>
          <p:nvPr/>
        </p:nvSpPr>
        <p:spPr>
          <a:xfrm>
            <a:off x="1034682" y="3024318"/>
            <a:ext cx="2018234" cy="523220"/>
          </a:xfrm>
          <a:prstGeom prst="rect">
            <a:avLst/>
          </a:prstGeom>
          <a:noFill/>
        </p:spPr>
        <p:txBody>
          <a:bodyPr wrap="square" rtlCol="0">
            <a:spAutoFit/>
          </a:bodyPr>
          <a:lstStyle/>
          <a:p>
            <a:r>
              <a:rPr lang="en-US" sz="2800" dirty="0"/>
              <a:t>Introduction</a:t>
            </a:r>
          </a:p>
        </p:txBody>
      </p:sp>
      <p:sp>
        <p:nvSpPr>
          <p:cNvPr id="26" name="TextBox 25">
            <a:extLst>
              <a:ext uri="{FF2B5EF4-FFF2-40B4-BE49-F238E27FC236}">
                <a16:creationId xmlns:a16="http://schemas.microsoft.com/office/drawing/2014/main" id="{F3DD584B-2117-CF36-A180-900DD732237A}"/>
              </a:ext>
            </a:extLst>
          </p:cNvPr>
          <p:cNvSpPr txBox="1"/>
          <p:nvPr/>
        </p:nvSpPr>
        <p:spPr>
          <a:xfrm>
            <a:off x="4393040" y="2984619"/>
            <a:ext cx="3216811" cy="523220"/>
          </a:xfrm>
          <a:prstGeom prst="rect">
            <a:avLst/>
          </a:prstGeom>
          <a:noFill/>
        </p:spPr>
        <p:txBody>
          <a:bodyPr wrap="square">
            <a:spAutoFit/>
          </a:bodyPr>
          <a:lstStyle/>
          <a:p>
            <a:r>
              <a:rPr lang="en-US" sz="2800" dirty="0"/>
              <a:t>Project Overview</a:t>
            </a:r>
          </a:p>
        </p:txBody>
      </p:sp>
      <p:sp>
        <p:nvSpPr>
          <p:cNvPr id="27" name="TextBox 26">
            <a:extLst>
              <a:ext uri="{FF2B5EF4-FFF2-40B4-BE49-F238E27FC236}">
                <a16:creationId xmlns:a16="http://schemas.microsoft.com/office/drawing/2014/main" id="{24E9C393-74CA-1FFE-3358-F50F22291D15}"/>
              </a:ext>
            </a:extLst>
          </p:cNvPr>
          <p:cNvSpPr txBox="1"/>
          <p:nvPr/>
        </p:nvSpPr>
        <p:spPr>
          <a:xfrm>
            <a:off x="7940507" y="2889019"/>
            <a:ext cx="3216811" cy="523220"/>
          </a:xfrm>
          <a:prstGeom prst="rect">
            <a:avLst/>
          </a:prstGeom>
          <a:noFill/>
        </p:spPr>
        <p:txBody>
          <a:bodyPr wrap="square">
            <a:spAutoFit/>
          </a:bodyPr>
          <a:lstStyle/>
          <a:p>
            <a:pPr algn="ctr"/>
            <a:r>
              <a:rPr lang="en-US" sz="2800" dirty="0"/>
              <a:t>KPI’s</a:t>
            </a:r>
          </a:p>
        </p:txBody>
      </p:sp>
      <p:sp>
        <p:nvSpPr>
          <p:cNvPr id="28" name="TextBox 27">
            <a:extLst>
              <a:ext uri="{FF2B5EF4-FFF2-40B4-BE49-F238E27FC236}">
                <a16:creationId xmlns:a16="http://schemas.microsoft.com/office/drawing/2014/main" id="{0403A60B-BA51-CC74-E753-AA9C615B6424}"/>
              </a:ext>
            </a:extLst>
          </p:cNvPr>
          <p:cNvSpPr txBox="1"/>
          <p:nvPr/>
        </p:nvSpPr>
        <p:spPr>
          <a:xfrm>
            <a:off x="1986758" y="5259549"/>
            <a:ext cx="3216811" cy="523220"/>
          </a:xfrm>
          <a:prstGeom prst="rect">
            <a:avLst/>
          </a:prstGeom>
          <a:noFill/>
        </p:spPr>
        <p:txBody>
          <a:bodyPr wrap="square">
            <a:spAutoFit/>
          </a:bodyPr>
          <a:lstStyle/>
          <a:p>
            <a:pPr algn="ctr"/>
            <a:r>
              <a:rPr lang="en-US" sz="2800" dirty="0"/>
              <a:t>Dashboards</a:t>
            </a:r>
          </a:p>
        </p:txBody>
      </p:sp>
      <p:sp>
        <p:nvSpPr>
          <p:cNvPr id="29" name="TextBox 28">
            <a:extLst>
              <a:ext uri="{FF2B5EF4-FFF2-40B4-BE49-F238E27FC236}">
                <a16:creationId xmlns:a16="http://schemas.microsoft.com/office/drawing/2014/main" id="{E0D163A4-AA6C-58DF-DB7A-0C8058A28E2B}"/>
              </a:ext>
            </a:extLst>
          </p:cNvPr>
          <p:cNvSpPr txBox="1"/>
          <p:nvPr/>
        </p:nvSpPr>
        <p:spPr>
          <a:xfrm>
            <a:off x="6266239" y="5259549"/>
            <a:ext cx="3216811" cy="523220"/>
          </a:xfrm>
          <a:prstGeom prst="rect">
            <a:avLst/>
          </a:prstGeom>
          <a:noFill/>
        </p:spPr>
        <p:txBody>
          <a:bodyPr wrap="square">
            <a:spAutoFit/>
          </a:bodyPr>
          <a:lstStyle/>
          <a:p>
            <a:pPr algn="ctr"/>
            <a:r>
              <a:rPr lang="en-US" sz="2800" dirty="0"/>
              <a:t>Conclusion</a:t>
            </a:r>
          </a:p>
        </p:txBody>
      </p:sp>
    </p:spTree>
    <p:extLst>
      <p:ext uri="{BB962C8B-B14F-4D97-AF65-F5344CB8AC3E}">
        <p14:creationId xmlns:p14="http://schemas.microsoft.com/office/powerpoint/2010/main" val="60058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ction="ppaction://hlinksldjump"/>
            <a:extLst>
              <a:ext uri="{FF2B5EF4-FFF2-40B4-BE49-F238E27FC236}">
                <a16:creationId xmlns:a16="http://schemas.microsoft.com/office/drawing/2014/main" id="{92AB4672-8D4C-80CD-F854-BF63618AC0A9}"/>
              </a:ext>
            </a:extLst>
          </p:cNvPr>
          <p:cNvPicPr>
            <a:picLocks noChangeAspect="1"/>
          </p:cNvPicPr>
          <p:nvPr/>
        </p:nvPicPr>
        <p:blipFill>
          <a:blip r:embed="rId3"/>
          <a:stretch>
            <a:fillRect/>
          </a:stretch>
        </p:blipFill>
        <p:spPr>
          <a:xfrm>
            <a:off x="3060981" y="290070"/>
            <a:ext cx="655612" cy="434535"/>
          </a:xfrm>
          <a:prstGeom prst="rect">
            <a:avLst/>
          </a:prstGeom>
        </p:spPr>
      </p:pic>
      <p:sp>
        <p:nvSpPr>
          <p:cNvPr id="3" name="TextBox 2">
            <a:extLst>
              <a:ext uri="{FF2B5EF4-FFF2-40B4-BE49-F238E27FC236}">
                <a16:creationId xmlns:a16="http://schemas.microsoft.com/office/drawing/2014/main" id="{C20671D5-D48B-B912-EB7B-D1DA2EF7BFB9}"/>
              </a:ext>
            </a:extLst>
          </p:cNvPr>
          <p:cNvSpPr txBox="1"/>
          <p:nvPr/>
        </p:nvSpPr>
        <p:spPr>
          <a:xfrm>
            <a:off x="3716593" y="184173"/>
            <a:ext cx="3967317" cy="646331"/>
          </a:xfrm>
          <a:prstGeom prst="rect">
            <a:avLst/>
          </a:prstGeom>
          <a:noFill/>
        </p:spPr>
        <p:txBody>
          <a:bodyPr wrap="square" rtlCol="0">
            <a:spAutoFit/>
          </a:bodyPr>
          <a:lstStyle/>
          <a:p>
            <a:r>
              <a:rPr lang="en-US" sz="3600" dirty="0">
                <a:latin typeface="Arial Black" panose="020B0A04020102020204" pitchFamily="34" charset="0"/>
              </a:rPr>
              <a:t>Introduction</a:t>
            </a:r>
          </a:p>
        </p:txBody>
      </p:sp>
      <p:sp>
        <p:nvSpPr>
          <p:cNvPr id="6" name="TextBox 5">
            <a:extLst>
              <a:ext uri="{FF2B5EF4-FFF2-40B4-BE49-F238E27FC236}">
                <a16:creationId xmlns:a16="http://schemas.microsoft.com/office/drawing/2014/main" id="{656525BC-12A5-D528-958A-86CAD344BA35}"/>
              </a:ext>
            </a:extLst>
          </p:cNvPr>
          <p:cNvSpPr txBox="1"/>
          <p:nvPr/>
        </p:nvSpPr>
        <p:spPr>
          <a:xfrm>
            <a:off x="103239" y="1327355"/>
            <a:ext cx="11975689" cy="4739759"/>
          </a:xfrm>
          <a:prstGeom prst="rect">
            <a:avLst/>
          </a:prstGeom>
          <a:noFill/>
        </p:spPr>
        <p:txBody>
          <a:bodyPr wrap="square" rtlCol="0">
            <a:spAutoFit/>
          </a:bodyPr>
          <a:lstStyle/>
          <a:p>
            <a:r>
              <a:rPr lang="en-US" sz="2000" b="1" u="sng" dirty="0">
                <a:solidFill>
                  <a:srgbClr val="C00000"/>
                </a:solidFill>
              </a:rPr>
              <a:t>Overview : </a:t>
            </a:r>
            <a:br>
              <a:rPr lang="en-US" dirty="0"/>
            </a:br>
            <a:br>
              <a:rPr lang="en-US" sz="1200" dirty="0"/>
            </a:br>
            <a:r>
              <a:rPr lang="en-US" dirty="0"/>
              <a:t>This project provides an in-depth analysis of Olist store data, leveraging tools like Excel, MySQL, Power-BI and Tableau. Olist is a comprehensive e-commerce platform designed to connect small and medium-sized businesses with a broader customer base through its marketplace. By offering a centralized system for sellers to manage their products, inventory, and customer interactions, Olist simplifies the complexities of online retail.</a:t>
            </a:r>
            <a:br>
              <a:rPr lang="en-US" dirty="0"/>
            </a:br>
            <a:br>
              <a:rPr lang="en-US" dirty="0"/>
            </a:br>
            <a:r>
              <a:rPr lang="en-US" b="1" u="sng" dirty="0">
                <a:solidFill>
                  <a:srgbClr val="C00000"/>
                </a:solidFill>
              </a:rPr>
              <a:t>Objectives : </a:t>
            </a:r>
            <a:br>
              <a:rPr lang="en-US" b="1" u="sng" dirty="0">
                <a:solidFill>
                  <a:srgbClr val="C00000"/>
                </a:solidFill>
              </a:rPr>
            </a:br>
            <a:br>
              <a:rPr lang="en-US" b="1" u="sng" dirty="0">
                <a:solidFill>
                  <a:srgbClr val="C00000"/>
                </a:solidFill>
              </a:rPr>
            </a:br>
            <a:r>
              <a:rPr lang="en-US" b="1" dirty="0">
                <a:solidFill>
                  <a:schemeClr val="accent2">
                    <a:lumMod val="75000"/>
                  </a:schemeClr>
                </a:solidFill>
              </a:rPr>
              <a:t>Seamless Integration </a:t>
            </a:r>
            <a:r>
              <a:rPr lang="en-US" dirty="0"/>
              <a:t>: Enabling business to list their products on multiple marketplace simultaneously</a:t>
            </a:r>
            <a:br>
              <a:rPr lang="en-US" dirty="0"/>
            </a:br>
            <a:br>
              <a:rPr lang="en-US" dirty="0"/>
            </a:br>
            <a:r>
              <a:rPr lang="en-US" b="1" dirty="0">
                <a:solidFill>
                  <a:schemeClr val="accent2">
                    <a:lumMod val="75000"/>
                  </a:schemeClr>
                </a:solidFill>
              </a:rPr>
              <a:t>Enhanced Logistics </a:t>
            </a:r>
            <a:r>
              <a:rPr lang="en-US" dirty="0"/>
              <a:t>: Offering end-to-end solution for shipping and delivery to improve customer satisfaction</a:t>
            </a:r>
            <a:br>
              <a:rPr lang="en-US" dirty="0"/>
            </a:br>
            <a:br>
              <a:rPr lang="en-US" dirty="0"/>
            </a:br>
            <a:r>
              <a:rPr lang="en-US" b="1" dirty="0">
                <a:solidFill>
                  <a:schemeClr val="accent2">
                    <a:lumMod val="75000"/>
                  </a:schemeClr>
                </a:solidFill>
              </a:rPr>
              <a:t>Data-Driven Insights </a:t>
            </a:r>
            <a:r>
              <a:rPr lang="en-US" dirty="0"/>
              <a:t>: Leveraging customer and sales data to optimize performance, marketing strategies and inventory           management</a:t>
            </a:r>
            <a:br>
              <a:rPr lang="en-US" b="1" u="sng" dirty="0">
                <a:solidFill>
                  <a:srgbClr val="C00000"/>
                </a:solidFill>
              </a:rPr>
            </a:br>
            <a:br>
              <a:rPr lang="en-US" b="1" u="sng" dirty="0">
                <a:solidFill>
                  <a:srgbClr val="C00000"/>
                </a:solidFill>
              </a:rPr>
            </a:br>
            <a:endParaRPr lang="en-US" b="1" u="sng" dirty="0">
              <a:solidFill>
                <a:srgbClr val="C00000"/>
              </a:solidFill>
            </a:endParaRPr>
          </a:p>
        </p:txBody>
      </p:sp>
    </p:spTree>
    <p:extLst>
      <p:ext uri="{BB962C8B-B14F-4D97-AF65-F5344CB8AC3E}">
        <p14:creationId xmlns:p14="http://schemas.microsoft.com/office/powerpoint/2010/main" val="408326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action="ppaction://hlinksldjump"/>
            <a:extLst>
              <a:ext uri="{FF2B5EF4-FFF2-40B4-BE49-F238E27FC236}">
                <a16:creationId xmlns:a16="http://schemas.microsoft.com/office/drawing/2014/main" id="{71B18F07-E5BC-F0A7-251B-DFF42EDE1B19}"/>
              </a:ext>
            </a:extLst>
          </p:cNvPr>
          <p:cNvPicPr>
            <a:picLocks noChangeAspect="1"/>
          </p:cNvPicPr>
          <p:nvPr/>
        </p:nvPicPr>
        <p:blipFill>
          <a:blip r:embed="rId3"/>
          <a:stretch>
            <a:fillRect/>
          </a:stretch>
        </p:blipFill>
        <p:spPr>
          <a:xfrm>
            <a:off x="3470013" y="116699"/>
            <a:ext cx="527944" cy="527944"/>
          </a:xfrm>
          <a:prstGeom prst="rect">
            <a:avLst/>
          </a:prstGeom>
        </p:spPr>
      </p:pic>
      <p:sp>
        <p:nvSpPr>
          <p:cNvPr id="6" name="TextBox 5">
            <a:extLst>
              <a:ext uri="{FF2B5EF4-FFF2-40B4-BE49-F238E27FC236}">
                <a16:creationId xmlns:a16="http://schemas.microsoft.com/office/drawing/2014/main" id="{8725048A-4796-9586-B993-A30C6BD3D584}"/>
              </a:ext>
            </a:extLst>
          </p:cNvPr>
          <p:cNvSpPr txBox="1"/>
          <p:nvPr/>
        </p:nvSpPr>
        <p:spPr>
          <a:xfrm>
            <a:off x="3470013" y="232338"/>
            <a:ext cx="52794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212529"/>
                </a:solidFill>
                <a:effectLst/>
                <a:uLnTx/>
                <a:uFillTx/>
                <a:latin typeface="Arial"/>
                <a:cs typeface="Arial"/>
                <a:sym typeface="Arial"/>
                <a:hlinkClick r:id="rId4" action="ppaction://hlinksldjump">
                  <a:extLst>
                    <a:ext uri="{A12FA001-AC4F-418D-AE19-62706E023703}">
                      <ahyp:hlinkClr xmlns:ahyp="http://schemas.microsoft.com/office/drawing/2018/hyperlinkcolor" val="tx"/>
                    </a:ext>
                  </a:extLst>
                </a:hlinkClick>
              </a:rPr>
              <a:t>02</a:t>
            </a:r>
            <a:endParaRPr kumimoji="0" lang="en-US" sz="1400" b="1" i="0" u="none" strike="noStrike" kern="0" cap="none" spc="0" normalizeH="0" baseline="0" noProof="0" dirty="0">
              <a:ln>
                <a:noFill/>
              </a:ln>
              <a:solidFill>
                <a:srgbClr val="212529"/>
              </a:solidFill>
              <a:effectLst/>
              <a:uLnTx/>
              <a:uFillTx/>
              <a:latin typeface="Arial"/>
              <a:cs typeface="Arial"/>
              <a:sym typeface="Arial"/>
            </a:endParaRPr>
          </a:p>
        </p:txBody>
      </p:sp>
      <p:sp>
        <p:nvSpPr>
          <p:cNvPr id="8" name="TextBox 7">
            <a:extLst>
              <a:ext uri="{FF2B5EF4-FFF2-40B4-BE49-F238E27FC236}">
                <a16:creationId xmlns:a16="http://schemas.microsoft.com/office/drawing/2014/main" id="{AE7E32C7-6398-ED4F-1C47-5A3A05BF3352}"/>
              </a:ext>
            </a:extLst>
          </p:cNvPr>
          <p:cNvSpPr txBox="1"/>
          <p:nvPr/>
        </p:nvSpPr>
        <p:spPr>
          <a:xfrm>
            <a:off x="4112341" y="98314"/>
            <a:ext cx="4721943" cy="646331"/>
          </a:xfrm>
          <a:prstGeom prst="rect">
            <a:avLst/>
          </a:prstGeom>
          <a:noFill/>
        </p:spPr>
        <p:txBody>
          <a:bodyPr wrap="square" rtlCol="0">
            <a:spAutoFit/>
          </a:bodyPr>
          <a:lstStyle/>
          <a:p>
            <a:r>
              <a:rPr lang="en-US" sz="3600" dirty="0">
                <a:latin typeface="Arial Black" panose="020B0A04020102020204" pitchFamily="34" charset="0"/>
              </a:rPr>
              <a:t>Project Overview</a:t>
            </a:r>
          </a:p>
        </p:txBody>
      </p:sp>
      <p:sp>
        <p:nvSpPr>
          <p:cNvPr id="9" name="TextBox 8">
            <a:extLst>
              <a:ext uri="{FF2B5EF4-FFF2-40B4-BE49-F238E27FC236}">
                <a16:creationId xmlns:a16="http://schemas.microsoft.com/office/drawing/2014/main" id="{CC6D9A31-AAF9-EAD1-94FE-FD5B661C5574}"/>
              </a:ext>
            </a:extLst>
          </p:cNvPr>
          <p:cNvSpPr txBox="1"/>
          <p:nvPr/>
        </p:nvSpPr>
        <p:spPr>
          <a:xfrm>
            <a:off x="176982" y="760281"/>
            <a:ext cx="11857702" cy="6447671"/>
          </a:xfrm>
          <a:prstGeom prst="rect">
            <a:avLst/>
          </a:prstGeom>
          <a:noFill/>
        </p:spPr>
        <p:txBody>
          <a:bodyPr wrap="square" rtlCol="0">
            <a:spAutoFit/>
          </a:bodyPr>
          <a:lstStyle/>
          <a:p>
            <a:r>
              <a:rPr lang="en-US" b="1" dirty="0">
                <a:solidFill>
                  <a:srgbClr val="C00000"/>
                </a:solidFill>
              </a:rPr>
              <a:t>Overview :</a:t>
            </a:r>
            <a:br>
              <a:rPr lang="en-US" b="1" dirty="0">
                <a:solidFill>
                  <a:srgbClr val="C00000"/>
                </a:solidFill>
              </a:rPr>
            </a:br>
            <a:br>
              <a:rPr lang="en-US" b="1" dirty="0">
                <a:solidFill>
                  <a:srgbClr val="C00000"/>
                </a:solidFill>
              </a:rPr>
            </a:br>
            <a:r>
              <a:rPr lang="en-US" dirty="0"/>
              <a:t>This project aims to analyze the performance of Olist, an e-commerce platform that facilitates businesses in reaching wider audiences and optimizing their operations.</a:t>
            </a:r>
            <a:br>
              <a:rPr lang="en-US" dirty="0"/>
            </a:br>
            <a:br>
              <a:rPr lang="en-US" dirty="0"/>
            </a:br>
            <a:r>
              <a:rPr lang="en-US" b="1" dirty="0">
                <a:solidFill>
                  <a:srgbClr val="C00000"/>
                </a:solidFill>
              </a:rPr>
              <a:t>Key Focus Areas : </a:t>
            </a:r>
            <a:br>
              <a:rPr lang="en-US" dirty="0"/>
            </a:br>
            <a:endParaRPr lang="en-US" dirty="0"/>
          </a:p>
          <a:p>
            <a:r>
              <a:rPr lang="en-US" dirty="0"/>
              <a:t>1] </a:t>
            </a:r>
            <a:r>
              <a:rPr lang="en-US" b="1" dirty="0"/>
              <a:t>Sales Performance</a:t>
            </a:r>
            <a:r>
              <a:rPr lang="en-US" dirty="0"/>
              <a:t>: </a:t>
            </a:r>
          </a:p>
          <a:p>
            <a:pPr marL="285750" indent="-285750">
              <a:buFont typeface="Arial" panose="020B0604020202020204" pitchFamily="34" charset="0"/>
              <a:buChar char="•"/>
            </a:pPr>
            <a:r>
              <a:rPr lang="en-US" dirty="0"/>
              <a:t>Analyze total sales and profit trends.</a:t>
            </a:r>
          </a:p>
          <a:p>
            <a:pPr marL="285750" indent="-285750">
              <a:buFont typeface="Arial" panose="020B0604020202020204" pitchFamily="34" charset="0"/>
              <a:buChar char="•"/>
            </a:pPr>
            <a:r>
              <a:rPr lang="en-US" dirty="0"/>
              <a:t>Identify top-performing product categories and customer segments.</a:t>
            </a:r>
          </a:p>
          <a:p>
            <a:pPr marL="285750" indent="-285750">
              <a:buFont typeface="Arial" panose="020B0604020202020204" pitchFamily="34" charset="0"/>
              <a:buChar char="•"/>
            </a:pPr>
            <a:endParaRPr lang="en-US" dirty="0"/>
          </a:p>
          <a:p>
            <a:r>
              <a:rPr lang="en-US" dirty="0"/>
              <a:t>2] </a:t>
            </a:r>
            <a:r>
              <a:rPr lang="en-US" b="1" dirty="0"/>
              <a:t>Customer Insights</a:t>
            </a:r>
            <a:r>
              <a:rPr lang="en-US" dirty="0"/>
              <a:t>:</a:t>
            </a:r>
          </a:p>
          <a:p>
            <a:pPr marL="285750" indent="-285750">
              <a:buFont typeface="Arial" panose="020B0604020202020204" pitchFamily="34" charset="0"/>
              <a:buChar char="•"/>
            </a:pPr>
            <a:r>
              <a:rPr lang="en-US" dirty="0"/>
              <a:t>Evaluate unique customer behavior and preferences.</a:t>
            </a:r>
          </a:p>
          <a:p>
            <a:pPr marL="285750" indent="-285750">
              <a:buFont typeface="Arial" panose="020B0604020202020204" pitchFamily="34" charset="0"/>
              <a:buChar char="•"/>
            </a:pPr>
            <a:r>
              <a:rPr lang="en-US" dirty="0"/>
              <a:t>Highlight repeat customers and their contribution to revenue.</a:t>
            </a:r>
          </a:p>
          <a:p>
            <a:pPr marL="285750" indent="-285750">
              <a:buFont typeface="Arial" panose="020B0604020202020204" pitchFamily="34" charset="0"/>
              <a:buChar char="•"/>
            </a:pPr>
            <a:endParaRPr lang="en-US" dirty="0"/>
          </a:p>
          <a:p>
            <a:r>
              <a:rPr lang="en-US" dirty="0"/>
              <a:t>3]</a:t>
            </a:r>
            <a:r>
              <a:rPr lang="en-US" b="1" dirty="0"/>
              <a:t> Operational Efficiency</a:t>
            </a:r>
            <a:r>
              <a:rPr lang="en-US" dirty="0"/>
              <a:t>:</a:t>
            </a:r>
          </a:p>
          <a:p>
            <a:pPr marL="285750" indent="-285750">
              <a:buFont typeface="Arial" panose="020B0604020202020204" pitchFamily="34" charset="0"/>
              <a:buChar char="•"/>
            </a:pPr>
            <a:r>
              <a:rPr lang="en-US" dirty="0"/>
              <a:t>Assess delivery timelines and shipping methods.</a:t>
            </a:r>
          </a:p>
          <a:p>
            <a:pPr marL="285750" indent="-285750">
              <a:buFont typeface="Arial" panose="020B0604020202020204" pitchFamily="34" charset="0"/>
              <a:buChar char="•"/>
            </a:pPr>
            <a:r>
              <a:rPr lang="en-US" dirty="0"/>
              <a:t>Understand the impact of logistics on customer satisfaction.</a:t>
            </a:r>
          </a:p>
          <a:p>
            <a:pPr marL="285750" indent="-285750">
              <a:buFont typeface="Arial" panose="020B0604020202020204" pitchFamily="34" charset="0"/>
              <a:buChar char="•"/>
            </a:pPr>
            <a:endParaRPr lang="en-US" dirty="0"/>
          </a:p>
          <a:p>
            <a:r>
              <a:rPr lang="en-US" dirty="0"/>
              <a:t>4]</a:t>
            </a:r>
            <a:r>
              <a:rPr lang="en-US" b="1" dirty="0"/>
              <a:t> Payment Trends</a:t>
            </a:r>
            <a:r>
              <a:rPr lang="en-US" dirty="0"/>
              <a:t>:</a:t>
            </a:r>
          </a:p>
          <a:p>
            <a:pPr marL="285750" indent="-285750">
              <a:buFont typeface="Arial" panose="020B0604020202020204" pitchFamily="34" charset="0"/>
              <a:buChar char="•"/>
            </a:pPr>
            <a:r>
              <a:rPr lang="en-US" dirty="0"/>
              <a:t>Review payment types and their popularity among customers.</a:t>
            </a:r>
          </a:p>
          <a:p>
            <a:br>
              <a:rPr lang="en-US" dirty="0"/>
            </a:br>
            <a:endParaRPr lang="en-US" b="1" dirty="0">
              <a:solidFill>
                <a:srgbClr val="C00000"/>
              </a:solidFill>
            </a:endParaRPr>
          </a:p>
        </p:txBody>
      </p:sp>
    </p:spTree>
    <p:extLst>
      <p:ext uri="{BB962C8B-B14F-4D97-AF65-F5344CB8AC3E}">
        <p14:creationId xmlns:p14="http://schemas.microsoft.com/office/powerpoint/2010/main" val="73733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ction="ppaction://hlinksldjump"/>
            <a:extLst>
              <a:ext uri="{FF2B5EF4-FFF2-40B4-BE49-F238E27FC236}">
                <a16:creationId xmlns:a16="http://schemas.microsoft.com/office/drawing/2014/main" id="{5C1EE4AB-D4B8-CAED-DB0C-19B1A4F98E0A}"/>
              </a:ext>
            </a:extLst>
          </p:cNvPr>
          <p:cNvPicPr>
            <a:picLocks noChangeAspect="1"/>
          </p:cNvPicPr>
          <p:nvPr/>
        </p:nvPicPr>
        <p:blipFill>
          <a:blip r:embed="rId3"/>
          <a:stretch>
            <a:fillRect/>
          </a:stretch>
        </p:blipFill>
        <p:spPr>
          <a:xfrm>
            <a:off x="4240897" y="142888"/>
            <a:ext cx="527944" cy="527944"/>
          </a:xfrm>
          <a:prstGeom prst="rect">
            <a:avLst/>
          </a:prstGeom>
        </p:spPr>
      </p:pic>
      <p:sp>
        <p:nvSpPr>
          <p:cNvPr id="4" name="TextBox 3">
            <a:extLst>
              <a:ext uri="{FF2B5EF4-FFF2-40B4-BE49-F238E27FC236}">
                <a16:creationId xmlns:a16="http://schemas.microsoft.com/office/drawing/2014/main" id="{83ABE409-7EC7-62A9-C6D6-4F5C6B37D527}"/>
              </a:ext>
            </a:extLst>
          </p:cNvPr>
          <p:cNvSpPr txBox="1"/>
          <p:nvPr/>
        </p:nvSpPr>
        <p:spPr>
          <a:xfrm>
            <a:off x="4240897" y="222194"/>
            <a:ext cx="519881" cy="369332"/>
          </a:xfrm>
          <a:prstGeom prst="rect">
            <a:avLst/>
          </a:prstGeom>
          <a:noFill/>
        </p:spPr>
        <p:txBody>
          <a:bodyPr wrap="square">
            <a:spAutoFit/>
          </a:bodyPr>
          <a:lstStyle/>
          <a:p>
            <a:pPr algn="ctr"/>
            <a:r>
              <a:rPr lang="en-US" b="1" u="sng" dirty="0">
                <a:hlinkClick r:id="rId4" action="ppaction://hlinksldjump">
                  <a:extLst>
                    <a:ext uri="{A12FA001-AC4F-418D-AE19-62706E023703}">
                      <ahyp:hlinkClr xmlns:ahyp="http://schemas.microsoft.com/office/drawing/2018/hyperlinkcolor" val="tx"/>
                    </a:ext>
                  </a:extLst>
                </a:hlinkClick>
              </a:rPr>
              <a:t>03</a:t>
            </a:r>
            <a:endParaRPr lang="en-US" dirty="0"/>
          </a:p>
        </p:txBody>
      </p:sp>
      <p:sp>
        <p:nvSpPr>
          <p:cNvPr id="6" name="TextBox 5">
            <a:extLst>
              <a:ext uri="{FF2B5EF4-FFF2-40B4-BE49-F238E27FC236}">
                <a16:creationId xmlns:a16="http://schemas.microsoft.com/office/drawing/2014/main" id="{408B02B2-E285-A718-FA92-0DA69C06985C}"/>
              </a:ext>
            </a:extLst>
          </p:cNvPr>
          <p:cNvSpPr txBox="1"/>
          <p:nvPr/>
        </p:nvSpPr>
        <p:spPr>
          <a:xfrm>
            <a:off x="4760778" y="83694"/>
            <a:ext cx="3967317" cy="646331"/>
          </a:xfrm>
          <a:prstGeom prst="rect">
            <a:avLst/>
          </a:prstGeom>
          <a:noFill/>
        </p:spPr>
        <p:txBody>
          <a:bodyPr wrap="square" rtlCol="0">
            <a:spAutoFit/>
          </a:bodyPr>
          <a:lstStyle/>
          <a:p>
            <a:r>
              <a:rPr lang="en-US" sz="3600" dirty="0">
                <a:latin typeface="Arial Black" panose="020B0A04020102020204" pitchFamily="34" charset="0"/>
              </a:rPr>
              <a:t>KPI-1</a:t>
            </a:r>
          </a:p>
        </p:txBody>
      </p:sp>
      <p:pic>
        <p:nvPicPr>
          <p:cNvPr id="8" name="Picture 7">
            <a:extLst>
              <a:ext uri="{FF2B5EF4-FFF2-40B4-BE49-F238E27FC236}">
                <a16:creationId xmlns:a16="http://schemas.microsoft.com/office/drawing/2014/main" id="{2CA9C3DF-709F-04D5-A176-C302F0542E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225" y="2276899"/>
            <a:ext cx="4818574" cy="3863920"/>
          </a:xfrm>
          <a:prstGeom prst="rect">
            <a:avLst/>
          </a:prstGeom>
        </p:spPr>
      </p:pic>
      <p:sp>
        <p:nvSpPr>
          <p:cNvPr id="10" name="TextBox 9">
            <a:extLst>
              <a:ext uri="{FF2B5EF4-FFF2-40B4-BE49-F238E27FC236}">
                <a16:creationId xmlns:a16="http://schemas.microsoft.com/office/drawing/2014/main" id="{32FC3FF8-BDE3-BCA1-78BA-F20C5BF2DE76}"/>
              </a:ext>
            </a:extLst>
          </p:cNvPr>
          <p:cNvSpPr txBox="1"/>
          <p:nvPr/>
        </p:nvSpPr>
        <p:spPr>
          <a:xfrm>
            <a:off x="221225" y="966034"/>
            <a:ext cx="4014512" cy="1015663"/>
          </a:xfrm>
          <a:prstGeom prst="rect">
            <a:avLst/>
          </a:prstGeom>
          <a:noFill/>
        </p:spPr>
        <p:txBody>
          <a:bodyPr wrap="square" rtlCol="0">
            <a:spAutoFit/>
          </a:bodyPr>
          <a:lstStyle/>
          <a:p>
            <a:r>
              <a:rPr lang="en-US" sz="2000" b="1" dirty="0">
                <a:solidFill>
                  <a:srgbClr val="C00000"/>
                </a:solidFill>
                <a:latin typeface="Calibri"/>
                <a:ea typeface="Calibri"/>
                <a:cs typeface="Calibri"/>
                <a:sym typeface="Calibri"/>
              </a:rPr>
              <a:t>Weekday Vs Weekend (order_purchase_timestamp) Payment Statistics</a:t>
            </a:r>
            <a:endParaRPr lang="en-US" sz="2000" b="1" dirty="0">
              <a:solidFill>
                <a:srgbClr val="C00000"/>
              </a:solidFill>
            </a:endParaRPr>
          </a:p>
        </p:txBody>
      </p:sp>
      <p:sp>
        <p:nvSpPr>
          <p:cNvPr id="11" name="TextBox 10">
            <a:extLst>
              <a:ext uri="{FF2B5EF4-FFF2-40B4-BE49-F238E27FC236}">
                <a16:creationId xmlns:a16="http://schemas.microsoft.com/office/drawing/2014/main" id="{C3133F5D-C975-3768-E170-C181D6444EBF}"/>
              </a:ext>
            </a:extLst>
          </p:cNvPr>
          <p:cNvSpPr txBox="1"/>
          <p:nvPr/>
        </p:nvSpPr>
        <p:spPr>
          <a:xfrm>
            <a:off x="5633884" y="2691601"/>
            <a:ext cx="5737123" cy="2308324"/>
          </a:xfrm>
          <a:prstGeom prst="rect">
            <a:avLst/>
          </a:prstGeom>
          <a:noFill/>
        </p:spPr>
        <p:txBody>
          <a:bodyPr wrap="square" rtlCol="0">
            <a:spAutoFit/>
          </a:bodyPr>
          <a:lstStyle/>
          <a:p>
            <a:r>
              <a:rPr lang="en-US" b="1" dirty="0"/>
              <a:t>Order Behavior:</a:t>
            </a:r>
          </a:p>
          <a:p>
            <a:endParaRPr lang="en-US" b="1" dirty="0"/>
          </a:p>
          <a:p>
            <a:r>
              <a:rPr lang="en-US" b="1" dirty="0">
                <a:solidFill>
                  <a:schemeClr val="accent5">
                    <a:lumMod val="75000"/>
                  </a:schemeClr>
                </a:solidFill>
              </a:rPr>
              <a:t>Weekdays vs. Weekends: Analysis reveals that weekdays see higher order volumes, with a peak on Monday and a gradual decline towards midweek. This trend indicates that customers are more active during weekdays, suggesting an opportunity for targeted promotions.</a:t>
            </a:r>
          </a:p>
          <a:p>
            <a:endParaRPr lang="en-US" b="1" dirty="0"/>
          </a:p>
        </p:txBody>
      </p:sp>
    </p:spTree>
    <p:extLst>
      <p:ext uri="{BB962C8B-B14F-4D97-AF65-F5344CB8AC3E}">
        <p14:creationId xmlns:p14="http://schemas.microsoft.com/office/powerpoint/2010/main" val="330417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ction="ppaction://hlinksldjump"/>
            <a:extLst>
              <a:ext uri="{FF2B5EF4-FFF2-40B4-BE49-F238E27FC236}">
                <a16:creationId xmlns:a16="http://schemas.microsoft.com/office/drawing/2014/main" id="{A5B9FD16-9126-907F-4E6B-D16DB1519282}"/>
              </a:ext>
            </a:extLst>
          </p:cNvPr>
          <p:cNvPicPr>
            <a:picLocks noChangeAspect="1"/>
          </p:cNvPicPr>
          <p:nvPr/>
        </p:nvPicPr>
        <p:blipFill>
          <a:blip r:embed="rId3"/>
          <a:stretch>
            <a:fillRect/>
          </a:stretch>
        </p:blipFill>
        <p:spPr>
          <a:xfrm>
            <a:off x="4240897" y="142888"/>
            <a:ext cx="527944" cy="527944"/>
          </a:xfrm>
          <a:prstGeom prst="rect">
            <a:avLst/>
          </a:prstGeom>
        </p:spPr>
      </p:pic>
      <p:sp>
        <p:nvSpPr>
          <p:cNvPr id="4" name="TextBox 3">
            <a:extLst>
              <a:ext uri="{FF2B5EF4-FFF2-40B4-BE49-F238E27FC236}">
                <a16:creationId xmlns:a16="http://schemas.microsoft.com/office/drawing/2014/main" id="{FA8C9B4C-2241-311F-A2FE-46E28E841C4F}"/>
              </a:ext>
            </a:extLst>
          </p:cNvPr>
          <p:cNvSpPr txBox="1"/>
          <p:nvPr/>
        </p:nvSpPr>
        <p:spPr>
          <a:xfrm>
            <a:off x="4240897" y="222194"/>
            <a:ext cx="527944" cy="369332"/>
          </a:xfrm>
          <a:prstGeom prst="rect">
            <a:avLst/>
          </a:prstGeom>
          <a:noFill/>
        </p:spPr>
        <p:txBody>
          <a:bodyPr wrap="square">
            <a:spAutoFit/>
          </a:bodyPr>
          <a:lstStyle/>
          <a:p>
            <a:pPr algn="ctr"/>
            <a:r>
              <a:rPr lang="en-US" b="1" u="sng" dirty="0">
                <a:hlinkClick r:id="rId4" action="ppaction://hlinksldjump">
                  <a:extLst>
                    <a:ext uri="{A12FA001-AC4F-418D-AE19-62706E023703}">
                      <ahyp:hlinkClr xmlns:ahyp="http://schemas.microsoft.com/office/drawing/2018/hyperlinkcolor" val="tx"/>
                    </a:ext>
                  </a:extLst>
                </a:hlinkClick>
              </a:rPr>
              <a:t>03</a:t>
            </a:r>
            <a:endParaRPr lang="en-US" dirty="0"/>
          </a:p>
        </p:txBody>
      </p:sp>
      <p:sp>
        <p:nvSpPr>
          <p:cNvPr id="6" name="TextBox 5">
            <a:extLst>
              <a:ext uri="{FF2B5EF4-FFF2-40B4-BE49-F238E27FC236}">
                <a16:creationId xmlns:a16="http://schemas.microsoft.com/office/drawing/2014/main" id="{E8C4DFFC-2C80-1373-13AA-F75737809649}"/>
              </a:ext>
            </a:extLst>
          </p:cNvPr>
          <p:cNvSpPr txBox="1"/>
          <p:nvPr/>
        </p:nvSpPr>
        <p:spPr>
          <a:xfrm>
            <a:off x="4760778" y="83694"/>
            <a:ext cx="3967317" cy="646331"/>
          </a:xfrm>
          <a:prstGeom prst="rect">
            <a:avLst/>
          </a:prstGeom>
          <a:noFill/>
        </p:spPr>
        <p:txBody>
          <a:bodyPr wrap="square" rtlCol="0">
            <a:spAutoFit/>
          </a:bodyPr>
          <a:lstStyle/>
          <a:p>
            <a:r>
              <a:rPr lang="en-US" sz="3600" dirty="0">
                <a:latin typeface="Arial Black" panose="020B0A04020102020204" pitchFamily="34" charset="0"/>
              </a:rPr>
              <a:t>KPI-2</a:t>
            </a:r>
          </a:p>
        </p:txBody>
      </p:sp>
      <p:sp>
        <p:nvSpPr>
          <p:cNvPr id="7" name="TextBox 6">
            <a:extLst>
              <a:ext uri="{FF2B5EF4-FFF2-40B4-BE49-F238E27FC236}">
                <a16:creationId xmlns:a16="http://schemas.microsoft.com/office/drawing/2014/main" id="{73835CBE-75D9-EFD6-FD76-521BC5FE0770}"/>
              </a:ext>
            </a:extLst>
          </p:cNvPr>
          <p:cNvSpPr txBox="1"/>
          <p:nvPr/>
        </p:nvSpPr>
        <p:spPr>
          <a:xfrm>
            <a:off x="221225" y="966034"/>
            <a:ext cx="4014512" cy="707886"/>
          </a:xfrm>
          <a:prstGeom prst="rect">
            <a:avLst/>
          </a:prstGeom>
          <a:noFill/>
        </p:spPr>
        <p:txBody>
          <a:bodyPr wrap="square" rtlCol="0">
            <a:spAutoFit/>
          </a:bodyPr>
          <a:lstStyle/>
          <a:p>
            <a:pPr marR="0" lvl="0" algn="l" rtl="0">
              <a:spcBef>
                <a:spcPts val="0"/>
              </a:spcBef>
              <a:spcAft>
                <a:spcPts val="0"/>
              </a:spcAft>
              <a:buClr>
                <a:schemeClr val="dk1"/>
              </a:buClr>
              <a:buSzPts val="1800"/>
            </a:pPr>
            <a:r>
              <a:rPr lang="en-US" sz="2000" b="1" dirty="0">
                <a:solidFill>
                  <a:srgbClr val="C00000"/>
                </a:solidFill>
                <a:latin typeface="Calibri"/>
                <a:ea typeface="Calibri"/>
                <a:cs typeface="Calibri"/>
                <a:sym typeface="Calibri"/>
              </a:rPr>
              <a:t>Number of Orders with review score 5 and payment type as credit card.</a:t>
            </a:r>
            <a:endParaRPr lang="en-US" sz="1600" b="1" dirty="0">
              <a:solidFill>
                <a:srgbClr val="C00000"/>
              </a:solidFill>
            </a:endParaRPr>
          </a:p>
        </p:txBody>
      </p:sp>
      <p:pic>
        <p:nvPicPr>
          <p:cNvPr id="11" name="Picture 10">
            <a:extLst>
              <a:ext uri="{FF2B5EF4-FFF2-40B4-BE49-F238E27FC236}">
                <a16:creationId xmlns:a16="http://schemas.microsoft.com/office/drawing/2014/main" id="{5DF4A3F1-E009-2159-9996-7E123E1D4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225" y="2048428"/>
            <a:ext cx="4911213" cy="4166199"/>
          </a:xfrm>
          <a:prstGeom prst="rect">
            <a:avLst/>
          </a:prstGeom>
        </p:spPr>
      </p:pic>
      <p:sp>
        <p:nvSpPr>
          <p:cNvPr id="12" name="TextBox 11">
            <a:extLst>
              <a:ext uri="{FF2B5EF4-FFF2-40B4-BE49-F238E27FC236}">
                <a16:creationId xmlns:a16="http://schemas.microsoft.com/office/drawing/2014/main" id="{49002419-5AB2-10FF-F82D-16E411D90DC6}"/>
              </a:ext>
            </a:extLst>
          </p:cNvPr>
          <p:cNvSpPr txBox="1"/>
          <p:nvPr/>
        </p:nvSpPr>
        <p:spPr>
          <a:xfrm>
            <a:off x="5633884" y="2691601"/>
            <a:ext cx="5737123" cy="2031325"/>
          </a:xfrm>
          <a:prstGeom prst="rect">
            <a:avLst/>
          </a:prstGeom>
          <a:noFill/>
        </p:spPr>
        <p:txBody>
          <a:bodyPr wrap="square" rtlCol="0">
            <a:spAutoFit/>
          </a:bodyPr>
          <a:lstStyle/>
          <a:p>
            <a:r>
              <a:rPr lang="en-US" b="1" dirty="0"/>
              <a:t>Payment Preferences:</a:t>
            </a:r>
          </a:p>
          <a:p>
            <a:endParaRPr lang="en-US" b="1" dirty="0"/>
          </a:p>
          <a:p>
            <a:r>
              <a:rPr lang="en-US" b="1" dirty="0">
                <a:solidFill>
                  <a:schemeClr val="accent5">
                    <a:lumMod val="75000"/>
                  </a:schemeClr>
                </a:solidFill>
              </a:rPr>
              <a:t>Dominance of Credit Cards: Credit cards are the preferred payment method, especially for 5-star reviews, followed by </a:t>
            </a:r>
            <a:r>
              <a:rPr lang="en-US" b="1" dirty="0" err="1">
                <a:solidFill>
                  <a:schemeClr val="accent5">
                    <a:lumMod val="75000"/>
                  </a:schemeClr>
                </a:solidFill>
              </a:rPr>
              <a:t>boleto</a:t>
            </a:r>
            <a:r>
              <a:rPr lang="en-US" b="1" dirty="0">
                <a:solidFill>
                  <a:schemeClr val="accent5">
                    <a:lumMod val="75000"/>
                  </a:schemeClr>
                </a:solidFill>
              </a:rPr>
              <a:t>. This highlights the importance of secure and convenient payment options in driving customer satisfaction.</a:t>
            </a:r>
          </a:p>
        </p:txBody>
      </p:sp>
    </p:spTree>
    <p:extLst>
      <p:ext uri="{BB962C8B-B14F-4D97-AF65-F5344CB8AC3E}">
        <p14:creationId xmlns:p14="http://schemas.microsoft.com/office/powerpoint/2010/main" val="2084447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EB2CA-8105-53EE-C25B-D37A25FFCDE1}"/>
            </a:ext>
          </a:extLst>
        </p:cNvPr>
        <p:cNvGrpSpPr/>
        <p:nvPr/>
      </p:nvGrpSpPr>
      <p:grpSpPr>
        <a:xfrm>
          <a:off x="0" y="0"/>
          <a:ext cx="0" cy="0"/>
          <a:chOff x="0" y="0"/>
          <a:chExt cx="0" cy="0"/>
        </a:xfrm>
      </p:grpSpPr>
      <p:pic>
        <p:nvPicPr>
          <p:cNvPr id="2" name="Picture 1">
            <a:hlinkClick r:id="rId2" action="ppaction://hlinksldjump"/>
            <a:extLst>
              <a:ext uri="{FF2B5EF4-FFF2-40B4-BE49-F238E27FC236}">
                <a16:creationId xmlns:a16="http://schemas.microsoft.com/office/drawing/2014/main" id="{0A163620-4350-FAAB-81B2-1E90FACB9B54}"/>
              </a:ext>
            </a:extLst>
          </p:cNvPr>
          <p:cNvPicPr>
            <a:picLocks noChangeAspect="1"/>
          </p:cNvPicPr>
          <p:nvPr/>
        </p:nvPicPr>
        <p:blipFill>
          <a:blip r:embed="rId3"/>
          <a:stretch>
            <a:fillRect/>
          </a:stretch>
        </p:blipFill>
        <p:spPr>
          <a:xfrm>
            <a:off x="4240897" y="142888"/>
            <a:ext cx="527944" cy="527944"/>
          </a:xfrm>
          <a:prstGeom prst="rect">
            <a:avLst/>
          </a:prstGeom>
        </p:spPr>
      </p:pic>
      <p:sp>
        <p:nvSpPr>
          <p:cNvPr id="4" name="TextBox 3">
            <a:extLst>
              <a:ext uri="{FF2B5EF4-FFF2-40B4-BE49-F238E27FC236}">
                <a16:creationId xmlns:a16="http://schemas.microsoft.com/office/drawing/2014/main" id="{CA865641-BDC2-7EEE-5A04-B5075A1ADD19}"/>
              </a:ext>
            </a:extLst>
          </p:cNvPr>
          <p:cNvSpPr txBox="1"/>
          <p:nvPr/>
        </p:nvSpPr>
        <p:spPr>
          <a:xfrm>
            <a:off x="4240897" y="222194"/>
            <a:ext cx="527944" cy="369332"/>
          </a:xfrm>
          <a:prstGeom prst="rect">
            <a:avLst/>
          </a:prstGeom>
          <a:noFill/>
        </p:spPr>
        <p:txBody>
          <a:bodyPr wrap="square">
            <a:spAutoFit/>
          </a:bodyPr>
          <a:lstStyle/>
          <a:p>
            <a:pPr algn="ctr"/>
            <a:r>
              <a:rPr lang="en-US" b="1" u="sng" dirty="0">
                <a:hlinkClick r:id="rId4" action="ppaction://hlinksldjump">
                  <a:extLst>
                    <a:ext uri="{A12FA001-AC4F-418D-AE19-62706E023703}">
                      <ahyp:hlinkClr xmlns:ahyp="http://schemas.microsoft.com/office/drawing/2018/hyperlinkcolor" val="tx"/>
                    </a:ext>
                  </a:extLst>
                </a:hlinkClick>
              </a:rPr>
              <a:t>03</a:t>
            </a:r>
            <a:endParaRPr lang="en-US" dirty="0"/>
          </a:p>
        </p:txBody>
      </p:sp>
      <p:sp>
        <p:nvSpPr>
          <p:cNvPr id="6" name="TextBox 5">
            <a:extLst>
              <a:ext uri="{FF2B5EF4-FFF2-40B4-BE49-F238E27FC236}">
                <a16:creationId xmlns:a16="http://schemas.microsoft.com/office/drawing/2014/main" id="{DD08300D-3AA0-5951-98D6-48F5502173F0}"/>
              </a:ext>
            </a:extLst>
          </p:cNvPr>
          <p:cNvSpPr txBox="1"/>
          <p:nvPr/>
        </p:nvSpPr>
        <p:spPr>
          <a:xfrm>
            <a:off x="4760778" y="83694"/>
            <a:ext cx="3967317" cy="646331"/>
          </a:xfrm>
          <a:prstGeom prst="rect">
            <a:avLst/>
          </a:prstGeom>
          <a:noFill/>
        </p:spPr>
        <p:txBody>
          <a:bodyPr wrap="square" rtlCol="0">
            <a:spAutoFit/>
          </a:bodyPr>
          <a:lstStyle/>
          <a:p>
            <a:r>
              <a:rPr lang="en-US" sz="3600" dirty="0">
                <a:latin typeface="Arial Black" panose="020B0A04020102020204" pitchFamily="34" charset="0"/>
              </a:rPr>
              <a:t>KPI-3</a:t>
            </a:r>
          </a:p>
        </p:txBody>
      </p:sp>
      <p:sp>
        <p:nvSpPr>
          <p:cNvPr id="7" name="TextBox 6">
            <a:extLst>
              <a:ext uri="{FF2B5EF4-FFF2-40B4-BE49-F238E27FC236}">
                <a16:creationId xmlns:a16="http://schemas.microsoft.com/office/drawing/2014/main" id="{534E4635-07E8-816D-D448-1DCD435132FF}"/>
              </a:ext>
            </a:extLst>
          </p:cNvPr>
          <p:cNvSpPr txBox="1"/>
          <p:nvPr/>
        </p:nvSpPr>
        <p:spPr>
          <a:xfrm>
            <a:off x="221224" y="966034"/>
            <a:ext cx="4911213" cy="1015663"/>
          </a:xfrm>
          <a:prstGeom prst="rect">
            <a:avLst/>
          </a:prstGeom>
          <a:noFill/>
        </p:spPr>
        <p:txBody>
          <a:bodyPr wrap="square" rtlCol="0">
            <a:spAutoFit/>
          </a:bodyPr>
          <a:lstStyle/>
          <a:p>
            <a:pPr marR="0" lvl="0" algn="l" rtl="0">
              <a:spcBef>
                <a:spcPts val="0"/>
              </a:spcBef>
              <a:spcAft>
                <a:spcPts val="0"/>
              </a:spcAft>
              <a:buClr>
                <a:schemeClr val="dk1"/>
              </a:buClr>
              <a:buSzPts val="1800"/>
            </a:pPr>
            <a:r>
              <a:rPr lang="en-US" sz="2000" b="1" dirty="0">
                <a:solidFill>
                  <a:srgbClr val="C00000"/>
                </a:solidFill>
                <a:latin typeface="Calibri"/>
                <a:ea typeface="Calibri"/>
                <a:cs typeface="Calibri"/>
                <a:sym typeface="Calibri"/>
              </a:rPr>
              <a:t>Average number of days taken for </a:t>
            </a:r>
            <a:r>
              <a:rPr lang="en-US" sz="2000" b="1" dirty="0" err="1">
                <a:solidFill>
                  <a:srgbClr val="C00000"/>
                </a:solidFill>
                <a:latin typeface="Calibri"/>
                <a:ea typeface="Calibri"/>
                <a:cs typeface="Calibri"/>
                <a:sym typeface="Calibri"/>
              </a:rPr>
              <a:t>order_delivered_customer_date</a:t>
            </a:r>
            <a:r>
              <a:rPr lang="en-US" sz="2000" b="1" dirty="0">
                <a:solidFill>
                  <a:srgbClr val="C00000"/>
                </a:solidFill>
                <a:latin typeface="Calibri"/>
                <a:ea typeface="Calibri"/>
                <a:cs typeface="Calibri"/>
                <a:sym typeface="Calibri"/>
              </a:rPr>
              <a:t> for </a:t>
            </a:r>
            <a:r>
              <a:rPr lang="en-US" sz="2000" b="1" dirty="0" err="1">
                <a:solidFill>
                  <a:srgbClr val="C00000"/>
                </a:solidFill>
                <a:latin typeface="Calibri"/>
                <a:ea typeface="Calibri"/>
                <a:cs typeface="Calibri"/>
                <a:sym typeface="Calibri"/>
              </a:rPr>
              <a:t>pet_shop</a:t>
            </a:r>
            <a:endParaRPr lang="en-US" sz="1600" b="1" dirty="0">
              <a:solidFill>
                <a:srgbClr val="C00000"/>
              </a:solidFill>
            </a:endParaRPr>
          </a:p>
        </p:txBody>
      </p:sp>
      <p:pic>
        <p:nvPicPr>
          <p:cNvPr id="5" name="Picture 4">
            <a:extLst>
              <a:ext uri="{FF2B5EF4-FFF2-40B4-BE49-F238E27FC236}">
                <a16:creationId xmlns:a16="http://schemas.microsoft.com/office/drawing/2014/main" id="{A2689ED5-28F1-B7C4-D446-C3A90AF915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008" y="2276899"/>
            <a:ext cx="5286133" cy="4064907"/>
          </a:xfrm>
          <a:prstGeom prst="rect">
            <a:avLst/>
          </a:prstGeom>
        </p:spPr>
      </p:pic>
      <p:sp>
        <p:nvSpPr>
          <p:cNvPr id="8" name="TextBox 7">
            <a:extLst>
              <a:ext uri="{FF2B5EF4-FFF2-40B4-BE49-F238E27FC236}">
                <a16:creationId xmlns:a16="http://schemas.microsoft.com/office/drawing/2014/main" id="{F8639AE7-07AE-D40E-6B92-848347623DE1}"/>
              </a:ext>
            </a:extLst>
          </p:cNvPr>
          <p:cNvSpPr txBox="1"/>
          <p:nvPr/>
        </p:nvSpPr>
        <p:spPr>
          <a:xfrm>
            <a:off x="5859533" y="2691601"/>
            <a:ext cx="5737123" cy="2308324"/>
          </a:xfrm>
          <a:prstGeom prst="rect">
            <a:avLst/>
          </a:prstGeom>
          <a:noFill/>
        </p:spPr>
        <p:txBody>
          <a:bodyPr wrap="square" rtlCol="0">
            <a:spAutoFit/>
          </a:bodyPr>
          <a:lstStyle/>
          <a:p>
            <a:r>
              <a:rPr lang="en-US" b="1" dirty="0"/>
              <a:t>Delivery Times:</a:t>
            </a:r>
          </a:p>
          <a:p>
            <a:endParaRPr lang="en-US" b="1" dirty="0"/>
          </a:p>
          <a:p>
            <a:r>
              <a:rPr lang="en-US" b="1" dirty="0">
                <a:solidFill>
                  <a:schemeClr val="accent5">
                    <a:lumMod val="75000"/>
                  </a:schemeClr>
                </a:solidFill>
              </a:rPr>
              <a:t>Category Variations: Office furniture has the longest delivery time, while arts and craftsmanship have the shortest. On average, deliveries take 12 days, with pet shop products averaging 11 days. Streamlining delivery processes for categories with longer times could enhance overall efficiency.</a:t>
            </a:r>
          </a:p>
        </p:txBody>
      </p:sp>
    </p:spTree>
    <p:extLst>
      <p:ext uri="{BB962C8B-B14F-4D97-AF65-F5344CB8AC3E}">
        <p14:creationId xmlns:p14="http://schemas.microsoft.com/office/powerpoint/2010/main" val="382415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0E966-5D0B-96C0-3227-DEEE3A139F3C}"/>
            </a:ext>
          </a:extLst>
        </p:cNvPr>
        <p:cNvGrpSpPr/>
        <p:nvPr/>
      </p:nvGrpSpPr>
      <p:grpSpPr>
        <a:xfrm>
          <a:off x="0" y="0"/>
          <a:ext cx="0" cy="0"/>
          <a:chOff x="0" y="0"/>
          <a:chExt cx="0" cy="0"/>
        </a:xfrm>
      </p:grpSpPr>
      <p:pic>
        <p:nvPicPr>
          <p:cNvPr id="2" name="Picture 1">
            <a:hlinkClick r:id="rId2" action="ppaction://hlinksldjump"/>
            <a:extLst>
              <a:ext uri="{FF2B5EF4-FFF2-40B4-BE49-F238E27FC236}">
                <a16:creationId xmlns:a16="http://schemas.microsoft.com/office/drawing/2014/main" id="{9BB88891-67D0-137A-F6FE-6BDFA9FE27B5}"/>
              </a:ext>
            </a:extLst>
          </p:cNvPr>
          <p:cNvPicPr>
            <a:picLocks noChangeAspect="1"/>
          </p:cNvPicPr>
          <p:nvPr/>
        </p:nvPicPr>
        <p:blipFill>
          <a:blip r:embed="rId3"/>
          <a:stretch>
            <a:fillRect/>
          </a:stretch>
        </p:blipFill>
        <p:spPr>
          <a:xfrm>
            <a:off x="4240897" y="142888"/>
            <a:ext cx="527944" cy="527944"/>
          </a:xfrm>
          <a:prstGeom prst="rect">
            <a:avLst/>
          </a:prstGeom>
        </p:spPr>
      </p:pic>
      <p:sp>
        <p:nvSpPr>
          <p:cNvPr id="4" name="TextBox 3">
            <a:extLst>
              <a:ext uri="{FF2B5EF4-FFF2-40B4-BE49-F238E27FC236}">
                <a16:creationId xmlns:a16="http://schemas.microsoft.com/office/drawing/2014/main" id="{CCAAED5E-FBE0-2F8E-4D3D-F0D1C0E9433D}"/>
              </a:ext>
            </a:extLst>
          </p:cNvPr>
          <p:cNvSpPr txBox="1"/>
          <p:nvPr/>
        </p:nvSpPr>
        <p:spPr>
          <a:xfrm>
            <a:off x="4240897" y="222194"/>
            <a:ext cx="527944" cy="369332"/>
          </a:xfrm>
          <a:prstGeom prst="rect">
            <a:avLst/>
          </a:prstGeom>
          <a:noFill/>
        </p:spPr>
        <p:txBody>
          <a:bodyPr wrap="square">
            <a:spAutoFit/>
          </a:bodyPr>
          <a:lstStyle/>
          <a:p>
            <a:pPr algn="ctr"/>
            <a:r>
              <a:rPr lang="en-US" b="1" u="sng" dirty="0">
                <a:hlinkClick r:id="rId4" action="ppaction://hlinksldjump">
                  <a:extLst>
                    <a:ext uri="{A12FA001-AC4F-418D-AE19-62706E023703}">
                      <ahyp:hlinkClr xmlns:ahyp="http://schemas.microsoft.com/office/drawing/2018/hyperlinkcolor" val="tx"/>
                    </a:ext>
                  </a:extLst>
                </a:hlinkClick>
              </a:rPr>
              <a:t>03</a:t>
            </a:r>
            <a:endParaRPr lang="en-US" dirty="0"/>
          </a:p>
        </p:txBody>
      </p:sp>
      <p:sp>
        <p:nvSpPr>
          <p:cNvPr id="6" name="TextBox 5">
            <a:extLst>
              <a:ext uri="{FF2B5EF4-FFF2-40B4-BE49-F238E27FC236}">
                <a16:creationId xmlns:a16="http://schemas.microsoft.com/office/drawing/2014/main" id="{FED921B2-30F2-705F-1A0D-A4A5D051BF87}"/>
              </a:ext>
            </a:extLst>
          </p:cNvPr>
          <p:cNvSpPr txBox="1"/>
          <p:nvPr/>
        </p:nvSpPr>
        <p:spPr>
          <a:xfrm>
            <a:off x="4760778" y="83694"/>
            <a:ext cx="3967317" cy="646331"/>
          </a:xfrm>
          <a:prstGeom prst="rect">
            <a:avLst/>
          </a:prstGeom>
          <a:noFill/>
        </p:spPr>
        <p:txBody>
          <a:bodyPr wrap="square" rtlCol="0">
            <a:spAutoFit/>
          </a:bodyPr>
          <a:lstStyle/>
          <a:p>
            <a:r>
              <a:rPr lang="en-US" sz="3600" dirty="0">
                <a:latin typeface="Arial Black" panose="020B0A04020102020204" pitchFamily="34" charset="0"/>
              </a:rPr>
              <a:t>KPI-4</a:t>
            </a:r>
          </a:p>
        </p:txBody>
      </p:sp>
      <p:sp>
        <p:nvSpPr>
          <p:cNvPr id="7" name="TextBox 6">
            <a:extLst>
              <a:ext uri="{FF2B5EF4-FFF2-40B4-BE49-F238E27FC236}">
                <a16:creationId xmlns:a16="http://schemas.microsoft.com/office/drawing/2014/main" id="{76E2C149-A1C8-910B-B665-1452E69FA677}"/>
              </a:ext>
            </a:extLst>
          </p:cNvPr>
          <p:cNvSpPr txBox="1"/>
          <p:nvPr/>
        </p:nvSpPr>
        <p:spPr>
          <a:xfrm>
            <a:off x="221224" y="966034"/>
            <a:ext cx="4911213" cy="707886"/>
          </a:xfrm>
          <a:prstGeom prst="rect">
            <a:avLst/>
          </a:prstGeom>
          <a:noFill/>
        </p:spPr>
        <p:txBody>
          <a:bodyPr wrap="square" rtlCol="0">
            <a:spAutoFit/>
          </a:bodyPr>
          <a:lstStyle/>
          <a:p>
            <a:pPr marR="0" lvl="0" algn="l" rtl="0">
              <a:spcBef>
                <a:spcPts val="0"/>
              </a:spcBef>
              <a:spcAft>
                <a:spcPts val="0"/>
              </a:spcAft>
              <a:buClr>
                <a:schemeClr val="dk1"/>
              </a:buClr>
              <a:buSzPts val="1800"/>
            </a:pPr>
            <a:r>
              <a:rPr lang="en-US" sz="2000" b="1" dirty="0">
                <a:solidFill>
                  <a:srgbClr val="C00000"/>
                </a:solidFill>
                <a:latin typeface="Calibri"/>
                <a:ea typeface="Calibri"/>
                <a:cs typeface="Calibri"/>
                <a:sym typeface="Calibri"/>
              </a:rPr>
              <a:t>Average price and payment values from customers of </a:t>
            </a:r>
            <a:r>
              <a:rPr lang="en-US" sz="2000" b="1" dirty="0" err="1">
                <a:solidFill>
                  <a:srgbClr val="C00000"/>
                </a:solidFill>
                <a:latin typeface="Calibri"/>
                <a:ea typeface="Calibri"/>
                <a:cs typeface="Calibri"/>
                <a:sym typeface="Calibri"/>
              </a:rPr>
              <a:t>sao</a:t>
            </a:r>
            <a:r>
              <a:rPr lang="en-US" sz="2000" b="1" dirty="0">
                <a:solidFill>
                  <a:srgbClr val="C00000"/>
                </a:solidFill>
                <a:latin typeface="Calibri"/>
                <a:ea typeface="Calibri"/>
                <a:cs typeface="Calibri"/>
                <a:sym typeface="Calibri"/>
              </a:rPr>
              <a:t> </a:t>
            </a:r>
            <a:r>
              <a:rPr lang="en-US" sz="2000" b="1" dirty="0" err="1">
                <a:solidFill>
                  <a:srgbClr val="C00000"/>
                </a:solidFill>
                <a:latin typeface="Calibri"/>
                <a:ea typeface="Calibri"/>
                <a:cs typeface="Calibri"/>
                <a:sym typeface="Calibri"/>
              </a:rPr>
              <a:t>paulo</a:t>
            </a:r>
            <a:r>
              <a:rPr lang="en-US" sz="2000" b="1" dirty="0">
                <a:solidFill>
                  <a:srgbClr val="C00000"/>
                </a:solidFill>
                <a:latin typeface="Calibri"/>
                <a:ea typeface="Calibri"/>
                <a:cs typeface="Calibri"/>
                <a:sym typeface="Calibri"/>
              </a:rPr>
              <a:t> city</a:t>
            </a:r>
            <a:endParaRPr lang="en-US" sz="1600" b="1" dirty="0">
              <a:solidFill>
                <a:srgbClr val="C00000"/>
              </a:solidFill>
            </a:endParaRPr>
          </a:p>
        </p:txBody>
      </p:sp>
      <p:pic>
        <p:nvPicPr>
          <p:cNvPr id="8" name="Picture 7">
            <a:extLst>
              <a:ext uri="{FF2B5EF4-FFF2-40B4-BE49-F238E27FC236}">
                <a16:creationId xmlns:a16="http://schemas.microsoft.com/office/drawing/2014/main" id="{6DF6CAF9-C58B-C84D-BD8F-ECF760990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187" y="2048429"/>
            <a:ext cx="5755814" cy="4455610"/>
          </a:xfrm>
          <a:prstGeom prst="rect">
            <a:avLst/>
          </a:prstGeom>
        </p:spPr>
      </p:pic>
      <p:sp>
        <p:nvSpPr>
          <p:cNvPr id="9" name="TextBox 8">
            <a:extLst>
              <a:ext uri="{FF2B5EF4-FFF2-40B4-BE49-F238E27FC236}">
                <a16:creationId xmlns:a16="http://schemas.microsoft.com/office/drawing/2014/main" id="{577A6CAB-A180-F95C-1FB9-D0C508989B7A}"/>
              </a:ext>
            </a:extLst>
          </p:cNvPr>
          <p:cNvSpPr txBox="1"/>
          <p:nvPr/>
        </p:nvSpPr>
        <p:spPr>
          <a:xfrm>
            <a:off x="6228243" y="2676852"/>
            <a:ext cx="5737123" cy="2031325"/>
          </a:xfrm>
          <a:prstGeom prst="rect">
            <a:avLst/>
          </a:prstGeom>
          <a:noFill/>
        </p:spPr>
        <p:txBody>
          <a:bodyPr wrap="square" rtlCol="0">
            <a:spAutoFit/>
          </a:bodyPr>
          <a:lstStyle/>
          <a:p>
            <a:r>
              <a:rPr lang="en-US" b="1" dirty="0"/>
              <a:t>Geographical Insights:</a:t>
            </a:r>
          </a:p>
          <a:p>
            <a:endParaRPr lang="en-US" b="1" dirty="0"/>
          </a:p>
          <a:p>
            <a:r>
              <a:rPr lang="en-US" b="1" dirty="0">
                <a:solidFill>
                  <a:schemeClr val="accent5">
                    <a:lumMod val="75000"/>
                  </a:schemeClr>
                </a:solidFill>
              </a:rPr>
              <a:t>City-wise Trends: Sao Paulo and Rio de Janeiro record the highest order counts. In Sao Paulo, the average payment surpasses the average price, likely due to high order density. Tailored marketing strategies for these regions could further boost sales.</a:t>
            </a:r>
          </a:p>
        </p:txBody>
      </p:sp>
    </p:spTree>
    <p:extLst>
      <p:ext uri="{BB962C8B-B14F-4D97-AF65-F5344CB8AC3E}">
        <p14:creationId xmlns:p14="http://schemas.microsoft.com/office/powerpoint/2010/main" val="98593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7F0F8-0FBF-DDD0-61C5-0142B48A6815}"/>
            </a:ext>
          </a:extLst>
        </p:cNvPr>
        <p:cNvGrpSpPr/>
        <p:nvPr/>
      </p:nvGrpSpPr>
      <p:grpSpPr>
        <a:xfrm>
          <a:off x="0" y="0"/>
          <a:ext cx="0" cy="0"/>
          <a:chOff x="0" y="0"/>
          <a:chExt cx="0" cy="0"/>
        </a:xfrm>
      </p:grpSpPr>
      <p:pic>
        <p:nvPicPr>
          <p:cNvPr id="2" name="Picture 1">
            <a:hlinkClick r:id="rId2" action="ppaction://hlinksldjump"/>
            <a:extLst>
              <a:ext uri="{FF2B5EF4-FFF2-40B4-BE49-F238E27FC236}">
                <a16:creationId xmlns:a16="http://schemas.microsoft.com/office/drawing/2014/main" id="{F16605D2-1919-2B94-AFFB-2B0EFE38445B}"/>
              </a:ext>
            </a:extLst>
          </p:cNvPr>
          <p:cNvPicPr>
            <a:picLocks noChangeAspect="1"/>
          </p:cNvPicPr>
          <p:nvPr/>
        </p:nvPicPr>
        <p:blipFill>
          <a:blip r:embed="rId3"/>
          <a:stretch>
            <a:fillRect/>
          </a:stretch>
        </p:blipFill>
        <p:spPr>
          <a:xfrm>
            <a:off x="4240897" y="142888"/>
            <a:ext cx="527944" cy="527944"/>
          </a:xfrm>
          <a:prstGeom prst="rect">
            <a:avLst/>
          </a:prstGeom>
        </p:spPr>
      </p:pic>
      <p:sp>
        <p:nvSpPr>
          <p:cNvPr id="4" name="TextBox 3">
            <a:extLst>
              <a:ext uri="{FF2B5EF4-FFF2-40B4-BE49-F238E27FC236}">
                <a16:creationId xmlns:a16="http://schemas.microsoft.com/office/drawing/2014/main" id="{96485B76-8DFF-DEF1-33EC-AF3A8104504C}"/>
              </a:ext>
            </a:extLst>
          </p:cNvPr>
          <p:cNvSpPr txBox="1"/>
          <p:nvPr/>
        </p:nvSpPr>
        <p:spPr>
          <a:xfrm>
            <a:off x="4240897" y="222194"/>
            <a:ext cx="527944" cy="369332"/>
          </a:xfrm>
          <a:prstGeom prst="rect">
            <a:avLst/>
          </a:prstGeom>
          <a:noFill/>
        </p:spPr>
        <p:txBody>
          <a:bodyPr wrap="square">
            <a:spAutoFit/>
          </a:bodyPr>
          <a:lstStyle/>
          <a:p>
            <a:pPr algn="ctr"/>
            <a:r>
              <a:rPr lang="en-US" b="1" u="sng" dirty="0">
                <a:hlinkClick r:id="rId4" action="ppaction://hlinksldjump">
                  <a:extLst>
                    <a:ext uri="{A12FA001-AC4F-418D-AE19-62706E023703}">
                      <ahyp:hlinkClr xmlns:ahyp="http://schemas.microsoft.com/office/drawing/2018/hyperlinkcolor" val="tx"/>
                    </a:ext>
                  </a:extLst>
                </a:hlinkClick>
              </a:rPr>
              <a:t>03</a:t>
            </a:r>
            <a:endParaRPr lang="en-US" dirty="0"/>
          </a:p>
        </p:txBody>
      </p:sp>
      <p:sp>
        <p:nvSpPr>
          <p:cNvPr id="6" name="TextBox 5">
            <a:extLst>
              <a:ext uri="{FF2B5EF4-FFF2-40B4-BE49-F238E27FC236}">
                <a16:creationId xmlns:a16="http://schemas.microsoft.com/office/drawing/2014/main" id="{FCCD9CC4-CA0E-6623-9581-2EE6FFEF2CE6}"/>
              </a:ext>
            </a:extLst>
          </p:cNvPr>
          <p:cNvSpPr txBox="1"/>
          <p:nvPr/>
        </p:nvSpPr>
        <p:spPr>
          <a:xfrm>
            <a:off x="4760778" y="83694"/>
            <a:ext cx="3967317" cy="646331"/>
          </a:xfrm>
          <a:prstGeom prst="rect">
            <a:avLst/>
          </a:prstGeom>
          <a:noFill/>
        </p:spPr>
        <p:txBody>
          <a:bodyPr wrap="square" rtlCol="0">
            <a:spAutoFit/>
          </a:bodyPr>
          <a:lstStyle/>
          <a:p>
            <a:r>
              <a:rPr lang="en-US" sz="3600" dirty="0">
                <a:latin typeface="Arial Black" panose="020B0A04020102020204" pitchFamily="34" charset="0"/>
              </a:rPr>
              <a:t>KPI-5</a:t>
            </a:r>
          </a:p>
        </p:txBody>
      </p:sp>
      <p:sp>
        <p:nvSpPr>
          <p:cNvPr id="7" name="TextBox 6">
            <a:extLst>
              <a:ext uri="{FF2B5EF4-FFF2-40B4-BE49-F238E27FC236}">
                <a16:creationId xmlns:a16="http://schemas.microsoft.com/office/drawing/2014/main" id="{196FCFAE-C945-01A6-AE03-FF0EAFEEF63E}"/>
              </a:ext>
            </a:extLst>
          </p:cNvPr>
          <p:cNvSpPr txBox="1"/>
          <p:nvPr/>
        </p:nvSpPr>
        <p:spPr>
          <a:xfrm>
            <a:off x="176979" y="789219"/>
            <a:ext cx="4911213" cy="1323439"/>
          </a:xfrm>
          <a:prstGeom prst="rect">
            <a:avLst/>
          </a:prstGeom>
          <a:noFill/>
        </p:spPr>
        <p:txBody>
          <a:bodyPr wrap="square" rtlCol="0">
            <a:spAutoFit/>
          </a:bodyPr>
          <a:lstStyle/>
          <a:p>
            <a:pPr marR="0" lvl="0" algn="l" rtl="0">
              <a:spcBef>
                <a:spcPts val="0"/>
              </a:spcBef>
              <a:spcAft>
                <a:spcPts val="0"/>
              </a:spcAft>
              <a:buClr>
                <a:schemeClr val="dk1"/>
              </a:buClr>
              <a:buSzPts val="1800"/>
            </a:pPr>
            <a:r>
              <a:rPr lang="en-IN" sz="2000" b="1" dirty="0">
                <a:solidFill>
                  <a:srgbClr val="C00000"/>
                </a:solidFill>
                <a:latin typeface="Calibri"/>
                <a:ea typeface="Calibri"/>
                <a:cs typeface="Calibri"/>
                <a:sym typeface="Calibri"/>
              </a:rPr>
              <a:t>Relationship between shipping days (</a:t>
            </a:r>
            <a:r>
              <a:rPr lang="en-IN" sz="2000" b="1" dirty="0" err="1">
                <a:solidFill>
                  <a:srgbClr val="C00000"/>
                </a:solidFill>
                <a:latin typeface="Calibri"/>
                <a:ea typeface="Calibri"/>
                <a:cs typeface="Calibri"/>
                <a:sym typeface="Calibri"/>
              </a:rPr>
              <a:t>order_delivered_customer_date</a:t>
            </a:r>
            <a:r>
              <a:rPr lang="en-IN" sz="2000" b="1" dirty="0">
                <a:solidFill>
                  <a:srgbClr val="C00000"/>
                </a:solidFill>
                <a:latin typeface="Calibri"/>
                <a:ea typeface="Calibri"/>
                <a:cs typeface="Calibri"/>
                <a:sym typeface="Calibri"/>
              </a:rPr>
              <a:t> - </a:t>
            </a:r>
            <a:r>
              <a:rPr lang="en-IN" sz="2000" b="1" dirty="0" err="1">
                <a:solidFill>
                  <a:srgbClr val="C00000"/>
                </a:solidFill>
                <a:latin typeface="Calibri"/>
                <a:ea typeface="Calibri"/>
                <a:cs typeface="Calibri"/>
                <a:sym typeface="Calibri"/>
              </a:rPr>
              <a:t>order_purchase_timestamp</a:t>
            </a:r>
            <a:r>
              <a:rPr lang="en-IN" sz="2000" b="1" dirty="0">
                <a:solidFill>
                  <a:srgbClr val="C00000"/>
                </a:solidFill>
                <a:latin typeface="Calibri"/>
                <a:ea typeface="Calibri"/>
                <a:cs typeface="Calibri"/>
                <a:sym typeface="Calibri"/>
              </a:rPr>
              <a:t>) Vs review scores</a:t>
            </a:r>
            <a:endParaRPr lang="en-US" sz="1600" b="1" dirty="0">
              <a:solidFill>
                <a:srgbClr val="C00000"/>
              </a:solidFill>
            </a:endParaRPr>
          </a:p>
        </p:txBody>
      </p:sp>
      <p:sp>
        <p:nvSpPr>
          <p:cNvPr id="3" name="TextBox 2">
            <a:extLst>
              <a:ext uri="{FF2B5EF4-FFF2-40B4-BE49-F238E27FC236}">
                <a16:creationId xmlns:a16="http://schemas.microsoft.com/office/drawing/2014/main" id="{B0A06D33-CC99-CB4C-F124-9C7894B1E96B}"/>
              </a:ext>
            </a:extLst>
          </p:cNvPr>
          <p:cNvSpPr txBox="1"/>
          <p:nvPr/>
        </p:nvSpPr>
        <p:spPr>
          <a:xfrm>
            <a:off x="6228243" y="2676852"/>
            <a:ext cx="5737123" cy="1754326"/>
          </a:xfrm>
          <a:prstGeom prst="rect">
            <a:avLst/>
          </a:prstGeom>
          <a:noFill/>
        </p:spPr>
        <p:txBody>
          <a:bodyPr wrap="square" rtlCol="0">
            <a:spAutoFit/>
          </a:bodyPr>
          <a:lstStyle/>
          <a:p>
            <a:r>
              <a:rPr lang="en-US" b="1" dirty="0"/>
              <a:t>Shipping Duration and Reviews:</a:t>
            </a:r>
          </a:p>
          <a:p>
            <a:endParaRPr lang="en-US" b="1" dirty="0"/>
          </a:p>
          <a:p>
            <a:r>
              <a:rPr lang="en-US" b="1" dirty="0">
                <a:solidFill>
                  <a:schemeClr val="accent5">
                    <a:lumMod val="75000"/>
                  </a:schemeClr>
                </a:solidFill>
              </a:rPr>
              <a:t>Negative Correlation: A clear negative correlation exists between shipping duration and review scores. Faster shipping times are associated with higher review scores, emphasizing the need for efficient logistics.</a:t>
            </a:r>
          </a:p>
        </p:txBody>
      </p:sp>
      <p:pic>
        <p:nvPicPr>
          <p:cNvPr id="9" name="Picture 8">
            <a:extLst>
              <a:ext uri="{FF2B5EF4-FFF2-40B4-BE49-F238E27FC236}">
                <a16:creationId xmlns:a16="http://schemas.microsoft.com/office/drawing/2014/main" id="{722B3C35-C938-28A1-8D48-0C3C0FD34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129" y="2460676"/>
            <a:ext cx="5495742" cy="4175130"/>
          </a:xfrm>
          <a:prstGeom prst="rect">
            <a:avLst/>
          </a:prstGeom>
        </p:spPr>
      </p:pic>
    </p:spTree>
    <p:extLst>
      <p:ext uri="{BB962C8B-B14F-4D97-AF65-F5344CB8AC3E}">
        <p14:creationId xmlns:p14="http://schemas.microsoft.com/office/powerpoint/2010/main" val="853123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792</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Munindra Malaka</cp:lastModifiedBy>
  <cp:revision>7</cp:revision>
  <dcterms:created xsi:type="dcterms:W3CDTF">2024-12-05T07:36:54Z</dcterms:created>
  <dcterms:modified xsi:type="dcterms:W3CDTF">2025-02-05T12:19:23Z</dcterms:modified>
</cp:coreProperties>
</file>