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1"/>
  </p:notesMasterIdLst>
  <p:sldIdLst>
    <p:sldId id="256" r:id="rId2"/>
    <p:sldId id="269" r:id="rId3"/>
    <p:sldId id="270" r:id="rId4"/>
    <p:sldId id="275" r:id="rId5"/>
    <p:sldId id="272" r:id="rId6"/>
    <p:sldId id="259" r:id="rId7"/>
    <p:sldId id="260" r:id="rId8"/>
    <p:sldId id="261" r:id="rId9"/>
    <p:sldId id="262" r:id="rId10"/>
    <p:sldId id="263" r:id="rId11"/>
    <p:sldId id="264" r:id="rId12"/>
    <p:sldId id="268" r:id="rId13"/>
    <p:sldId id="277" r:id="rId14"/>
    <p:sldId id="276" r:id="rId15"/>
    <p:sldId id="273" r:id="rId16"/>
    <p:sldId id="274" r:id="rId17"/>
    <p:sldId id="267"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384" y="2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36E66F-882F-4B68-B559-263788A66068}"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en-US"/>
        </a:p>
      </dgm:t>
    </dgm:pt>
    <dgm:pt modelId="{C2A34C69-2779-46AC-AB0F-94DD4221062C}">
      <dgm:prSet/>
      <dgm:spPr/>
      <dgm:t>
        <a:bodyPr/>
        <a:lstStyle/>
        <a:p>
          <a:pPr>
            <a:defRPr b="1"/>
          </a:pPr>
          <a:r>
            <a:rPr lang="en-US" b="1"/>
            <a:t>Purpose</a:t>
          </a:r>
          <a:r>
            <a:rPr lang="en-US"/>
            <a:t>: </a:t>
          </a:r>
        </a:p>
      </dgm:t>
    </dgm:pt>
    <dgm:pt modelId="{ADF9E90A-59B9-432F-992E-94FDEEB83EA8}" type="parTrans" cxnId="{528EF5C0-04E4-47A4-A012-4B294A163D8D}">
      <dgm:prSet/>
      <dgm:spPr/>
      <dgm:t>
        <a:bodyPr/>
        <a:lstStyle/>
        <a:p>
          <a:endParaRPr lang="en-US"/>
        </a:p>
      </dgm:t>
    </dgm:pt>
    <dgm:pt modelId="{348D6890-2EDC-4750-8A5B-CA744B5A1B7F}" type="sibTrans" cxnId="{528EF5C0-04E4-47A4-A012-4B294A163D8D}">
      <dgm:prSet/>
      <dgm:spPr/>
      <dgm:t>
        <a:bodyPr/>
        <a:lstStyle/>
        <a:p>
          <a:endParaRPr lang="en-US"/>
        </a:p>
      </dgm:t>
    </dgm:pt>
    <dgm:pt modelId="{42414C97-A2F5-4C86-BA18-64BC61D29021}">
      <dgm:prSet/>
      <dgm:spPr/>
      <dgm:t>
        <a:bodyPr/>
        <a:lstStyle/>
        <a:p>
          <a:r>
            <a:rPr lang="en-US"/>
            <a:t>To perform a comprehensive analysis of High Cloud Airlines' operations, focusing on optimizing performance and enhancing customer satisfaction.</a:t>
          </a:r>
        </a:p>
      </dgm:t>
    </dgm:pt>
    <dgm:pt modelId="{398A1707-BDD2-4029-9D2C-387D333B7389}" type="parTrans" cxnId="{F693F450-44B0-47A4-A116-DD455733D908}">
      <dgm:prSet/>
      <dgm:spPr/>
      <dgm:t>
        <a:bodyPr/>
        <a:lstStyle/>
        <a:p>
          <a:endParaRPr lang="en-US"/>
        </a:p>
      </dgm:t>
    </dgm:pt>
    <dgm:pt modelId="{26049258-0F53-41B6-8C4E-E52AF80BD426}" type="sibTrans" cxnId="{F693F450-44B0-47A4-A116-DD455733D908}">
      <dgm:prSet/>
      <dgm:spPr/>
      <dgm:t>
        <a:bodyPr/>
        <a:lstStyle/>
        <a:p>
          <a:endParaRPr lang="en-US"/>
        </a:p>
      </dgm:t>
    </dgm:pt>
    <dgm:pt modelId="{9E4E4189-24E9-4AC5-BB04-7D8499D22713}">
      <dgm:prSet/>
      <dgm:spPr/>
      <dgm:t>
        <a:bodyPr/>
        <a:lstStyle/>
        <a:p>
          <a:pPr>
            <a:defRPr b="1"/>
          </a:pPr>
          <a:r>
            <a:rPr lang="en-US" b="1"/>
            <a:t>Key Goals</a:t>
          </a:r>
          <a:r>
            <a:rPr lang="en-US"/>
            <a:t>:</a:t>
          </a:r>
        </a:p>
      </dgm:t>
    </dgm:pt>
    <dgm:pt modelId="{EAC2E156-94D5-49C6-B7AE-E67FAF51892A}" type="parTrans" cxnId="{452E5611-DAB6-4DED-A8BA-F4D2F83BDD01}">
      <dgm:prSet/>
      <dgm:spPr/>
      <dgm:t>
        <a:bodyPr/>
        <a:lstStyle/>
        <a:p>
          <a:endParaRPr lang="en-US"/>
        </a:p>
      </dgm:t>
    </dgm:pt>
    <dgm:pt modelId="{B3A3497E-DF59-49DC-A768-379C8B727122}" type="sibTrans" cxnId="{452E5611-DAB6-4DED-A8BA-F4D2F83BDD01}">
      <dgm:prSet/>
      <dgm:spPr/>
      <dgm:t>
        <a:bodyPr/>
        <a:lstStyle/>
        <a:p>
          <a:endParaRPr lang="en-US"/>
        </a:p>
      </dgm:t>
    </dgm:pt>
    <dgm:pt modelId="{4CA9EB04-ED98-4464-9029-E64B9F91B3AB}">
      <dgm:prSet/>
      <dgm:spPr/>
      <dgm:t>
        <a:bodyPr/>
        <a:lstStyle/>
        <a:p>
          <a:r>
            <a:rPr lang="en-US" b="1"/>
            <a:t>Identify Trends</a:t>
          </a:r>
          <a:r>
            <a:rPr lang="en-US"/>
            <a:t>: Analyze flight data to uncover patterns in passenger traffic, peak travel times, and popular routes.</a:t>
          </a:r>
        </a:p>
      </dgm:t>
    </dgm:pt>
    <dgm:pt modelId="{799FE1AF-8279-4B4F-9342-F31C4D5DC40E}" type="parTrans" cxnId="{0AC14C3D-0349-4818-967E-1FA5760216BF}">
      <dgm:prSet/>
      <dgm:spPr/>
      <dgm:t>
        <a:bodyPr/>
        <a:lstStyle/>
        <a:p>
          <a:endParaRPr lang="en-US"/>
        </a:p>
      </dgm:t>
    </dgm:pt>
    <dgm:pt modelId="{2DA49825-3895-45E0-A696-700F5EDB523D}" type="sibTrans" cxnId="{0AC14C3D-0349-4818-967E-1FA5760216BF}">
      <dgm:prSet/>
      <dgm:spPr/>
      <dgm:t>
        <a:bodyPr/>
        <a:lstStyle/>
        <a:p>
          <a:endParaRPr lang="en-US"/>
        </a:p>
      </dgm:t>
    </dgm:pt>
    <dgm:pt modelId="{ECE4C5BA-9210-4405-8C34-1697CDA328DA}">
      <dgm:prSet/>
      <dgm:spPr/>
      <dgm:t>
        <a:bodyPr/>
        <a:lstStyle/>
        <a:p>
          <a:r>
            <a:rPr lang="en-US" b="1"/>
            <a:t>Operational Efficiency</a:t>
          </a:r>
          <a:r>
            <a:rPr lang="en-US"/>
            <a:t>: Evaluate load factors, busiest routes, top preferred airlines by the passengers.</a:t>
          </a:r>
        </a:p>
      </dgm:t>
    </dgm:pt>
    <dgm:pt modelId="{06A23414-9EF9-4B44-B087-629D37DDC37F}" type="parTrans" cxnId="{05C9487F-BA75-404C-A650-5E11190F812D}">
      <dgm:prSet/>
      <dgm:spPr/>
      <dgm:t>
        <a:bodyPr/>
        <a:lstStyle/>
        <a:p>
          <a:endParaRPr lang="en-US"/>
        </a:p>
      </dgm:t>
    </dgm:pt>
    <dgm:pt modelId="{38B78249-C44E-4EC2-B95D-F51539D1568F}" type="sibTrans" cxnId="{05C9487F-BA75-404C-A650-5E11190F812D}">
      <dgm:prSet/>
      <dgm:spPr/>
      <dgm:t>
        <a:bodyPr/>
        <a:lstStyle/>
        <a:p>
          <a:endParaRPr lang="en-US"/>
        </a:p>
      </dgm:t>
    </dgm:pt>
    <dgm:pt modelId="{F6B89978-3702-475F-8390-7CC6630DCF81}">
      <dgm:prSet/>
      <dgm:spPr/>
      <dgm:t>
        <a:bodyPr/>
        <a:lstStyle/>
        <a:p>
          <a:r>
            <a:rPr lang="en-US" b="1" dirty="0"/>
            <a:t>Data-Driven Decision Making</a:t>
          </a:r>
          <a:r>
            <a:rPr lang="en-US" dirty="0"/>
            <a:t>: Utilize insights from the analysis to support strategic decision-making for future growth and sustainability.</a:t>
          </a:r>
        </a:p>
      </dgm:t>
    </dgm:pt>
    <dgm:pt modelId="{C89BD35A-FF22-40C1-934A-B33D0250AFFD}" type="parTrans" cxnId="{234EA45C-907E-4755-8177-29B64FCCFF91}">
      <dgm:prSet/>
      <dgm:spPr/>
      <dgm:t>
        <a:bodyPr/>
        <a:lstStyle/>
        <a:p>
          <a:endParaRPr lang="en-US"/>
        </a:p>
      </dgm:t>
    </dgm:pt>
    <dgm:pt modelId="{0F28321F-64F9-4A4A-9B7B-84263235EB06}" type="sibTrans" cxnId="{234EA45C-907E-4755-8177-29B64FCCFF91}">
      <dgm:prSet/>
      <dgm:spPr/>
      <dgm:t>
        <a:bodyPr/>
        <a:lstStyle/>
        <a:p>
          <a:endParaRPr lang="en-US"/>
        </a:p>
      </dgm:t>
    </dgm:pt>
    <dgm:pt modelId="{EDA35D03-3D52-4EF1-AC59-8E2C19154B29}">
      <dgm:prSet/>
      <dgm:spPr/>
      <dgm:t>
        <a:bodyPr/>
        <a:lstStyle/>
        <a:p>
          <a:pPr>
            <a:defRPr b="1"/>
          </a:pPr>
          <a:r>
            <a:rPr lang="en-US" b="1"/>
            <a:t>Expected Outcome</a:t>
          </a:r>
          <a:r>
            <a:rPr lang="en-US"/>
            <a:t>: </a:t>
          </a:r>
        </a:p>
      </dgm:t>
    </dgm:pt>
    <dgm:pt modelId="{2AC95A10-4E15-4EF5-B8E1-4EA860A6DCA2}" type="parTrans" cxnId="{C3BAC836-D058-47F4-A436-8C29002FB381}">
      <dgm:prSet/>
      <dgm:spPr/>
      <dgm:t>
        <a:bodyPr/>
        <a:lstStyle/>
        <a:p>
          <a:endParaRPr lang="en-US"/>
        </a:p>
      </dgm:t>
    </dgm:pt>
    <dgm:pt modelId="{90146887-EC1D-42A1-B986-F856F5B9D6EA}" type="sibTrans" cxnId="{C3BAC836-D058-47F4-A436-8C29002FB381}">
      <dgm:prSet/>
      <dgm:spPr/>
      <dgm:t>
        <a:bodyPr/>
        <a:lstStyle/>
        <a:p>
          <a:endParaRPr lang="en-US"/>
        </a:p>
      </dgm:t>
    </dgm:pt>
    <dgm:pt modelId="{20BB9BAB-1630-4E27-953A-32407234CE0B}">
      <dgm:prSet/>
      <dgm:spPr/>
      <dgm:t>
        <a:bodyPr/>
        <a:lstStyle/>
        <a:p>
          <a:r>
            <a:rPr lang="en-US"/>
            <a:t>Provide actionable insights and recommendations that drive efficiency, profitability, and customer satisfaction for High Cloud Airlines.</a:t>
          </a:r>
        </a:p>
      </dgm:t>
    </dgm:pt>
    <dgm:pt modelId="{821AE441-12BB-4E0A-B868-2DF0C1737DE0}" type="parTrans" cxnId="{521C4D14-A7F5-4F4A-A74E-8B51841CA7B9}">
      <dgm:prSet/>
      <dgm:spPr/>
      <dgm:t>
        <a:bodyPr/>
        <a:lstStyle/>
        <a:p>
          <a:endParaRPr lang="en-US"/>
        </a:p>
      </dgm:t>
    </dgm:pt>
    <dgm:pt modelId="{069E06D7-0EEB-4A34-BCC3-603E211ABC96}" type="sibTrans" cxnId="{521C4D14-A7F5-4F4A-A74E-8B51841CA7B9}">
      <dgm:prSet/>
      <dgm:spPr/>
      <dgm:t>
        <a:bodyPr/>
        <a:lstStyle/>
        <a:p>
          <a:endParaRPr lang="en-US"/>
        </a:p>
      </dgm:t>
    </dgm:pt>
    <dgm:pt modelId="{38AE96B9-36AD-4327-BDE2-69FAEC82CAD0}" type="pres">
      <dgm:prSet presAssocID="{0736E66F-882F-4B68-B559-263788A66068}" presName="Name0" presStyleCnt="0">
        <dgm:presLayoutVars>
          <dgm:dir/>
          <dgm:animLvl val="lvl"/>
          <dgm:resizeHandles val="exact"/>
        </dgm:presLayoutVars>
      </dgm:prSet>
      <dgm:spPr/>
    </dgm:pt>
    <dgm:pt modelId="{BEF34260-A24A-4AF4-8281-915B765AD7C7}" type="pres">
      <dgm:prSet presAssocID="{C2A34C69-2779-46AC-AB0F-94DD4221062C}" presName="composite" presStyleCnt="0"/>
      <dgm:spPr/>
    </dgm:pt>
    <dgm:pt modelId="{D505023E-D971-40DA-BCEA-90CB13413088}" type="pres">
      <dgm:prSet presAssocID="{C2A34C69-2779-46AC-AB0F-94DD4221062C}" presName="parTx" presStyleLbl="alignNode1" presStyleIdx="0" presStyleCnt="3">
        <dgm:presLayoutVars>
          <dgm:chMax val="0"/>
          <dgm:chPref val="0"/>
          <dgm:bulletEnabled val="1"/>
        </dgm:presLayoutVars>
      </dgm:prSet>
      <dgm:spPr/>
    </dgm:pt>
    <dgm:pt modelId="{A77E2642-F9EB-47FB-99CD-4BA1BB55DA97}" type="pres">
      <dgm:prSet presAssocID="{C2A34C69-2779-46AC-AB0F-94DD4221062C}" presName="desTx" presStyleLbl="alignAccFollowNode1" presStyleIdx="0" presStyleCnt="3">
        <dgm:presLayoutVars>
          <dgm:bulletEnabled val="1"/>
        </dgm:presLayoutVars>
      </dgm:prSet>
      <dgm:spPr/>
    </dgm:pt>
    <dgm:pt modelId="{7CBE1191-75EB-4282-8FB6-B969D31A5DFE}" type="pres">
      <dgm:prSet presAssocID="{348D6890-2EDC-4750-8A5B-CA744B5A1B7F}" presName="space" presStyleCnt="0"/>
      <dgm:spPr/>
    </dgm:pt>
    <dgm:pt modelId="{F421459B-CEB9-4E55-B16B-B9BA4C24535F}" type="pres">
      <dgm:prSet presAssocID="{9E4E4189-24E9-4AC5-BB04-7D8499D22713}" presName="composite" presStyleCnt="0"/>
      <dgm:spPr/>
    </dgm:pt>
    <dgm:pt modelId="{158ED08F-DF0C-4599-9B00-60DE940FACAD}" type="pres">
      <dgm:prSet presAssocID="{9E4E4189-24E9-4AC5-BB04-7D8499D22713}" presName="parTx" presStyleLbl="alignNode1" presStyleIdx="1" presStyleCnt="3">
        <dgm:presLayoutVars>
          <dgm:chMax val="0"/>
          <dgm:chPref val="0"/>
          <dgm:bulletEnabled val="1"/>
        </dgm:presLayoutVars>
      </dgm:prSet>
      <dgm:spPr/>
    </dgm:pt>
    <dgm:pt modelId="{8DD842EE-FBD3-4592-8599-085B390A429B}" type="pres">
      <dgm:prSet presAssocID="{9E4E4189-24E9-4AC5-BB04-7D8499D22713}" presName="desTx" presStyleLbl="alignAccFollowNode1" presStyleIdx="1" presStyleCnt="3">
        <dgm:presLayoutVars>
          <dgm:bulletEnabled val="1"/>
        </dgm:presLayoutVars>
      </dgm:prSet>
      <dgm:spPr/>
    </dgm:pt>
    <dgm:pt modelId="{E9142C3A-7EE3-4B08-AFF5-161B16A768F2}" type="pres">
      <dgm:prSet presAssocID="{B3A3497E-DF59-49DC-A768-379C8B727122}" presName="space" presStyleCnt="0"/>
      <dgm:spPr/>
    </dgm:pt>
    <dgm:pt modelId="{9521393C-0435-4EFE-995D-665C17864773}" type="pres">
      <dgm:prSet presAssocID="{EDA35D03-3D52-4EF1-AC59-8E2C19154B29}" presName="composite" presStyleCnt="0"/>
      <dgm:spPr/>
    </dgm:pt>
    <dgm:pt modelId="{4E01ED44-965E-4E21-BD0C-3627BC7DFF24}" type="pres">
      <dgm:prSet presAssocID="{EDA35D03-3D52-4EF1-AC59-8E2C19154B29}" presName="parTx" presStyleLbl="alignNode1" presStyleIdx="2" presStyleCnt="3">
        <dgm:presLayoutVars>
          <dgm:chMax val="0"/>
          <dgm:chPref val="0"/>
          <dgm:bulletEnabled val="1"/>
        </dgm:presLayoutVars>
      </dgm:prSet>
      <dgm:spPr/>
    </dgm:pt>
    <dgm:pt modelId="{DCA6D2CD-D671-4035-933F-36EAF22481EA}" type="pres">
      <dgm:prSet presAssocID="{EDA35D03-3D52-4EF1-AC59-8E2C19154B29}" presName="desTx" presStyleLbl="alignAccFollowNode1" presStyleIdx="2" presStyleCnt="3">
        <dgm:presLayoutVars>
          <dgm:bulletEnabled val="1"/>
        </dgm:presLayoutVars>
      </dgm:prSet>
      <dgm:spPr/>
    </dgm:pt>
  </dgm:ptLst>
  <dgm:cxnLst>
    <dgm:cxn modelId="{C020340A-6D85-4772-8E5E-8BFBB2CACE86}" type="presOf" srcId="{ECE4C5BA-9210-4405-8C34-1697CDA328DA}" destId="{8DD842EE-FBD3-4592-8599-085B390A429B}" srcOrd="0" destOrd="1" presId="urn:microsoft.com/office/officeart/2005/8/layout/hList1"/>
    <dgm:cxn modelId="{452E5611-DAB6-4DED-A8BA-F4D2F83BDD01}" srcId="{0736E66F-882F-4B68-B559-263788A66068}" destId="{9E4E4189-24E9-4AC5-BB04-7D8499D22713}" srcOrd="1" destOrd="0" parTransId="{EAC2E156-94D5-49C6-B7AE-E67FAF51892A}" sibTransId="{B3A3497E-DF59-49DC-A768-379C8B727122}"/>
    <dgm:cxn modelId="{521C4D14-A7F5-4F4A-A74E-8B51841CA7B9}" srcId="{EDA35D03-3D52-4EF1-AC59-8E2C19154B29}" destId="{20BB9BAB-1630-4E27-953A-32407234CE0B}" srcOrd="0" destOrd="0" parTransId="{821AE441-12BB-4E0A-B868-2DF0C1737DE0}" sibTransId="{069E06D7-0EEB-4A34-BCC3-603E211ABC96}"/>
    <dgm:cxn modelId="{3CD77415-1CE2-452D-8174-D3C0AEB063AA}" type="presOf" srcId="{C2A34C69-2779-46AC-AB0F-94DD4221062C}" destId="{D505023E-D971-40DA-BCEA-90CB13413088}" srcOrd="0" destOrd="0" presId="urn:microsoft.com/office/officeart/2005/8/layout/hList1"/>
    <dgm:cxn modelId="{C3BAC836-D058-47F4-A436-8C29002FB381}" srcId="{0736E66F-882F-4B68-B559-263788A66068}" destId="{EDA35D03-3D52-4EF1-AC59-8E2C19154B29}" srcOrd="2" destOrd="0" parTransId="{2AC95A10-4E15-4EF5-B8E1-4EA860A6DCA2}" sibTransId="{90146887-EC1D-42A1-B986-F856F5B9D6EA}"/>
    <dgm:cxn modelId="{0AC14C3D-0349-4818-967E-1FA5760216BF}" srcId="{9E4E4189-24E9-4AC5-BB04-7D8499D22713}" destId="{4CA9EB04-ED98-4464-9029-E64B9F91B3AB}" srcOrd="0" destOrd="0" parTransId="{799FE1AF-8279-4B4F-9342-F31C4D5DC40E}" sibTransId="{2DA49825-3895-45E0-A696-700F5EDB523D}"/>
    <dgm:cxn modelId="{234EA45C-907E-4755-8177-29B64FCCFF91}" srcId="{9E4E4189-24E9-4AC5-BB04-7D8499D22713}" destId="{F6B89978-3702-475F-8390-7CC6630DCF81}" srcOrd="2" destOrd="0" parTransId="{C89BD35A-FF22-40C1-934A-B33D0250AFFD}" sibTransId="{0F28321F-64F9-4A4A-9B7B-84263235EB06}"/>
    <dgm:cxn modelId="{C807C762-DF4F-46A0-997E-2B79896AC4D5}" type="presOf" srcId="{EDA35D03-3D52-4EF1-AC59-8E2C19154B29}" destId="{4E01ED44-965E-4E21-BD0C-3627BC7DFF24}" srcOrd="0" destOrd="0" presId="urn:microsoft.com/office/officeart/2005/8/layout/hList1"/>
    <dgm:cxn modelId="{F693F450-44B0-47A4-A116-DD455733D908}" srcId="{C2A34C69-2779-46AC-AB0F-94DD4221062C}" destId="{42414C97-A2F5-4C86-BA18-64BC61D29021}" srcOrd="0" destOrd="0" parTransId="{398A1707-BDD2-4029-9D2C-387D333B7389}" sibTransId="{26049258-0F53-41B6-8C4E-E52AF80BD426}"/>
    <dgm:cxn modelId="{05C9487F-BA75-404C-A650-5E11190F812D}" srcId="{9E4E4189-24E9-4AC5-BB04-7D8499D22713}" destId="{ECE4C5BA-9210-4405-8C34-1697CDA328DA}" srcOrd="1" destOrd="0" parTransId="{06A23414-9EF9-4B44-B087-629D37DDC37F}" sibTransId="{38B78249-C44E-4EC2-B95D-F51539D1568F}"/>
    <dgm:cxn modelId="{E6253286-26FC-4330-AD51-F40AC8B74E32}" type="presOf" srcId="{9E4E4189-24E9-4AC5-BB04-7D8499D22713}" destId="{158ED08F-DF0C-4599-9B00-60DE940FACAD}" srcOrd="0" destOrd="0" presId="urn:microsoft.com/office/officeart/2005/8/layout/hList1"/>
    <dgm:cxn modelId="{528EF5C0-04E4-47A4-A012-4B294A163D8D}" srcId="{0736E66F-882F-4B68-B559-263788A66068}" destId="{C2A34C69-2779-46AC-AB0F-94DD4221062C}" srcOrd="0" destOrd="0" parTransId="{ADF9E90A-59B9-432F-992E-94FDEEB83EA8}" sibTransId="{348D6890-2EDC-4750-8A5B-CA744B5A1B7F}"/>
    <dgm:cxn modelId="{3F8A92C9-8F3F-4627-8F38-B590A07872C0}" type="presOf" srcId="{42414C97-A2F5-4C86-BA18-64BC61D29021}" destId="{A77E2642-F9EB-47FB-99CD-4BA1BB55DA97}" srcOrd="0" destOrd="0" presId="urn:microsoft.com/office/officeart/2005/8/layout/hList1"/>
    <dgm:cxn modelId="{67CE99CB-CF3B-40FF-B71F-4E3468AAFD6F}" type="presOf" srcId="{20BB9BAB-1630-4E27-953A-32407234CE0B}" destId="{DCA6D2CD-D671-4035-933F-36EAF22481EA}" srcOrd="0" destOrd="0" presId="urn:microsoft.com/office/officeart/2005/8/layout/hList1"/>
    <dgm:cxn modelId="{819A23EB-38E6-43CF-8F6B-894607EF6B68}" type="presOf" srcId="{4CA9EB04-ED98-4464-9029-E64B9F91B3AB}" destId="{8DD842EE-FBD3-4592-8599-085B390A429B}" srcOrd="0" destOrd="0" presId="urn:microsoft.com/office/officeart/2005/8/layout/hList1"/>
    <dgm:cxn modelId="{BE3172EB-15D2-4DF0-9D64-A13B21850815}" type="presOf" srcId="{F6B89978-3702-475F-8390-7CC6630DCF81}" destId="{8DD842EE-FBD3-4592-8599-085B390A429B}" srcOrd="0" destOrd="2" presId="urn:microsoft.com/office/officeart/2005/8/layout/hList1"/>
    <dgm:cxn modelId="{5CB2EDEE-B29E-4E11-B091-B59BFD606DA1}" type="presOf" srcId="{0736E66F-882F-4B68-B559-263788A66068}" destId="{38AE96B9-36AD-4327-BDE2-69FAEC82CAD0}" srcOrd="0" destOrd="0" presId="urn:microsoft.com/office/officeart/2005/8/layout/hList1"/>
    <dgm:cxn modelId="{083D233D-0194-48FF-B93D-00C42B67797C}" type="presParOf" srcId="{38AE96B9-36AD-4327-BDE2-69FAEC82CAD0}" destId="{BEF34260-A24A-4AF4-8281-915B765AD7C7}" srcOrd="0" destOrd="0" presId="urn:microsoft.com/office/officeart/2005/8/layout/hList1"/>
    <dgm:cxn modelId="{9631DABB-7204-4959-A28A-2544A9BF313C}" type="presParOf" srcId="{BEF34260-A24A-4AF4-8281-915B765AD7C7}" destId="{D505023E-D971-40DA-BCEA-90CB13413088}" srcOrd="0" destOrd="0" presId="urn:microsoft.com/office/officeart/2005/8/layout/hList1"/>
    <dgm:cxn modelId="{CD8A5709-B03C-4DFF-A10E-A73A64AF4441}" type="presParOf" srcId="{BEF34260-A24A-4AF4-8281-915B765AD7C7}" destId="{A77E2642-F9EB-47FB-99CD-4BA1BB55DA97}" srcOrd="1" destOrd="0" presId="urn:microsoft.com/office/officeart/2005/8/layout/hList1"/>
    <dgm:cxn modelId="{8365EBDD-E4F4-4535-B452-04CC38069CEB}" type="presParOf" srcId="{38AE96B9-36AD-4327-BDE2-69FAEC82CAD0}" destId="{7CBE1191-75EB-4282-8FB6-B969D31A5DFE}" srcOrd="1" destOrd="0" presId="urn:microsoft.com/office/officeart/2005/8/layout/hList1"/>
    <dgm:cxn modelId="{523FAF79-AB1B-4DEE-8EC3-64D964A2D6D6}" type="presParOf" srcId="{38AE96B9-36AD-4327-BDE2-69FAEC82CAD0}" destId="{F421459B-CEB9-4E55-B16B-B9BA4C24535F}" srcOrd="2" destOrd="0" presId="urn:microsoft.com/office/officeart/2005/8/layout/hList1"/>
    <dgm:cxn modelId="{BEB98968-449A-4FF6-91E6-7BB858FBFB05}" type="presParOf" srcId="{F421459B-CEB9-4E55-B16B-B9BA4C24535F}" destId="{158ED08F-DF0C-4599-9B00-60DE940FACAD}" srcOrd="0" destOrd="0" presId="urn:microsoft.com/office/officeart/2005/8/layout/hList1"/>
    <dgm:cxn modelId="{0FFE72DE-922D-4EE7-B471-3CFDB2732C68}" type="presParOf" srcId="{F421459B-CEB9-4E55-B16B-B9BA4C24535F}" destId="{8DD842EE-FBD3-4592-8599-085B390A429B}" srcOrd="1" destOrd="0" presId="urn:microsoft.com/office/officeart/2005/8/layout/hList1"/>
    <dgm:cxn modelId="{220084FB-1C28-4B0E-8D43-CAFD0B1DCB0F}" type="presParOf" srcId="{38AE96B9-36AD-4327-BDE2-69FAEC82CAD0}" destId="{E9142C3A-7EE3-4B08-AFF5-161B16A768F2}" srcOrd="3" destOrd="0" presId="urn:microsoft.com/office/officeart/2005/8/layout/hList1"/>
    <dgm:cxn modelId="{0C53EFFE-139E-4A6D-A679-1C533523BDA4}" type="presParOf" srcId="{38AE96B9-36AD-4327-BDE2-69FAEC82CAD0}" destId="{9521393C-0435-4EFE-995D-665C17864773}" srcOrd="4" destOrd="0" presId="urn:microsoft.com/office/officeart/2005/8/layout/hList1"/>
    <dgm:cxn modelId="{AEA07C56-6B2C-4A7C-A902-1F2F1BEAC15B}" type="presParOf" srcId="{9521393C-0435-4EFE-995D-665C17864773}" destId="{4E01ED44-965E-4E21-BD0C-3627BC7DFF24}" srcOrd="0" destOrd="0" presId="urn:microsoft.com/office/officeart/2005/8/layout/hList1"/>
    <dgm:cxn modelId="{1C4422A5-FC29-4170-AF08-50F6C0534831}" type="presParOf" srcId="{9521393C-0435-4EFE-995D-665C17864773}" destId="{DCA6D2CD-D671-4035-933F-36EAF22481EA}"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5A8041-2BE0-412B-992E-ADBEDF7A0BBC}"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8477BF7-AE40-44F9-92D5-4E1258160BB0}">
      <dgm:prSet/>
      <dgm:spPr/>
      <dgm:t>
        <a:bodyPr/>
        <a:lstStyle/>
        <a:p>
          <a:pPr>
            <a:defRPr b="1"/>
          </a:pPr>
          <a:r>
            <a:rPr lang="en-US" b="1"/>
            <a:t>Data Collection and Cleaning:</a:t>
          </a:r>
          <a:endParaRPr lang="en-US"/>
        </a:p>
      </dgm:t>
    </dgm:pt>
    <dgm:pt modelId="{C2FB7B6B-8401-46AD-9758-EE1A813E48A1}" type="parTrans" cxnId="{250C0B44-ED59-443A-BEF0-66998762D49D}">
      <dgm:prSet/>
      <dgm:spPr/>
      <dgm:t>
        <a:bodyPr/>
        <a:lstStyle/>
        <a:p>
          <a:endParaRPr lang="en-US"/>
        </a:p>
      </dgm:t>
    </dgm:pt>
    <dgm:pt modelId="{AA19E624-9CEF-4EE0-9846-1A16070F80F1}" type="sibTrans" cxnId="{250C0B44-ED59-443A-BEF0-66998762D49D}">
      <dgm:prSet/>
      <dgm:spPr/>
      <dgm:t>
        <a:bodyPr/>
        <a:lstStyle/>
        <a:p>
          <a:endParaRPr lang="en-US"/>
        </a:p>
      </dgm:t>
    </dgm:pt>
    <dgm:pt modelId="{B6368B4B-4A36-40DE-9BAE-4CBE6762851F}">
      <dgm:prSet/>
      <dgm:spPr/>
      <dgm:t>
        <a:bodyPr/>
        <a:lstStyle/>
        <a:p>
          <a:r>
            <a:rPr lang="en-US"/>
            <a:t>Imported the data from different sheets and performed data cleaning (renaming columns and changing their datatypes)</a:t>
          </a:r>
        </a:p>
      </dgm:t>
    </dgm:pt>
    <dgm:pt modelId="{EB74BD3F-2545-40C3-B4D7-7EE6E8A4758C}" type="parTrans" cxnId="{2DF699C9-6BFE-40EE-846E-B8ED61F6D7D4}">
      <dgm:prSet/>
      <dgm:spPr/>
      <dgm:t>
        <a:bodyPr/>
        <a:lstStyle/>
        <a:p>
          <a:endParaRPr lang="en-US"/>
        </a:p>
      </dgm:t>
    </dgm:pt>
    <dgm:pt modelId="{2172D1E7-DB84-4D18-AD14-437A6143B3FE}" type="sibTrans" cxnId="{2DF699C9-6BFE-40EE-846E-B8ED61F6D7D4}">
      <dgm:prSet/>
      <dgm:spPr/>
      <dgm:t>
        <a:bodyPr/>
        <a:lstStyle/>
        <a:p>
          <a:endParaRPr lang="en-US"/>
        </a:p>
      </dgm:t>
    </dgm:pt>
    <dgm:pt modelId="{71CCD037-2D2F-4876-8FB3-928F43EFC419}">
      <dgm:prSet/>
      <dgm:spPr/>
      <dgm:t>
        <a:bodyPr/>
        <a:lstStyle/>
        <a:p>
          <a:pPr>
            <a:defRPr b="1"/>
          </a:pPr>
          <a:r>
            <a:rPr lang="en-IN" b="1"/>
            <a:t>Data Connection &amp; Modelling:</a:t>
          </a:r>
          <a:endParaRPr lang="en-US"/>
        </a:p>
      </dgm:t>
    </dgm:pt>
    <dgm:pt modelId="{03BA1E4F-4EFB-4ED9-BBFE-24AE22967157}" type="parTrans" cxnId="{65347CAC-BFBE-4D2F-ADF7-578F191AD62D}">
      <dgm:prSet/>
      <dgm:spPr/>
      <dgm:t>
        <a:bodyPr/>
        <a:lstStyle/>
        <a:p>
          <a:endParaRPr lang="en-US"/>
        </a:p>
      </dgm:t>
    </dgm:pt>
    <dgm:pt modelId="{07FD6BF5-9119-4698-8D9A-464A1EEF909E}" type="sibTrans" cxnId="{65347CAC-BFBE-4D2F-ADF7-578F191AD62D}">
      <dgm:prSet/>
      <dgm:spPr/>
      <dgm:t>
        <a:bodyPr/>
        <a:lstStyle/>
        <a:p>
          <a:endParaRPr lang="en-US"/>
        </a:p>
      </dgm:t>
    </dgm:pt>
    <dgm:pt modelId="{FEDA76F7-0F3A-4333-AE08-2FB10DEC204A}">
      <dgm:prSet/>
      <dgm:spPr/>
      <dgm:t>
        <a:bodyPr/>
        <a:lstStyle/>
        <a:p>
          <a:r>
            <a:rPr lang="en-IN"/>
            <a:t>Created data modelling in Excel, Power BI and Tableau and performed joins in MySQL to create a relationship between the different tables.</a:t>
          </a:r>
          <a:endParaRPr lang="en-US"/>
        </a:p>
      </dgm:t>
    </dgm:pt>
    <dgm:pt modelId="{3E88A1BE-1ABA-42DA-BFFD-1C21131FAA4C}" type="parTrans" cxnId="{D6CF5BA6-49A5-401F-BB38-0D11DB955181}">
      <dgm:prSet/>
      <dgm:spPr/>
      <dgm:t>
        <a:bodyPr/>
        <a:lstStyle/>
        <a:p>
          <a:endParaRPr lang="en-US"/>
        </a:p>
      </dgm:t>
    </dgm:pt>
    <dgm:pt modelId="{4792AE18-1707-43D8-9E8C-A6352CEC37F9}" type="sibTrans" cxnId="{D6CF5BA6-49A5-401F-BB38-0D11DB955181}">
      <dgm:prSet/>
      <dgm:spPr/>
      <dgm:t>
        <a:bodyPr/>
        <a:lstStyle/>
        <a:p>
          <a:endParaRPr lang="en-US"/>
        </a:p>
      </dgm:t>
    </dgm:pt>
    <dgm:pt modelId="{5E76CD77-4FFE-467B-98F7-DF8BF26192FC}">
      <dgm:prSet/>
      <dgm:spPr/>
      <dgm:t>
        <a:bodyPr/>
        <a:lstStyle/>
        <a:p>
          <a:pPr>
            <a:defRPr b="1"/>
          </a:pPr>
          <a:r>
            <a:rPr lang="en-IN" b="1"/>
            <a:t>Exploratory Data Analysis (EDA)</a:t>
          </a:r>
          <a:r>
            <a:rPr lang="en-IN"/>
            <a:t>:</a:t>
          </a:r>
          <a:endParaRPr lang="en-US"/>
        </a:p>
      </dgm:t>
    </dgm:pt>
    <dgm:pt modelId="{1C6B0040-B8F6-4AFD-89C7-367E134937A1}" type="parTrans" cxnId="{5F3AA600-A427-4B41-95D5-B3BE6A342D6D}">
      <dgm:prSet/>
      <dgm:spPr/>
      <dgm:t>
        <a:bodyPr/>
        <a:lstStyle/>
        <a:p>
          <a:endParaRPr lang="en-US"/>
        </a:p>
      </dgm:t>
    </dgm:pt>
    <dgm:pt modelId="{E92225FF-30BA-487B-9F6A-5182CDEB795E}" type="sibTrans" cxnId="{5F3AA600-A427-4B41-95D5-B3BE6A342D6D}">
      <dgm:prSet/>
      <dgm:spPr/>
      <dgm:t>
        <a:bodyPr/>
        <a:lstStyle/>
        <a:p>
          <a:endParaRPr lang="en-US"/>
        </a:p>
      </dgm:t>
    </dgm:pt>
    <dgm:pt modelId="{164C90C0-B6EC-4768-A709-0EDD37F46895}">
      <dgm:prSet/>
      <dgm:spPr/>
      <dgm:t>
        <a:bodyPr/>
        <a:lstStyle/>
        <a:p>
          <a:r>
            <a:rPr lang="en-IN" b="1"/>
            <a:t>Descriptive Statistics</a:t>
          </a:r>
          <a:r>
            <a:rPr lang="en-IN"/>
            <a:t>: Calculated key metrics like Load Factor by </a:t>
          </a:r>
          <a:br>
            <a:rPr lang="en-IN"/>
          </a:br>
          <a:r>
            <a:rPr lang="en-IN"/>
            <a:t>SUM(TotalPasengers)/SUM(Available Seats). Segmenting some columns like ‘WeekdayType’ into weekdays &amp; weekends.</a:t>
          </a:r>
          <a:endParaRPr lang="en-US"/>
        </a:p>
      </dgm:t>
    </dgm:pt>
    <dgm:pt modelId="{40E4647D-0F6F-40A9-AA7E-793430C213F3}" type="parTrans" cxnId="{23668664-A3C4-470F-839E-0F1F4773783A}">
      <dgm:prSet/>
      <dgm:spPr/>
      <dgm:t>
        <a:bodyPr/>
        <a:lstStyle/>
        <a:p>
          <a:endParaRPr lang="en-US"/>
        </a:p>
      </dgm:t>
    </dgm:pt>
    <dgm:pt modelId="{F1E70E39-B0FA-4DFA-8772-B238EE1534F7}" type="sibTrans" cxnId="{23668664-A3C4-470F-839E-0F1F4773783A}">
      <dgm:prSet/>
      <dgm:spPr/>
      <dgm:t>
        <a:bodyPr/>
        <a:lstStyle/>
        <a:p>
          <a:endParaRPr lang="en-US"/>
        </a:p>
      </dgm:t>
    </dgm:pt>
    <dgm:pt modelId="{F4C1272F-6007-4A10-8F9B-7B39BCBFD85F}">
      <dgm:prSet/>
      <dgm:spPr/>
      <dgm:t>
        <a:bodyPr/>
        <a:lstStyle/>
        <a:p>
          <a:r>
            <a:rPr lang="en-IN" b="1"/>
            <a:t>Data Visualization</a:t>
          </a:r>
          <a:r>
            <a:rPr lang="en-IN"/>
            <a:t>: Utilized charts (bar, line, KPI Cards, etc.) and heatmaps to visualize trends, correlations, and anomalies. Used Date and Location Filters as well to study the data by origin and destination flights.</a:t>
          </a:r>
          <a:endParaRPr lang="en-US"/>
        </a:p>
      </dgm:t>
    </dgm:pt>
    <dgm:pt modelId="{D06B398D-A924-46EA-A8A6-B19844DAAC02}" type="parTrans" cxnId="{F6CEA0EC-1601-496C-BF41-68ABD0AA4A14}">
      <dgm:prSet/>
      <dgm:spPr/>
      <dgm:t>
        <a:bodyPr/>
        <a:lstStyle/>
        <a:p>
          <a:endParaRPr lang="en-US"/>
        </a:p>
      </dgm:t>
    </dgm:pt>
    <dgm:pt modelId="{2288EE5E-FF37-4AFA-A93A-68761794DCBB}" type="sibTrans" cxnId="{F6CEA0EC-1601-496C-BF41-68ABD0AA4A14}">
      <dgm:prSet/>
      <dgm:spPr/>
      <dgm:t>
        <a:bodyPr/>
        <a:lstStyle/>
        <a:p>
          <a:endParaRPr lang="en-US"/>
        </a:p>
      </dgm:t>
    </dgm:pt>
    <dgm:pt modelId="{6A3CFE36-E848-41CF-83CA-5F43BC96C83D}">
      <dgm:prSet/>
      <dgm:spPr/>
      <dgm:t>
        <a:bodyPr/>
        <a:lstStyle/>
        <a:p>
          <a:pPr>
            <a:defRPr b="1"/>
          </a:pPr>
          <a:r>
            <a:rPr lang="en-US" b="1"/>
            <a:t>Reporting &amp; Dashboarding</a:t>
          </a:r>
          <a:r>
            <a:rPr lang="en-US"/>
            <a:t>:</a:t>
          </a:r>
        </a:p>
      </dgm:t>
    </dgm:pt>
    <dgm:pt modelId="{25969B7F-DA6F-47B4-BCA4-EBBA83595D77}" type="parTrans" cxnId="{FAF555F3-FCFD-49F4-8FA0-0FE59A151716}">
      <dgm:prSet/>
      <dgm:spPr/>
      <dgm:t>
        <a:bodyPr/>
        <a:lstStyle/>
        <a:p>
          <a:endParaRPr lang="en-US"/>
        </a:p>
      </dgm:t>
    </dgm:pt>
    <dgm:pt modelId="{2CEB65CD-1E1C-4DFC-A021-450F848CDD9D}" type="sibTrans" cxnId="{FAF555F3-FCFD-49F4-8FA0-0FE59A151716}">
      <dgm:prSet/>
      <dgm:spPr/>
      <dgm:t>
        <a:bodyPr/>
        <a:lstStyle/>
        <a:p>
          <a:endParaRPr lang="en-US"/>
        </a:p>
      </dgm:t>
    </dgm:pt>
    <dgm:pt modelId="{B83047A9-B99D-46F7-983C-F13D7F1F3B02}">
      <dgm:prSet/>
      <dgm:spPr/>
      <dgm:t>
        <a:bodyPr/>
        <a:lstStyle/>
        <a:p>
          <a:r>
            <a:rPr lang="en-US"/>
            <a:t>Developed dynamic dashboards using Power BI/Tableau for real-time insights.</a:t>
          </a:r>
        </a:p>
      </dgm:t>
    </dgm:pt>
    <dgm:pt modelId="{58E6E0DE-C601-492D-A7B1-A8F17A5A47A4}" type="parTrans" cxnId="{CDA30922-8D0E-42A2-8E6E-982995BDF132}">
      <dgm:prSet/>
      <dgm:spPr/>
      <dgm:t>
        <a:bodyPr/>
        <a:lstStyle/>
        <a:p>
          <a:endParaRPr lang="en-US"/>
        </a:p>
      </dgm:t>
    </dgm:pt>
    <dgm:pt modelId="{2B924C5E-6768-48EF-B452-987A3B134F24}" type="sibTrans" cxnId="{CDA30922-8D0E-42A2-8E6E-982995BDF132}">
      <dgm:prSet/>
      <dgm:spPr/>
      <dgm:t>
        <a:bodyPr/>
        <a:lstStyle/>
        <a:p>
          <a:endParaRPr lang="en-US"/>
        </a:p>
      </dgm:t>
    </dgm:pt>
    <dgm:pt modelId="{F4D8AD37-8C0D-4565-84BD-7B2E9FD18A5F}">
      <dgm:prSet/>
      <dgm:spPr/>
      <dgm:t>
        <a:bodyPr/>
        <a:lstStyle/>
        <a:p>
          <a:pPr>
            <a:defRPr b="1"/>
          </a:pPr>
          <a:r>
            <a:rPr lang="en-US" b="1"/>
            <a:t>Cross Verify through SQL Queries:</a:t>
          </a:r>
          <a:endParaRPr lang="en-US"/>
        </a:p>
      </dgm:t>
    </dgm:pt>
    <dgm:pt modelId="{A47A2CA2-2CA3-4F89-85DF-E7A0B949C806}" type="parTrans" cxnId="{B6D419D5-54EF-4E08-A213-64FE80435A5C}">
      <dgm:prSet/>
      <dgm:spPr/>
      <dgm:t>
        <a:bodyPr/>
        <a:lstStyle/>
        <a:p>
          <a:endParaRPr lang="en-US"/>
        </a:p>
      </dgm:t>
    </dgm:pt>
    <dgm:pt modelId="{B138DC9B-6953-422F-ABBB-9CC4247F3CF3}" type="sibTrans" cxnId="{B6D419D5-54EF-4E08-A213-64FE80435A5C}">
      <dgm:prSet/>
      <dgm:spPr/>
      <dgm:t>
        <a:bodyPr/>
        <a:lstStyle/>
        <a:p>
          <a:endParaRPr lang="en-US"/>
        </a:p>
      </dgm:t>
    </dgm:pt>
    <dgm:pt modelId="{BE7236BC-F728-4A0D-8BAD-5B0D715F2795}">
      <dgm:prSet/>
      <dgm:spPr/>
      <dgm:t>
        <a:bodyPr/>
        <a:lstStyle/>
        <a:p>
          <a:r>
            <a:rPr lang="en-IN"/>
            <a:t>Verified all the values by firing SQL queries to validate the reliability of the reports and the dashboards.</a:t>
          </a:r>
          <a:endParaRPr lang="en-US"/>
        </a:p>
      </dgm:t>
    </dgm:pt>
    <dgm:pt modelId="{690C11C2-389C-4833-9FD8-E3E6BAE332B1}" type="parTrans" cxnId="{BB504555-7F04-42FB-B56D-FC0D44571C37}">
      <dgm:prSet/>
      <dgm:spPr/>
      <dgm:t>
        <a:bodyPr/>
        <a:lstStyle/>
        <a:p>
          <a:endParaRPr lang="en-US"/>
        </a:p>
      </dgm:t>
    </dgm:pt>
    <dgm:pt modelId="{A0D77312-5972-43F3-B901-17A598485857}" type="sibTrans" cxnId="{BB504555-7F04-42FB-B56D-FC0D44571C37}">
      <dgm:prSet/>
      <dgm:spPr/>
      <dgm:t>
        <a:bodyPr/>
        <a:lstStyle/>
        <a:p>
          <a:endParaRPr lang="en-US"/>
        </a:p>
      </dgm:t>
    </dgm:pt>
    <dgm:pt modelId="{9A794F10-21A7-47B3-8081-B54D2B678955}" type="pres">
      <dgm:prSet presAssocID="{FD5A8041-2BE0-412B-992E-ADBEDF7A0BBC}" presName="root" presStyleCnt="0">
        <dgm:presLayoutVars>
          <dgm:dir/>
          <dgm:resizeHandles val="exact"/>
        </dgm:presLayoutVars>
      </dgm:prSet>
      <dgm:spPr/>
    </dgm:pt>
    <dgm:pt modelId="{B0CC6EC2-4C79-45CF-BB67-CEEAA7E7017F}" type="pres">
      <dgm:prSet presAssocID="{48477BF7-AE40-44F9-92D5-4E1258160BB0}" presName="compNode" presStyleCnt="0"/>
      <dgm:spPr/>
    </dgm:pt>
    <dgm:pt modelId="{E996F757-042B-481C-B8A9-EB6436088B8F}" type="pres">
      <dgm:prSet presAssocID="{48477BF7-AE40-44F9-92D5-4E1258160B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33B5FBC-9E2D-49DF-A505-1CACA35A7BF6}" type="pres">
      <dgm:prSet presAssocID="{48477BF7-AE40-44F9-92D5-4E1258160BB0}" presName="iconSpace" presStyleCnt="0"/>
      <dgm:spPr/>
    </dgm:pt>
    <dgm:pt modelId="{31886E56-BA0B-4405-8CFC-1BF4B861857A}" type="pres">
      <dgm:prSet presAssocID="{48477BF7-AE40-44F9-92D5-4E1258160BB0}" presName="parTx" presStyleLbl="revTx" presStyleIdx="0" presStyleCnt="10">
        <dgm:presLayoutVars>
          <dgm:chMax val="0"/>
          <dgm:chPref val="0"/>
        </dgm:presLayoutVars>
      </dgm:prSet>
      <dgm:spPr/>
    </dgm:pt>
    <dgm:pt modelId="{5FFF083B-04C9-491A-9BBC-EF5D1AC866E9}" type="pres">
      <dgm:prSet presAssocID="{48477BF7-AE40-44F9-92D5-4E1258160BB0}" presName="txSpace" presStyleCnt="0"/>
      <dgm:spPr/>
    </dgm:pt>
    <dgm:pt modelId="{68B1B7B2-CB2F-40DC-8965-68795C7AF4EB}" type="pres">
      <dgm:prSet presAssocID="{48477BF7-AE40-44F9-92D5-4E1258160BB0}" presName="desTx" presStyleLbl="revTx" presStyleIdx="1" presStyleCnt="10">
        <dgm:presLayoutVars/>
      </dgm:prSet>
      <dgm:spPr/>
    </dgm:pt>
    <dgm:pt modelId="{75014DAF-4494-4F71-8E83-26C8AB15C3C9}" type="pres">
      <dgm:prSet presAssocID="{AA19E624-9CEF-4EE0-9846-1A16070F80F1}" presName="sibTrans" presStyleCnt="0"/>
      <dgm:spPr/>
    </dgm:pt>
    <dgm:pt modelId="{8EBD844F-83F5-4AA4-8832-96BCBFD6A98C}" type="pres">
      <dgm:prSet presAssocID="{71CCD037-2D2F-4876-8FB3-928F43EFC419}" presName="compNode" presStyleCnt="0"/>
      <dgm:spPr/>
    </dgm:pt>
    <dgm:pt modelId="{32A2EFBA-5841-41C3-828C-438BA81B82A1}" type="pres">
      <dgm:prSet presAssocID="{71CCD037-2D2F-4876-8FB3-928F43EFC41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3B26DFF-416A-468C-AF0D-B188B207A0DE}" type="pres">
      <dgm:prSet presAssocID="{71CCD037-2D2F-4876-8FB3-928F43EFC419}" presName="iconSpace" presStyleCnt="0"/>
      <dgm:spPr/>
    </dgm:pt>
    <dgm:pt modelId="{604349DB-ADD7-45B7-B7C6-5C1AA5D4C084}" type="pres">
      <dgm:prSet presAssocID="{71CCD037-2D2F-4876-8FB3-928F43EFC419}" presName="parTx" presStyleLbl="revTx" presStyleIdx="2" presStyleCnt="10">
        <dgm:presLayoutVars>
          <dgm:chMax val="0"/>
          <dgm:chPref val="0"/>
        </dgm:presLayoutVars>
      </dgm:prSet>
      <dgm:spPr/>
    </dgm:pt>
    <dgm:pt modelId="{CC80C8B7-7F34-4842-AC18-85AA6A013198}" type="pres">
      <dgm:prSet presAssocID="{71CCD037-2D2F-4876-8FB3-928F43EFC419}" presName="txSpace" presStyleCnt="0"/>
      <dgm:spPr/>
    </dgm:pt>
    <dgm:pt modelId="{705812D6-2BA4-4666-81DF-C38C06951A5D}" type="pres">
      <dgm:prSet presAssocID="{71CCD037-2D2F-4876-8FB3-928F43EFC419}" presName="desTx" presStyleLbl="revTx" presStyleIdx="3" presStyleCnt="10">
        <dgm:presLayoutVars/>
      </dgm:prSet>
      <dgm:spPr/>
    </dgm:pt>
    <dgm:pt modelId="{1D5F5E47-7F2B-4C43-8694-335BDCF3321C}" type="pres">
      <dgm:prSet presAssocID="{07FD6BF5-9119-4698-8D9A-464A1EEF909E}" presName="sibTrans" presStyleCnt="0"/>
      <dgm:spPr/>
    </dgm:pt>
    <dgm:pt modelId="{B53227CF-7C56-41E8-A09D-DEB73CBFAB00}" type="pres">
      <dgm:prSet presAssocID="{5E76CD77-4FFE-467B-98F7-DF8BF26192FC}" presName="compNode" presStyleCnt="0"/>
      <dgm:spPr/>
    </dgm:pt>
    <dgm:pt modelId="{6A37BFD3-29BF-419C-B8C1-BF316BAB8B8E}" type="pres">
      <dgm:prSet presAssocID="{5E76CD77-4FFE-467B-98F7-DF8BF26192F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7A5D0D20-E1BF-4450-85C7-C5A1B89297F5}" type="pres">
      <dgm:prSet presAssocID="{5E76CD77-4FFE-467B-98F7-DF8BF26192FC}" presName="iconSpace" presStyleCnt="0"/>
      <dgm:spPr/>
    </dgm:pt>
    <dgm:pt modelId="{2FD598EB-984D-4946-AB60-659FD308742B}" type="pres">
      <dgm:prSet presAssocID="{5E76CD77-4FFE-467B-98F7-DF8BF26192FC}" presName="parTx" presStyleLbl="revTx" presStyleIdx="4" presStyleCnt="10">
        <dgm:presLayoutVars>
          <dgm:chMax val="0"/>
          <dgm:chPref val="0"/>
        </dgm:presLayoutVars>
      </dgm:prSet>
      <dgm:spPr/>
    </dgm:pt>
    <dgm:pt modelId="{D9C9A146-F864-4815-B626-5FEE4440518B}" type="pres">
      <dgm:prSet presAssocID="{5E76CD77-4FFE-467B-98F7-DF8BF26192FC}" presName="txSpace" presStyleCnt="0"/>
      <dgm:spPr/>
    </dgm:pt>
    <dgm:pt modelId="{E85A24CC-019C-4D46-9277-B197639145E3}" type="pres">
      <dgm:prSet presAssocID="{5E76CD77-4FFE-467B-98F7-DF8BF26192FC}" presName="desTx" presStyleLbl="revTx" presStyleIdx="5" presStyleCnt="10">
        <dgm:presLayoutVars/>
      </dgm:prSet>
      <dgm:spPr/>
    </dgm:pt>
    <dgm:pt modelId="{1FA55F26-A524-4DCB-AF89-48389A3A176F}" type="pres">
      <dgm:prSet presAssocID="{E92225FF-30BA-487B-9F6A-5182CDEB795E}" presName="sibTrans" presStyleCnt="0"/>
      <dgm:spPr/>
    </dgm:pt>
    <dgm:pt modelId="{8C07BA40-3AFB-4AF8-BFE2-58D632F26FBC}" type="pres">
      <dgm:prSet presAssocID="{6A3CFE36-E848-41CF-83CA-5F43BC96C83D}" presName="compNode" presStyleCnt="0"/>
      <dgm:spPr/>
    </dgm:pt>
    <dgm:pt modelId="{571875CA-FBE8-4083-B582-5888965B2BDE}" type="pres">
      <dgm:prSet presAssocID="{6A3CFE36-E848-41CF-83CA-5F43BC96C83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8EE00CD3-AC44-4929-BF6A-E4CEDC439988}" type="pres">
      <dgm:prSet presAssocID="{6A3CFE36-E848-41CF-83CA-5F43BC96C83D}" presName="iconSpace" presStyleCnt="0"/>
      <dgm:spPr/>
    </dgm:pt>
    <dgm:pt modelId="{6241163D-FF7A-44B1-8D90-A16D94920DE7}" type="pres">
      <dgm:prSet presAssocID="{6A3CFE36-E848-41CF-83CA-5F43BC96C83D}" presName="parTx" presStyleLbl="revTx" presStyleIdx="6" presStyleCnt="10">
        <dgm:presLayoutVars>
          <dgm:chMax val="0"/>
          <dgm:chPref val="0"/>
        </dgm:presLayoutVars>
      </dgm:prSet>
      <dgm:spPr/>
    </dgm:pt>
    <dgm:pt modelId="{DA561701-7A20-4A3A-B3EA-8352F5A0D83D}" type="pres">
      <dgm:prSet presAssocID="{6A3CFE36-E848-41CF-83CA-5F43BC96C83D}" presName="txSpace" presStyleCnt="0"/>
      <dgm:spPr/>
    </dgm:pt>
    <dgm:pt modelId="{3E07BE3C-9456-4D6E-8AFD-C64423E78512}" type="pres">
      <dgm:prSet presAssocID="{6A3CFE36-E848-41CF-83CA-5F43BC96C83D}" presName="desTx" presStyleLbl="revTx" presStyleIdx="7" presStyleCnt="10">
        <dgm:presLayoutVars/>
      </dgm:prSet>
      <dgm:spPr/>
    </dgm:pt>
    <dgm:pt modelId="{63E23BDC-2973-45A5-B87E-9E11DEEEF741}" type="pres">
      <dgm:prSet presAssocID="{2CEB65CD-1E1C-4DFC-A021-450F848CDD9D}" presName="sibTrans" presStyleCnt="0"/>
      <dgm:spPr/>
    </dgm:pt>
    <dgm:pt modelId="{7566CF45-C574-47B2-BA94-ACE3EF8D06B1}" type="pres">
      <dgm:prSet presAssocID="{F4D8AD37-8C0D-4565-84BD-7B2E9FD18A5F}" presName="compNode" presStyleCnt="0"/>
      <dgm:spPr/>
    </dgm:pt>
    <dgm:pt modelId="{C734139E-DC83-4DBF-BB86-C56C46FC0E6F}" type="pres">
      <dgm:prSet presAssocID="{F4D8AD37-8C0D-4565-84BD-7B2E9FD18A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33409BBB-9866-4FFE-9847-77B1CD3C1A9A}" type="pres">
      <dgm:prSet presAssocID="{F4D8AD37-8C0D-4565-84BD-7B2E9FD18A5F}" presName="iconSpace" presStyleCnt="0"/>
      <dgm:spPr/>
    </dgm:pt>
    <dgm:pt modelId="{A847AB03-C492-47BC-B0F6-3BBAA24427B2}" type="pres">
      <dgm:prSet presAssocID="{F4D8AD37-8C0D-4565-84BD-7B2E9FD18A5F}" presName="parTx" presStyleLbl="revTx" presStyleIdx="8" presStyleCnt="10">
        <dgm:presLayoutVars>
          <dgm:chMax val="0"/>
          <dgm:chPref val="0"/>
        </dgm:presLayoutVars>
      </dgm:prSet>
      <dgm:spPr/>
    </dgm:pt>
    <dgm:pt modelId="{94C88CD2-5B55-4B16-AA11-FDC45DED8755}" type="pres">
      <dgm:prSet presAssocID="{F4D8AD37-8C0D-4565-84BD-7B2E9FD18A5F}" presName="txSpace" presStyleCnt="0"/>
      <dgm:spPr/>
    </dgm:pt>
    <dgm:pt modelId="{FBEAE5DE-B307-453D-8DC7-A3F3960E6B56}" type="pres">
      <dgm:prSet presAssocID="{F4D8AD37-8C0D-4565-84BD-7B2E9FD18A5F}" presName="desTx" presStyleLbl="revTx" presStyleIdx="9" presStyleCnt="10">
        <dgm:presLayoutVars/>
      </dgm:prSet>
      <dgm:spPr/>
    </dgm:pt>
  </dgm:ptLst>
  <dgm:cxnLst>
    <dgm:cxn modelId="{5F3AA600-A427-4B41-95D5-B3BE6A342D6D}" srcId="{FD5A8041-2BE0-412B-992E-ADBEDF7A0BBC}" destId="{5E76CD77-4FFE-467B-98F7-DF8BF26192FC}" srcOrd="2" destOrd="0" parTransId="{1C6B0040-B8F6-4AFD-89C7-367E134937A1}" sibTransId="{E92225FF-30BA-487B-9F6A-5182CDEB795E}"/>
    <dgm:cxn modelId="{8293FA05-A52D-42EB-ABB2-848FA6CFA75C}" type="presOf" srcId="{F4C1272F-6007-4A10-8F9B-7B39BCBFD85F}" destId="{E85A24CC-019C-4D46-9277-B197639145E3}" srcOrd="0" destOrd="1" presId="urn:microsoft.com/office/officeart/2018/2/layout/IconLabelDescriptionList"/>
    <dgm:cxn modelId="{5947121A-89EB-4122-925E-38DC6B90B773}" type="presOf" srcId="{FD5A8041-2BE0-412B-992E-ADBEDF7A0BBC}" destId="{9A794F10-21A7-47B3-8081-B54D2B678955}" srcOrd="0" destOrd="0" presId="urn:microsoft.com/office/officeart/2018/2/layout/IconLabelDescriptionList"/>
    <dgm:cxn modelId="{EC007D20-0D6F-4FC6-980A-D767D593E984}" type="presOf" srcId="{F4D8AD37-8C0D-4565-84BD-7B2E9FD18A5F}" destId="{A847AB03-C492-47BC-B0F6-3BBAA24427B2}" srcOrd="0" destOrd="0" presId="urn:microsoft.com/office/officeart/2018/2/layout/IconLabelDescriptionList"/>
    <dgm:cxn modelId="{CDA30922-8D0E-42A2-8E6E-982995BDF132}" srcId="{6A3CFE36-E848-41CF-83CA-5F43BC96C83D}" destId="{B83047A9-B99D-46F7-983C-F13D7F1F3B02}" srcOrd="0" destOrd="0" parTransId="{58E6E0DE-C601-492D-A7B1-A8F17A5A47A4}" sibTransId="{2B924C5E-6768-48EF-B452-987A3B134F24}"/>
    <dgm:cxn modelId="{250C0B44-ED59-443A-BEF0-66998762D49D}" srcId="{FD5A8041-2BE0-412B-992E-ADBEDF7A0BBC}" destId="{48477BF7-AE40-44F9-92D5-4E1258160BB0}" srcOrd="0" destOrd="0" parTransId="{C2FB7B6B-8401-46AD-9758-EE1A813E48A1}" sibTransId="{AA19E624-9CEF-4EE0-9846-1A16070F80F1}"/>
    <dgm:cxn modelId="{23668664-A3C4-470F-839E-0F1F4773783A}" srcId="{5E76CD77-4FFE-467B-98F7-DF8BF26192FC}" destId="{164C90C0-B6EC-4768-A709-0EDD37F46895}" srcOrd="0" destOrd="0" parTransId="{40E4647D-0F6F-40A9-AA7E-793430C213F3}" sibTransId="{F1E70E39-B0FA-4DFA-8772-B238EE1534F7}"/>
    <dgm:cxn modelId="{77569471-FFDB-4E36-AAB0-95CA15FADD5E}" type="presOf" srcId="{5E76CD77-4FFE-467B-98F7-DF8BF26192FC}" destId="{2FD598EB-984D-4946-AB60-659FD308742B}" srcOrd="0" destOrd="0" presId="urn:microsoft.com/office/officeart/2018/2/layout/IconLabelDescriptionList"/>
    <dgm:cxn modelId="{BB504555-7F04-42FB-B56D-FC0D44571C37}" srcId="{F4D8AD37-8C0D-4565-84BD-7B2E9FD18A5F}" destId="{BE7236BC-F728-4A0D-8BAD-5B0D715F2795}" srcOrd="0" destOrd="0" parTransId="{690C11C2-389C-4833-9FD8-E3E6BAE332B1}" sibTransId="{A0D77312-5972-43F3-B901-17A598485857}"/>
    <dgm:cxn modelId="{52DDB276-3DF1-403E-8451-AFD0C5C8A02E}" type="presOf" srcId="{BE7236BC-F728-4A0D-8BAD-5B0D715F2795}" destId="{FBEAE5DE-B307-453D-8DC7-A3F3960E6B56}" srcOrd="0" destOrd="0" presId="urn:microsoft.com/office/officeart/2018/2/layout/IconLabelDescriptionList"/>
    <dgm:cxn modelId="{30A09579-C89D-40D4-B074-E120563E2AAE}" type="presOf" srcId="{71CCD037-2D2F-4876-8FB3-928F43EFC419}" destId="{604349DB-ADD7-45B7-B7C6-5C1AA5D4C084}" srcOrd="0" destOrd="0" presId="urn:microsoft.com/office/officeart/2018/2/layout/IconLabelDescriptionList"/>
    <dgm:cxn modelId="{CD019A85-4DF0-458D-BC01-E09C03C453C4}" type="presOf" srcId="{6A3CFE36-E848-41CF-83CA-5F43BC96C83D}" destId="{6241163D-FF7A-44B1-8D90-A16D94920DE7}" srcOrd="0" destOrd="0" presId="urn:microsoft.com/office/officeart/2018/2/layout/IconLabelDescriptionList"/>
    <dgm:cxn modelId="{1151CF93-49E0-4B24-AD63-A6B05C02EF44}" type="presOf" srcId="{164C90C0-B6EC-4768-A709-0EDD37F46895}" destId="{E85A24CC-019C-4D46-9277-B197639145E3}" srcOrd="0" destOrd="0" presId="urn:microsoft.com/office/officeart/2018/2/layout/IconLabelDescriptionList"/>
    <dgm:cxn modelId="{9657A39D-E8A8-4900-89B7-08DFD89F5C73}" type="presOf" srcId="{B6368B4B-4A36-40DE-9BAE-4CBE6762851F}" destId="{68B1B7B2-CB2F-40DC-8965-68795C7AF4EB}" srcOrd="0" destOrd="0" presId="urn:microsoft.com/office/officeart/2018/2/layout/IconLabelDescriptionList"/>
    <dgm:cxn modelId="{D6CF5BA6-49A5-401F-BB38-0D11DB955181}" srcId="{71CCD037-2D2F-4876-8FB3-928F43EFC419}" destId="{FEDA76F7-0F3A-4333-AE08-2FB10DEC204A}" srcOrd="0" destOrd="0" parTransId="{3E88A1BE-1ABA-42DA-BFFD-1C21131FAA4C}" sibTransId="{4792AE18-1707-43D8-9E8C-A6352CEC37F9}"/>
    <dgm:cxn modelId="{65347CAC-BFBE-4D2F-ADF7-578F191AD62D}" srcId="{FD5A8041-2BE0-412B-992E-ADBEDF7A0BBC}" destId="{71CCD037-2D2F-4876-8FB3-928F43EFC419}" srcOrd="1" destOrd="0" parTransId="{03BA1E4F-4EFB-4ED9-BBFE-24AE22967157}" sibTransId="{07FD6BF5-9119-4698-8D9A-464A1EEF909E}"/>
    <dgm:cxn modelId="{2DF699C9-6BFE-40EE-846E-B8ED61F6D7D4}" srcId="{48477BF7-AE40-44F9-92D5-4E1258160BB0}" destId="{B6368B4B-4A36-40DE-9BAE-4CBE6762851F}" srcOrd="0" destOrd="0" parTransId="{EB74BD3F-2545-40C3-B4D7-7EE6E8A4758C}" sibTransId="{2172D1E7-DB84-4D18-AD14-437A6143B3FE}"/>
    <dgm:cxn modelId="{9CFDCBCD-31F5-4BD5-A346-299EE1D3BC38}" type="presOf" srcId="{FEDA76F7-0F3A-4333-AE08-2FB10DEC204A}" destId="{705812D6-2BA4-4666-81DF-C38C06951A5D}" srcOrd="0" destOrd="0" presId="urn:microsoft.com/office/officeart/2018/2/layout/IconLabelDescriptionList"/>
    <dgm:cxn modelId="{B6D419D5-54EF-4E08-A213-64FE80435A5C}" srcId="{FD5A8041-2BE0-412B-992E-ADBEDF7A0BBC}" destId="{F4D8AD37-8C0D-4565-84BD-7B2E9FD18A5F}" srcOrd="4" destOrd="0" parTransId="{A47A2CA2-2CA3-4F89-85DF-E7A0B949C806}" sibTransId="{B138DC9B-6953-422F-ABBB-9CC4247F3CF3}"/>
    <dgm:cxn modelId="{D05E9DE6-26F7-4A5E-948F-2FE82FCE9FF8}" type="presOf" srcId="{B83047A9-B99D-46F7-983C-F13D7F1F3B02}" destId="{3E07BE3C-9456-4D6E-8AFD-C64423E78512}" srcOrd="0" destOrd="0" presId="urn:microsoft.com/office/officeart/2018/2/layout/IconLabelDescriptionList"/>
    <dgm:cxn modelId="{9B084BE8-B4D9-4EC5-8BEA-4D8DA6BD2291}" type="presOf" srcId="{48477BF7-AE40-44F9-92D5-4E1258160BB0}" destId="{31886E56-BA0B-4405-8CFC-1BF4B861857A}" srcOrd="0" destOrd="0" presId="urn:microsoft.com/office/officeart/2018/2/layout/IconLabelDescriptionList"/>
    <dgm:cxn modelId="{F6CEA0EC-1601-496C-BF41-68ABD0AA4A14}" srcId="{5E76CD77-4FFE-467B-98F7-DF8BF26192FC}" destId="{F4C1272F-6007-4A10-8F9B-7B39BCBFD85F}" srcOrd="1" destOrd="0" parTransId="{D06B398D-A924-46EA-A8A6-B19844DAAC02}" sibTransId="{2288EE5E-FF37-4AFA-A93A-68761794DCBB}"/>
    <dgm:cxn modelId="{FAF555F3-FCFD-49F4-8FA0-0FE59A151716}" srcId="{FD5A8041-2BE0-412B-992E-ADBEDF7A0BBC}" destId="{6A3CFE36-E848-41CF-83CA-5F43BC96C83D}" srcOrd="3" destOrd="0" parTransId="{25969B7F-DA6F-47B4-BCA4-EBBA83595D77}" sibTransId="{2CEB65CD-1E1C-4DFC-A021-450F848CDD9D}"/>
    <dgm:cxn modelId="{C3BB9A4D-0A01-4F38-A451-4167ECA6E7B2}" type="presParOf" srcId="{9A794F10-21A7-47B3-8081-B54D2B678955}" destId="{B0CC6EC2-4C79-45CF-BB67-CEEAA7E7017F}" srcOrd="0" destOrd="0" presId="urn:microsoft.com/office/officeart/2018/2/layout/IconLabelDescriptionList"/>
    <dgm:cxn modelId="{008481E3-38C1-4A73-9B46-8DC9FBC2B74D}" type="presParOf" srcId="{B0CC6EC2-4C79-45CF-BB67-CEEAA7E7017F}" destId="{E996F757-042B-481C-B8A9-EB6436088B8F}" srcOrd="0" destOrd="0" presId="urn:microsoft.com/office/officeart/2018/2/layout/IconLabelDescriptionList"/>
    <dgm:cxn modelId="{8540EEC9-9F13-417B-B350-6B4090D96C61}" type="presParOf" srcId="{B0CC6EC2-4C79-45CF-BB67-CEEAA7E7017F}" destId="{633B5FBC-9E2D-49DF-A505-1CACA35A7BF6}" srcOrd="1" destOrd="0" presId="urn:microsoft.com/office/officeart/2018/2/layout/IconLabelDescriptionList"/>
    <dgm:cxn modelId="{54BBDBBF-2D70-4C0E-81A5-68F6E826DBC7}" type="presParOf" srcId="{B0CC6EC2-4C79-45CF-BB67-CEEAA7E7017F}" destId="{31886E56-BA0B-4405-8CFC-1BF4B861857A}" srcOrd="2" destOrd="0" presId="urn:microsoft.com/office/officeart/2018/2/layout/IconLabelDescriptionList"/>
    <dgm:cxn modelId="{530065C9-0A78-487B-81AD-CDF1BCBD5470}" type="presParOf" srcId="{B0CC6EC2-4C79-45CF-BB67-CEEAA7E7017F}" destId="{5FFF083B-04C9-491A-9BBC-EF5D1AC866E9}" srcOrd="3" destOrd="0" presId="urn:microsoft.com/office/officeart/2018/2/layout/IconLabelDescriptionList"/>
    <dgm:cxn modelId="{33D4EDA9-3D75-4BC4-8AA8-83356AEA2A50}" type="presParOf" srcId="{B0CC6EC2-4C79-45CF-BB67-CEEAA7E7017F}" destId="{68B1B7B2-CB2F-40DC-8965-68795C7AF4EB}" srcOrd="4" destOrd="0" presId="urn:microsoft.com/office/officeart/2018/2/layout/IconLabelDescriptionList"/>
    <dgm:cxn modelId="{12E12461-D9F5-40D6-AA9C-25124E2FC40D}" type="presParOf" srcId="{9A794F10-21A7-47B3-8081-B54D2B678955}" destId="{75014DAF-4494-4F71-8E83-26C8AB15C3C9}" srcOrd="1" destOrd="0" presId="urn:microsoft.com/office/officeart/2018/2/layout/IconLabelDescriptionList"/>
    <dgm:cxn modelId="{6FB8CDAB-C43C-4B3C-8EBF-52153F5A3B2F}" type="presParOf" srcId="{9A794F10-21A7-47B3-8081-B54D2B678955}" destId="{8EBD844F-83F5-4AA4-8832-96BCBFD6A98C}" srcOrd="2" destOrd="0" presId="urn:microsoft.com/office/officeart/2018/2/layout/IconLabelDescriptionList"/>
    <dgm:cxn modelId="{4E98AE65-501B-4F8D-A203-24C0FFAB6A10}" type="presParOf" srcId="{8EBD844F-83F5-4AA4-8832-96BCBFD6A98C}" destId="{32A2EFBA-5841-41C3-828C-438BA81B82A1}" srcOrd="0" destOrd="0" presId="urn:microsoft.com/office/officeart/2018/2/layout/IconLabelDescriptionList"/>
    <dgm:cxn modelId="{73F0DFAE-8DD7-4680-A5AE-BCA0E886FAC9}" type="presParOf" srcId="{8EBD844F-83F5-4AA4-8832-96BCBFD6A98C}" destId="{D3B26DFF-416A-468C-AF0D-B188B207A0DE}" srcOrd="1" destOrd="0" presId="urn:microsoft.com/office/officeart/2018/2/layout/IconLabelDescriptionList"/>
    <dgm:cxn modelId="{A1828AC0-2DBD-4CA0-8828-C24F57371064}" type="presParOf" srcId="{8EBD844F-83F5-4AA4-8832-96BCBFD6A98C}" destId="{604349DB-ADD7-45B7-B7C6-5C1AA5D4C084}" srcOrd="2" destOrd="0" presId="urn:microsoft.com/office/officeart/2018/2/layout/IconLabelDescriptionList"/>
    <dgm:cxn modelId="{3803E353-1FF4-4595-939A-E4BAFC25175B}" type="presParOf" srcId="{8EBD844F-83F5-4AA4-8832-96BCBFD6A98C}" destId="{CC80C8B7-7F34-4842-AC18-85AA6A013198}" srcOrd="3" destOrd="0" presId="urn:microsoft.com/office/officeart/2018/2/layout/IconLabelDescriptionList"/>
    <dgm:cxn modelId="{9E985955-1DA8-49F8-9194-3C700DE3E526}" type="presParOf" srcId="{8EBD844F-83F5-4AA4-8832-96BCBFD6A98C}" destId="{705812D6-2BA4-4666-81DF-C38C06951A5D}" srcOrd="4" destOrd="0" presId="urn:microsoft.com/office/officeart/2018/2/layout/IconLabelDescriptionList"/>
    <dgm:cxn modelId="{05812BE5-DA02-4F2E-A31A-24D734490C13}" type="presParOf" srcId="{9A794F10-21A7-47B3-8081-B54D2B678955}" destId="{1D5F5E47-7F2B-4C43-8694-335BDCF3321C}" srcOrd="3" destOrd="0" presId="urn:microsoft.com/office/officeart/2018/2/layout/IconLabelDescriptionList"/>
    <dgm:cxn modelId="{6D6C33AB-A615-4EED-A174-B129D833196E}" type="presParOf" srcId="{9A794F10-21A7-47B3-8081-B54D2B678955}" destId="{B53227CF-7C56-41E8-A09D-DEB73CBFAB00}" srcOrd="4" destOrd="0" presId="urn:microsoft.com/office/officeart/2018/2/layout/IconLabelDescriptionList"/>
    <dgm:cxn modelId="{AEABA113-1960-4872-BB19-A65330EAD200}" type="presParOf" srcId="{B53227CF-7C56-41E8-A09D-DEB73CBFAB00}" destId="{6A37BFD3-29BF-419C-B8C1-BF316BAB8B8E}" srcOrd="0" destOrd="0" presId="urn:microsoft.com/office/officeart/2018/2/layout/IconLabelDescriptionList"/>
    <dgm:cxn modelId="{2F9D0AE7-7642-48FC-AA1F-47CB9796C9CD}" type="presParOf" srcId="{B53227CF-7C56-41E8-A09D-DEB73CBFAB00}" destId="{7A5D0D20-E1BF-4450-85C7-C5A1B89297F5}" srcOrd="1" destOrd="0" presId="urn:microsoft.com/office/officeart/2018/2/layout/IconLabelDescriptionList"/>
    <dgm:cxn modelId="{1A6426F7-AF1D-4E8F-9A0A-5E77448830A5}" type="presParOf" srcId="{B53227CF-7C56-41E8-A09D-DEB73CBFAB00}" destId="{2FD598EB-984D-4946-AB60-659FD308742B}" srcOrd="2" destOrd="0" presId="urn:microsoft.com/office/officeart/2018/2/layout/IconLabelDescriptionList"/>
    <dgm:cxn modelId="{623194BB-CF86-49E9-9952-227530B9A1E4}" type="presParOf" srcId="{B53227CF-7C56-41E8-A09D-DEB73CBFAB00}" destId="{D9C9A146-F864-4815-B626-5FEE4440518B}" srcOrd="3" destOrd="0" presId="urn:microsoft.com/office/officeart/2018/2/layout/IconLabelDescriptionList"/>
    <dgm:cxn modelId="{615C4D5A-6FA4-43D3-9CAF-745D499AC37A}" type="presParOf" srcId="{B53227CF-7C56-41E8-A09D-DEB73CBFAB00}" destId="{E85A24CC-019C-4D46-9277-B197639145E3}" srcOrd="4" destOrd="0" presId="urn:microsoft.com/office/officeart/2018/2/layout/IconLabelDescriptionList"/>
    <dgm:cxn modelId="{C8DA27E3-2E5A-4925-A647-A0C191913699}" type="presParOf" srcId="{9A794F10-21A7-47B3-8081-B54D2B678955}" destId="{1FA55F26-A524-4DCB-AF89-48389A3A176F}" srcOrd="5" destOrd="0" presId="urn:microsoft.com/office/officeart/2018/2/layout/IconLabelDescriptionList"/>
    <dgm:cxn modelId="{98D621B9-5390-453A-B996-FAF911E5FE85}" type="presParOf" srcId="{9A794F10-21A7-47B3-8081-B54D2B678955}" destId="{8C07BA40-3AFB-4AF8-BFE2-58D632F26FBC}" srcOrd="6" destOrd="0" presId="urn:microsoft.com/office/officeart/2018/2/layout/IconLabelDescriptionList"/>
    <dgm:cxn modelId="{6F0D5404-84F6-4294-873A-89139A49E312}" type="presParOf" srcId="{8C07BA40-3AFB-4AF8-BFE2-58D632F26FBC}" destId="{571875CA-FBE8-4083-B582-5888965B2BDE}" srcOrd="0" destOrd="0" presId="urn:microsoft.com/office/officeart/2018/2/layout/IconLabelDescriptionList"/>
    <dgm:cxn modelId="{C08EC665-4E45-4F80-B0E2-574D03BD3E2F}" type="presParOf" srcId="{8C07BA40-3AFB-4AF8-BFE2-58D632F26FBC}" destId="{8EE00CD3-AC44-4929-BF6A-E4CEDC439988}" srcOrd="1" destOrd="0" presId="urn:microsoft.com/office/officeart/2018/2/layout/IconLabelDescriptionList"/>
    <dgm:cxn modelId="{28EF1093-FB85-43C0-9098-C4AC593B4AEB}" type="presParOf" srcId="{8C07BA40-3AFB-4AF8-BFE2-58D632F26FBC}" destId="{6241163D-FF7A-44B1-8D90-A16D94920DE7}" srcOrd="2" destOrd="0" presId="urn:microsoft.com/office/officeart/2018/2/layout/IconLabelDescriptionList"/>
    <dgm:cxn modelId="{D560382B-7E38-4C53-9C48-ACC6A740A765}" type="presParOf" srcId="{8C07BA40-3AFB-4AF8-BFE2-58D632F26FBC}" destId="{DA561701-7A20-4A3A-B3EA-8352F5A0D83D}" srcOrd="3" destOrd="0" presId="urn:microsoft.com/office/officeart/2018/2/layout/IconLabelDescriptionList"/>
    <dgm:cxn modelId="{F0AA5892-8546-4372-B20C-141B6758B9DA}" type="presParOf" srcId="{8C07BA40-3AFB-4AF8-BFE2-58D632F26FBC}" destId="{3E07BE3C-9456-4D6E-8AFD-C64423E78512}" srcOrd="4" destOrd="0" presId="urn:microsoft.com/office/officeart/2018/2/layout/IconLabelDescriptionList"/>
    <dgm:cxn modelId="{34B4F9CF-01C8-4FCD-94B6-9C391B50E1DF}" type="presParOf" srcId="{9A794F10-21A7-47B3-8081-B54D2B678955}" destId="{63E23BDC-2973-45A5-B87E-9E11DEEEF741}" srcOrd="7" destOrd="0" presId="urn:microsoft.com/office/officeart/2018/2/layout/IconLabelDescriptionList"/>
    <dgm:cxn modelId="{FBED2A12-EFBA-4305-882E-C78D676BEE82}" type="presParOf" srcId="{9A794F10-21A7-47B3-8081-B54D2B678955}" destId="{7566CF45-C574-47B2-BA94-ACE3EF8D06B1}" srcOrd="8" destOrd="0" presId="urn:microsoft.com/office/officeart/2018/2/layout/IconLabelDescriptionList"/>
    <dgm:cxn modelId="{550101DC-62A9-4B5F-AF14-4E8B1AF12A3C}" type="presParOf" srcId="{7566CF45-C574-47B2-BA94-ACE3EF8D06B1}" destId="{C734139E-DC83-4DBF-BB86-C56C46FC0E6F}" srcOrd="0" destOrd="0" presId="urn:microsoft.com/office/officeart/2018/2/layout/IconLabelDescriptionList"/>
    <dgm:cxn modelId="{71395E47-EE21-472B-AEDB-CC5CED99E1E6}" type="presParOf" srcId="{7566CF45-C574-47B2-BA94-ACE3EF8D06B1}" destId="{33409BBB-9866-4FFE-9847-77B1CD3C1A9A}" srcOrd="1" destOrd="0" presId="urn:microsoft.com/office/officeart/2018/2/layout/IconLabelDescriptionList"/>
    <dgm:cxn modelId="{80E2A589-5328-4A6E-8BD8-C35EB048A313}" type="presParOf" srcId="{7566CF45-C574-47B2-BA94-ACE3EF8D06B1}" destId="{A847AB03-C492-47BC-B0F6-3BBAA24427B2}" srcOrd="2" destOrd="0" presId="urn:microsoft.com/office/officeart/2018/2/layout/IconLabelDescriptionList"/>
    <dgm:cxn modelId="{16ADA4C9-695E-423E-8CE2-47F43938D30A}" type="presParOf" srcId="{7566CF45-C574-47B2-BA94-ACE3EF8D06B1}" destId="{94C88CD2-5B55-4B16-AA11-FDC45DED8755}" srcOrd="3" destOrd="0" presId="urn:microsoft.com/office/officeart/2018/2/layout/IconLabelDescriptionList"/>
    <dgm:cxn modelId="{6A8F309D-96DB-4D20-B5C8-1DBD306B62E7}" type="presParOf" srcId="{7566CF45-C574-47B2-BA94-ACE3EF8D06B1}" destId="{FBEAE5DE-B307-453D-8DC7-A3F3960E6B5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5023E-D971-40DA-BCEA-90CB13413088}">
      <dsp:nvSpPr>
        <dsp:cNvPr id="0" name=""/>
        <dsp:cNvSpPr/>
      </dsp:nvSpPr>
      <dsp:spPr>
        <a:xfrm>
          <a:off x="3095" y="57682"/>
          <a:ext cx="3018234" cy="37440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defRPr b="1"/>
          </a:pPr>
          <a:r>
            <a:rPr lang="en-US" sz="1300" b="1" kern="1200"/>
            <a:t>Purpose</a:t>
          </a:r>
          <a:r>
            <a:rPr lang="en-US" sz="1300" kern="1200"/>
            <a:t>: </a:t>
          </a:r>
        </a:p>
      </dsp:txBody>
      <dsp:txXfrm>
        <a:off x="3095" y="57682"/>
        <a:ext cx="3018234" cy="374400"/>
      </dsp:txXfrm>
    </dsp:sp>
    <dsp:sp modelId="{A77E2642-F9EB-47FB-99CD-4BA1BB55DA97}">
      <dsp:nvSpPr>
        <dsp:cNvPr id="0" name=""/>
        <dsp:cNvSpPr/>
      </dsp:nvSpPr>
      <dsp:spPr>
        <a:xfrm>
          <a:off x="3095" y="432082"/>
          <a:ext cx="3018234" cy="2652956"/>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To perform a comprehensive analysis of High Cloud Airlines' operations, focusing on optimizing performance and enhancing customer satisfaction.</a:t>
          </a:r>
        </a:p>
      </dsp:txBody>
      <dsp:txXfrm>
        <a:off x="3095" y="432082"/>
        <a:ext cx="3018234" cy="2652956"/>
      </dsp:txXfrm>
    </dsp:sp>
    <dsp:sp modelId="{158ED08F-DF0C-4599-9B00-60DE940FACAD}">
      <dsp:nvSpPr>
        <dsp:cNvPr id="0" name=""/>
        <dsp:cNvSpPr/>
      </dsp:nvSpPr>
      <dsp:spPr>
        <a:xfrm>
          <a:off x="3443882" y="57682"/>
          <a:ext cx="3018234" cy="374400"/>
        </a:xfrm>
        <a:prstGeom prst="rect">
          <a:avLst/>
        </a:prstGeom>
        <a:gradFill rotWithShape="0">
          <a:gsLst>
            <a:gs pos="0">
              <a:schemeClr val="accent5">
                <a:hueOff val="3118619"/>
                <a:satOff val="-2006"/>
                <a:lumOff val="1372"/>
                <a:alphaOff val="0"/>
                <a:tint val="98000"/>
                <a:lumMod val="114000"/>
              </a:schemeClr>
            </a:gs>
            <a:gs pos="100000">
              <a:schemeClr val="accent5">
                <a:hueOff val="3118619"/>
                <a:satOff val="-2006"/>
                <a:lumOff val="1372"/>
                <a:alphaOff val="0"/>
                <a:shade val="90000"/>
                <a:lumMod val="84000"/>
              </a:schemeClr>
            </a:gs>
          </a:gsLst>
          <a:lin ang="5400000" scaled="0"/>
        </a:gradFill>
        <a:ln w="9525" cap="rnd" cmpd="sng" algn="ctr">
          <a:solidFill>
            <a:schemeClr val="accent5">
              <a:hueOff val="3118619"/>
              <a:satOff val="-2006"/>
              <a:lumOff val="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defRPr b="1"/>
          </a:pPr>
          <a:r>
            <a:rPr lang="en-US" sz="1300" b="1" kern="1200"/>
            <a:t>Key Goals</a:t>
          </a:r>
          <a:r>
            <a:rPr lang="en-US" sz="1300" kern="1200"/>
            <a:t>:</a:t>
          </a:r>
        </a:p>
      </dsp:txBody>
      <dsp:txXfrm>
        <a:off x="3443882" y="57682"/>
        <a:ext cx="3018234" cy="374400"/>
      </dsp:txXfrm>
    </dsp:sp>
    <dsp:sp modelId="{8DD842EE-FBD3-4592-8599-085B390A429B}">
      <dsp:nvSpPr>
        <dsp:cNvPr id="0" name=""/>
        <dsp:cNvSpPr/>
      </dsp:nvSpPr>
      <dsp:spPr>
        <a:xfrm>
          <a:off x="3443882" y="432082"/>
          <a:ext cx="3018234" cy="2652956"/>
        </a:xfrm>
        <a:prstGeom prst="rect">
          <a:avLst/>
        </a:prstGeom>
        <a:solidFill>
          <a:schemeClr val="accent5">
            <a:tint val="40000"/>
            <a:alpha val="90000"/>
            <a:hueOff val="3014507"/>
            <a:satOff val="29"/>
            <a:lumOff val="232"/>
            <a:alphaOff val="0"/>
          </a:schemeClr>
        </a:solidFill>
        <a:ln w="9525" cap="rnd" cmpd="sng" algn="ctr">
          <a:solidFill>
            <a:schemeClr val="accent5">
              <a:tint val="40000"/>
              <a:alpha val="90000"/>
              <a:hueOff val="3014507"/>
              <a:satOff val="29"/>
              <a:lumOff val="2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1" kern="1200"/>
            <a:t>Identify Trends</a:t>
          </a:r>
          <a:r>
            <a:rPr lang="en-US" sz="1300" kern="1200"/>
            <a:t>: Analyze flight data to uncover patterns in passenger traffic, peak travel times, and popular routes.</a:t>
          </a:r>
        </a:p>
        <a:p>
          <a:pPr marL="114300" lvl="1" indent="-114300" algn="l" defTabSz="577850">
            <a:lnSpc>
              <a:spcPct val="90000"/>
            </a:lnSpc>
            <a:spcBef>
              <a:spcPct val="0"/>
            </a:spcBef>
            <a:spcAft>
              <a:spcPct val="15000"/>
            </a:spcAft>
            <a:buChar char="•"/>
          </a:pPr>
          <a:r>
            <a:rPr lang="en-US" sz="1300" b="1" kern="1200"/>
            <a:t>Operational Efficiency</a:t>
          </a:r>
          <a:r>
            <a:rPr lang="en-US" sz="1300" kern="1200"/>
            <a:t>: Evaluate load factors, busiest routes, top preferred airlines by the passengers.</a:t>
          </a:r>
        </a:p>
        <a:p>
          <a:pPr marL="114300" lvl="1" indent="-114300" algn="l" defTabSz="577850">
            <a:lnSpc>
              <a:spcPct val="90000"/>
            </a:lnSpc>
            <a:spcBef>
              <a:spcPct val="0"/>
            </a:spcBef>
            <a:spcAft>
              <a:spcPct val="15000"/>
            </a:spcAft>
            <a:buChar char="•"/>
          </a:pPr>
          <a:r>
            <a:rPr lang="en-US" sz="1300" b="1" kern="1200" dirty="0"/>
            <a:t>Data-Driven Decision Making</a:t>
          </a:r>
          <a:r>
            <a:rPr lang="en-US" sz="1300" kern="1200" dirty="0"/>
            <a:t>: Utilize insights from the analysis to support strategic decision-making for future growth and sustainability.</a:t>
          </a:r>
        </a:p>
      </dsp:txBody>
      <dsp:txXfrm>
        <a:off x="3443882" y="432082"/>
        <a:ext cx="3018234" cy="2652956"/>
      </dsp:txXfrm>
    </dsp:sp>
    <dsp:sp modelId="{4E01ED44-965E-4E21-BD0C-3627BC7DFF24}">
      <dsp:nvSpPr>
        <dsp:cNvPr id="0" name=""/>
        <dsp:cNvSpPr/>
      </dsp:nvSpPr>
      <dsp:spPr>
        <a:xfrm>
          <a:off x="6884670" y="57682"/>
          <a:ext cx="3018234" cy="374400"/>
        </a:xfrm>
        <a:prstGeom prst="rect">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w="9525" cap="rnd" cmpd="sng" algn="ctr">
          <a:solidFill>
            <a:schemeClr val="accent5">
              <a:hueOff val="6237238"/>
              <a:satOff val="-4013"/>
              <a:lumOff val="274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defRPr b="1"/>
          </a:pPr>
          <a:r>
            <a:rPr lang="en-US" sz="1300" b="1" kern="1200"/>
            <a:t>Expected Outcome</a:t>
          </a:r>
          <a:r>
            <a:rPr lang="en-US" sz="1300" kern="1200"/>
            <a:t>: </a:t>
          </a:r>
        </a:p>
      </dsp:txBody>
      <dsp:txXfrm>
        <a:off x="6884670" y="57682"/>
        <a:ext cx="3018234" cy="374400"/>
      </dsp:txXfrm>
    </dsp:sp>
    <dsp:sp modelId="{DCA6D2CD-D671-4035-933F-36EAF22481EA}">
      <dsp:nvSpPr>
        <dsp:cNvPr id="0" name=""/>
        <dsp:cNvSpPr/>
      </dsp:nvSpPr>
      <dsp:spPr>
        <a:xfrm>
          <a:off x="6884670" y="432082"/>
          <a:ext cx="3018234" cy="2652956"/>
        </a:xfrm>
        <a:prstGeom prst="rect">
          <a:avLst/>
        </a:prstGeom>
        <a:solidFill>
          <a:schemeClr val="accent5">
            <a:tint val="40000"/>
            <a:alpha val="90000"/>
            <a:hueOff val="6029015"/>
            <a:satOff val="58"/>
            <a:lumOff val="463"/>
            <a:alphaOff val="0"/>
          </a:schemeClr>
        </a:solidFill>
        <a:ln w="9525" cap="rnd" cmpd="sng" algn="ctr">
          <a:solidFill>
            <a:schemeClr val="accent5">
              <a:tint val="40000"/>
              <a:alpha val="90000"/>
              <a:hueOff val="6029015"/>
              <a:satOff val="58"/>
              <a:lumOff val="4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Provide actionable insights and recommendations that drive efficiency, profitability, and customer satisfaction for High Cloud Airlines.</a:t>
          </a:r>
        </a:p>
      </dsp:txBody>
      <dsp:txXfrm>
        <a:off x="6884670" y="432082"/>
        <a:ext cx="3018234" cy="2652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6F757-042B-481C-B8A9-EB6436088B8F}">
      <dsp:nvSpPr>
        <dsp:cNvPr id="0" name=""/>
        <dsp:cNvSpPr/>
      </dsp:nvSpPr>
      <dsp:spPr>
        <a:xfrm>
          <a:off x="15013" y="279350"/>
          <a:ext cx="606419" cy="512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886E56-BA0B-4405-8CFC-1BF4B861857A}">
      <dsp:nvSpPr>
        <dsp:cNvPr id="0" name=""/>
        <dsp:cNvSpPr/>
      </dsp:nvSpPr>
      <dsp:spPr>
        <a:xfrm>
          <a:off x="15013" y="921884"/>
          <a:ext cx="1732626" cy="336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Data Collection and Cleaning:</a:t>
          </a:r>
          <a:endParaRPr lang="en-US" sz="1400" kern="1200"/>
        </a:p>
      </dsp:txBody>
      <dsp:txXfrm>
        <a:off x="15013" y="921884"/>
        <a:ext cx="1732626" cy="336596"/>
      </dsp:txXfrm>
    </dsp:sp>
    <dsp:sp modelId="{68B1B7B2-CB2F-40DC-8965-68795C7AF4EB}">
      <dsp:nvSpPr>
        <dsp:cNvPr id="0" name=""/>
        <dsp:cNvSpPr/>
      </dsp:nvSpPr>
      <dsp:spPr>
        <a:xfrm>
          <a:off x="15013" y="1319003"/>
          <a:ext cx="1732626" cy="1986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Imported the data from different sheets and performed data cleaning (renaming columns and changing their datatypes)</a:t>
          </a:r>
        </a:p>
      </dsp:txBody>
      <dsp:txXfrm>
        <a:off x="15013" y="1319003"/>
        <a:ext cx="1732626" cy="1986495"/>
      </dsp:txXfrm>
    </dsp:sp>
    <dsp:sp modelId="{32A2EFBA-5841-41C3-828C-438BA81B82A1}">
      <dsp:nvSpPr>
        <dsp:cNvPr id="0" name=""/>
        <dsp:cNvSpPr/>
      </dsp:nvSpPr>
      <dsp:spPr>
        <a:xfrm>
          <a:off x="2050849" y="279350"/>
          <a:ext cx="606419" cy="512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4349DB-ADD7-45B7-B7C6-5C1AA5D4C084}">
      <dsp:nvSpPr>
        <dsp:cNvPr id="0" name=""/>
        <dsp:cNvSpPr/>
      </dsp:nvSpPr>
      <dsp:spPr>
        <a:xfrm>
          <a:off x="2050849" y="921884"/>
          <a:ext cx="1732626" cy="336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kern="1200"/>
            <a:t>Data Connection &amp; Modelling:</a:t>
          </a:r>
          <a:endParaRPr lang="en-US" sz="1400" kern="1200"/>
        </a:p>
      </dsp:txBody>
      <dsp:txXfrm>
        <a:off x="2050849" y="921884"/>
        <a:ext cx="1732626" cy="336596"/>
      </dsp:txXfrm>
    </dsp:sp>
    <dsp:sp modelId="{705812D6-2BA4-4666-81DF-C38C06951A5D}">
      <dsp:nvSpPr>
        <dsp:cNvPr id="0" name=""/>
        <dsp:cNvSpPr/>
      </dsp:nvSpPr>
      <dsp:spPr>
        <a:xfrm>
          <a:off x="2050849" y="1319003"/>
          <a:ext cx="1732626" cy="1986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kern="1200"/>
            <a:t>Created data modelling in Excel, Power BI and Tableau and performed joins in MySQL to create a relationship between the different tables.</a:t>
          </a:r>
          <a:endParaRPr lang="en-US" sz="1100" kern="1200"/>
        </a:p>
      </dsp:txBody>
      <dsp:txXfrm>
        <a:off x="2050849" y="1319003"/>
        <a:ext cx="1732626" cy="1986495"/>
      </dsp:txXfrm>
    </dsp:sp>
    <dsp:sp modelId="{6A37BFD3-29BF-419C-B8C1-BF316BAB8B8E}">
      <dsp:nvSpPr>
        <dsp:cNvPr id="0" name=""/>
        <dsp:cNvSpPr/>
      </dsp:nvSpPr>
      <dsp:spPr>
        <a:xfrm>
          <a:off x="4086686" y="279350"/>
          <a:ext cx="606419" cy="5124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D598EB-984D-4946-AB60-659FD308742B}">
      <dsp:nvSpPr>
        <dsp:cNvPr id="0" name=""/>
        <dsp:cNvSpPr/>
      </dsp:nvSpPr>
      <dsp:spPr>
        <a:xfrm>
          <a:off x="4086686" y="921884"/>
          <a:ext cx="1732626" cy="336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kern="1200"/>
            <a:t>Exploratory Data Analysis (EDA)</a:t>
          </a:r>
          <a:r>
            <a:rPr lang="en-IN" sz="1400" kern="1200"/>
            <a:t>:</a:t>
          </a:r>
          <a:endParaRPr lang="en-US" sz="1400" kern="1200"/>
        </a:p>
      </dsp:txBody>
      <dsp:txXfrm>
        <a:off x="4086686" y="921884"/>
        <a:ext cx="1732626" cy="336596"/>
      </dsp:txXfrm>
    </dsp:sp>
    <dsp:sp modelId="{E85A24CC-019C-4D46-9277-B197639145E3}">
      <dsp:nvSpPr>
        <dsp:cNvPr id="0" name=""/>
        <dsp:cNvSpPr/>
      </dsp:nvSpPr>
      <dsp:spPr>
        <a:xfrm>
          <a:off x="4086686" y="1319003"/>
          <a:ext cx="1732626" cy="1986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b="1" kern="1200"/>
            <a:t>Descriptive Statistics</a:t>
          </a:r>
          <a:r>
            <a:rPr lang="en-IN" sz="1100" kern="1200"/>
            <a:t>: Calculated key metrics like Load Factor by </a:t>
          </a:r>
          <a:br>
            <a:rPr lang="en-IN" sz="1100" kern="1200"/>
          </a:br>
          <a:r>
            <a:rPr lang="en-IN" sz="1100" kern="1200"/>
            <a:t>SUM(TotalPasengers)/SUM(Available Seats). Segmenting some columns like ‘WeekdayType’ into weekdays &amp; weekends.</a:t>
          </a:r>
          <a:endParaRPr lang="en-US" sz="1100" kern="1200"/>
        </a:p>
        <a:p>
          <a:pPr marL="0" lvl="0" indent="0" algn="l" defTabSz="488950">
            <a:lnSpc>
              <a:spcPct val="90000"/>
            </a:lnSpc>
            <a:spcBef>
              <a:spcPct val="0"/>
            </a:spcBef>
            <a:spcAft>
              <a:spcPct val="35000"/>
            </a:spcAft>
            <a:buNone/>
          </a:pPr>
          <a:r>
            <a:rPr lang="en-IN" sz="1100" b="1" kern="1200"/>
            <a:t>Data Visualization</a:t>
          </a:r>
          <a:r>
            <a:rPr lang="en-IN" sz="1100" kern="1200"/>
            <a:t>: Utilized charts (bar, line, KPI Cards, etc.) and heatmaps to visualize trends, correlations, and anomalies. Used Date and Location Filters as well to study the data by origin and destination flights.</a:t>
          </a:r>
          <a:endParaRPr lang="en-US" sz="1100" kern="1200"/>
        </a:p>
      </dsp:txBody>
      <dsp:txXfrm>
        <a:off x="4086686" y="1319003"/>
        <a:ext cx="1732626" cy="1986495"/>
      </dsp:txXfrm>
    </dsp:sp>
    <dsp:sp modelId="{571875CA-FBE8-4083-B582-5888965B2BDE}">
      <dsp:nvSpPr>
        <dsp:cNvPr id="0" name=""/>
        <dsp:cNvSpPr/>
      </dsp:nvSpPr>
      <dsp:spPr>
        <a:xfrm>
          <a:off x="6122522" y="279350"/>
          <a:ext cx="606419" cy="5124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41163D-FF7A-44B1-8D90-A16D94920DE7}">
      <dsp:nvSpPr>
        <dsp:cNvPr id="0" name=""/>
        <dsp:cNvSpPr/>
      </dsp:nvSpPr>
      <dsp:spPr>
        <a:xfrm>
          <a:off x="6122522" y="921884"/>
          <a:ext cx="1732626" cy="336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Reporting &amp; Dashboarding</a:t>
          </a:r>
          <a:r>
            <a:rPr lang="en-US" sz="1400" kern="1200"/>
            <a:t>:</a:t>
          </a:r>
        </a:p>
      </dsp:txBody>
      <dsp:txXfrm>
        <a:off x="6122522" y="921884"/>
        <a:ext cx="1732626" cy="336596"/>
      </dsp:txXfrm>
    </dsp:sp>
    <dsp:sp modelId="{3E07BE3C-9456-4D6E-8AFD-C64423E78512}">
      <dsp:nvSpPr>
        <dsp:cNvPr id="0" name=""/>
        <dsp:cNvSpPr/>
      </dsp:nvSpPr>
      <dsp:spPr>
        <a:xfrm>
          <a:off x="6122522" y="1319003"/>
          <a:ext cx="1732626" cy="1986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Developed dynamic dashboards using Power BI/Tableau for real-time insights.</a:t>
          </a:r>
        </a:p>
      </dsp:txBody>
      <dsp:txXfrm>
        <a:off x="6122522" y="1319003"/>
        <a:ext cx="1732626" cy="1986495"/>
      </dsp:txXfrm>
    </dsp:sp>
    <dsp:sp modelId="{C734139E-DC83-4DBF-BB86-C56C46FC0E6F}">
      <dsp:nvSpPr>
        <dsp:cNvPr id="0" name=""/>
        <dsp:cNvSpPr/>
      </dsp:nvSpPr>
      <dsp:spPr>
        <a:xfrm>
          <a:off x="8158358" y="279350"/>
          <a:ext cx="606419" cy="5124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47AB03-C492-47BC-B0F6-3BBAA24427B2}">
      <dsp:nvSpPr>
        <dsp:cNvPr id="0" name=""/>
        <dsp:cNvSpPr/>
      </dsp:nvSpPr>
      <dsp:spPr>
        <a:xfrm>
          <a:off x="8158358" y="921884"/>
          <a:ext cx="1732626" cy="336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Cross Verify through SQL Queries:</a:t>
          </a:r>
          <a:endParaRPr lang="en-US" sz="1400" kern="1200"/>
        </a:p>
      </dsp:txBody>
      <dsp:txXfrm>
        <a:off x="8158358" y="921884"/>
        <a:ext cx="1732626" cy="336596"/>
      </dsp:txXfrm>
    </dsp:sp>
    <dsp:sp modelId="{FBEAE5DE-B307-453D-8DC7-A3F3960E6B56}">
      <dsp:nvSpPr>
        <dsp:cNvPr id="0" name=""/>
        <dsp:cNvSpPr/>
      </dsp:nvSpPr>
      <dsp:spPr>
        <a:xfrm>
          <a:off x="8158358" y="1319003"/>
          <a:ext cx="1732626" cy="1986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kern="1200"/>
            <a:t>Verified all the values by firing SQL queries to validate the reliability of the reports and the dashboards.</a:t>
          </a:r>
          <a:endParaRPr lang="en-US" sz="1100" kern="1200"/>
        </a:p>
      </dsp:txBody>
      <dsp:txXfrm>
        <a:off x="8158358" y="1319003"/>
        <a:ext cx="1732626" cy="19864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AAC75-D2DA-4220-A8D4-D64F458F4E96}" type="datetimeFigureOut">
              <a:rPr lang="en-IN" smtClean="0"/>
              <a:t>05-02-2025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7894A-33AC-4665-86B2-BDD54F196B97}" type="slidenum">
              <a:rPr lang="en-IN" smtClean="0"/>
              <a:t>‹#›</a:t>
            </a:fld>
            <a:endParaRPr lang="en-IN"/>
          </a:p>
        </p:txBody>
      </p:sp>
    </p:spTree>
    <p:extLst>
      <p:ext uri="{BB962C8B-B14F-4D97-AF65-F5344CB8AC3E}">
        <p14:creationId xmlns:p14="http://schemas.microsoft.com/office/powerpoint/2010/main" val="121619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87894A-33AC-4665-86B2-BDD54F196B97}" type="slidenum">
              <a:rPr lang="en-IN" smtClean="0"/>
              <a:t>2</a:t>
            </a:fld>
            <a:endParaRPr lang="en-IN"/>
          </a:p>
        </p:txBody>
      </p:sp>
    </p:spTree>
    <p:extLst>
      <p:ext uri="{BB962C8B-B14F-4D97-AF65-F5344CB8AC3E}">
        <p14:creationId xmlns:p14="http://schemas.microsoft.com/office/powerpoint/2010/main" val="18106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pic>
        <p:nvPicPr>
          <p:cNvPr id="7" name="Graphic 6" descr="Airplane with solid fill">
            <a:extLst>
              <a:ext uri="{FF2B5EF4-FFF2-40B4-BE49-F238E27FC236}">
                <a16:creationId xmlns:a16="http://schemas.microsoft.com/office/drawing/2014/main" id="{0AE88283-A9BC-7327-6017-893BE33EFB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85813" y="-233840"/>
            <a:ext cx="7072790" cy="7072790"/>
          </a:xfrm>
          <a:prstGeom prst="rect">
            <a:avLst/>
          </a:prstGeom>
        </p:spPr>
      </p:pic>
    </p:spTree>
    <p:extLst>
      <p:ext uri="{BB962C8B-B14F-4D97-AF65-F5344CB8AC3E}">
        <p14:creationId xmlns:p14="http://schemas.microsoft.com/office/powerpoint/2010/main" val="371364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61505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81969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06566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16347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4147103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1852933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1828178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32514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53796067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81867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7560AF-FEEC-42BB-981C-9A6B57126AB5}"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3441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560AF-FEEC-42BB-981C-9A6B57126AB5}" type="datetimeFigureOut">
              <a:rPr lang="en-IN" smtClean="0"/>
              <a:t>05-02-2025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55763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156769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159688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47560AF-FEEC-42BB-981C-9A6B57126AB5}" type="datetimeFigureOut">
              <a:rPr lang="en-IN" smtClean="0"/>
              <a:t>05-02-2025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65976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404251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7.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7560AF-FEEC-42BB-981C-9A6B57126AB5}" type="datetimeFigureOut">
              <a:rPr lang="en-IN" smtClean="0"/>
              <a:t>05-02-2025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E484A5-9849-4D61-87DA-86946BF7B29E}" type="slidenum">
              <a:rPr lang="en-IN" smtClean="0"/>
              <a:t>‹#›</a:t>
            </a:fld>
            <a:endParaRPr lang="en-IN"/>
          </a:p>
        </p:txBody>
      </p:sp>
      <p:pic>
        <p:nvPicPr>
          <p:cNvPr id="11" name="Graphic 10" descr="Airplane with solid fill">
            <a:extLst>
              <a:ext uri="{FF2B5EF4-FFF2-40B4-BE49-F238E27FC236}">
                <a16:creationId xmlns:a16="http://schemas.microsoft.com/office/drawing/2014/main" id="{5AF69F3F-613A-C417-E5D9-03571AEAC0DD}"/>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2578041" y="-107395"/>
            <a:ext cx="7072790" cy="7072790"/>
          </a:xfrm>
          <a:prstGeom prst="rect">
            <a:avLst/>
          </a:prstGeom>
        </p:spPr>
      </p:pic>
    </p:spTree>
    <p:extLst>
      <p:ext uri="{BB962C8B-B14F-4D97-AF65-F5344CB8AC3E}">
        <p14:creationId xmlns:p14="http://schemas.microsoft.com/office/powerpoint/2010/main" val="1842845273"/>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B523-0EAA-3BBB-F0B7-6E668CC790E8}"/>
              </a:ext>
            </a:extLst>
          </p:cNvPr>
          <p:cNvSpPr>
            <a:spLocks noGrp="1"/>
          </p:cNvSpPr>
          <p:nvPr>
            <p:ph type="ctrTitle"/>
          </p:nvPr>
        </p:nvSpPr>
        <p:spPr>
          <a:xfrm>
            <a:off x="2026024" y="3007464"/>
            <a:ext cx="8791575" cy="843071"/>
          </a:xfrm>
        </p:spPr>
        <p:txBody>
          <a:bodyPr>
            <a:normAutofit fontScale="90000"/>
          </a:bodyPr>
          <a:lstStyle/>
          <a:p>
            <a:pPr algn="ctr"/>
            <a:r>
              <a:rPr lang="en-US" b="1" dirty="0"/>
              <a:t>High Cloud Airlines</a:t>
            </a:r>
            <a:endParaRPr lang="en-IN" b="1" dirty="0"/>
          </a:p>
        </p:txBody>
      </p:sp>
      <p:pic>
        <p:nvPicPr>
          <p:cNvPr id="6" name="Graphic 5" descr="Airplane with solid fill">
            <a:extLst>
              <a:ext uri="{FF2B5EF4-FFF2-40B4-BE49-F238E27FC236}">
                <a16:creationId xmlns:a16="http://schemas.microsoft.com/office/drawing/2014/main" id="{F39D7428-8826-EEF5-1001-51CF5E90EC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59605" y="-214790"/>
            <a:ext cx="7072790" cy="7072790"/>
          </a:xfrm>
          <a:prstGeom prst="rect">
            <a:avLst/>
          </a:prstGeom>
        </p:spPr>
      </p:pic>
    </p:spTree>
    <p:extLst>
      <p:ext uri="{BB962C8B-B14F-4D97-AF65-F5344CB8AC3E}">
        <p14:creationId xmlns:p14="http://schemas.microsoft.com/office/powerpoint/2010/main" val="51535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A5714-F140-0B8B-0213-166EE1450A82}"/>
              </a:ext>
            </a:extLst>
          </p:cNvPr>
          <p:cNvPicPr>
            <a:picLocks noChangeAspect="1"/>
          </p:cNvPicPr>
          <p:nvPr/>
        </p:nvPicPr>
        <p:blipFill>
          <a:blip r:embed="rId2"/>
          <a:stretch>
            <a:fillRect/>
          </a:stretch>
        </p:blipFill>
        <p:spPr>
          <a:xfrm>
            <a:off x="2117385" y="2108964"/>
            <a:ext cx="3123980" cy="1080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843827BD-487B-4680-B716-E85C859456EF}"/>
              </a:ext>
            </a:extLst>
          </p:cNvPr>
          <p:cNvPicPr>
            <a:picLocks noChangeAspect="1"/>
          </p:cNvPicPr>
          <p:nvPr/>
        </p:nvPicPr>
        <p:blipFill>
          <a:blip r:embed="rId3"/>
          <a:stretch>
            <a:fillRect/>
          </a:stretch>
        </p:blipFill>
        <p:spPr>
          <a:xfrm>
            <a:off x="6291264" y="1818290"/>
            <a:ext cx="4696480" cy="3849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D788C0DC-CDBC-29FC-A253-C45718673341}"/>
              </a:ext>
            </a:extLst>
          </p:cNvPr>
          <p:cNvPicPr>
            <a:picLocks noChangeAspect="1"/>
          </p:cNvPicPr>
          <p:nvPr/>
        </p:nvPicPr>
        <p:blipFill>
          <a:blip r:embed="rId4"/>
          <a:stretch>
            <a:fillRect/>
          </a:stretch>
        </p:blipFill>
        <p:spPr>
          <a:xfrm>
            <a:off x="1284173" y="3514949"/>
            <a:ext cx="4601217" cy="1933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080B27F3-F336-0317-772C-27B7836C2619}"/>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TOP Routes wise #Flights</a:t>
            </a:r>
            <a:endParaRPr lang="en-IN" b="1" dirty="0">
              <a:solidFill>
                <a:srgbClr val="002060"/>
              </a:solidFill>
            </a:endParaRPr>
          </a:p>
        </p:txBody>
      </p:sp>
    </p:spTree>
    <p:extLst>
      <p:ext uri="{BB962C8B-B14F-4D97-AF65-F5344CB8AC3E}">
        <p14:creationId xmlns:p14="http://schemas.microsoft.com/office/powerpoint/2010/main" val="51986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21CC10-CE46-422D-AB79-24E8F12C4A60}"/>
              </a:ext>
            </a:extLst>
          </p:cNvPr>
          <p:cNvPicPr>
            <a:picLocks noChangeAspect="1"/>
          </p:cNvPicPr>
          <p:nvPr/>
        </p:nvPicPr>
        <p:blipFill>
          <a:blip r:embed="rId2"/>
          <a:stretch>
            <a:fillRect/>
          </a:stretch>
        </p:blipFill>
        <p:spPr>
          <a:xfrm>
            <a:off x="7406816" y="3642354"/>
            <a:ext cx="2715004" cy="2676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2B8D34AA-C41C-02A4-E28A-5AD61A90E136}"/>
              </a:ext>
            </a:extLst>
          </p:cNvPr>
          <p:cNvPicPr>
            <a:picLocks noChangeAspect="1"/>
          </p:cNvPicPr>
          <p:nvPr/>
        </p:nvPicPr>
        <p:blipFill>
          <a:blip r:embed="rId3"/>
          <a:stretch>
            <a:fillRect/>
          </a:stretch>
        </p:blipFill>
        <p:spPr>
          <a:xfrm>
            <a:off x="6597877" y="1278792"/>
            <a:ext cx="4332883" cy="2139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59E7642A-F64E-457D-2E74-66B67B96C63D}"/>
              </a:ext>
            </a:extLst>
          </p:cNvPr>
          <p:cNvPicPr>
            <a:picLocks noChangeAspect="1"/>
          </p:cNvPicPr>
          <p:nvPr/>
        </p:nvPicPr>
        <p:blipFill>
          <a:blip r:embed="rId4"/>
          <a:stretch>
            <a:fillRect/>
          </a:stretch>
        </p:blipFill>
        <p:spPr>
          <a:xfrm>
            <a:off x="1057111" y="1392816"/>
            <a:ext cx="4963218" cy="1886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05EF06A-D823-57A0-6F18-B0DD2F8F4DAC}"/>
              </a:ext>
            </a:extLst>
          </p:cNvPr>
          <p:cNvPicPr>
            <a:picLocks noChangeAspect="1"/>
          </p:cNvPicPr>
          <p:nvPr/>
        </p:nvPicPr>
        <p:blipFill>
          <a:blip r:embed="rId5"/>
          <a:stretch>
            <a:fillRect/>
          </a:stretch>
        </p:blipFill>
        <p:spPr>
          <a:xfrm>
            <a:off x="1498121" y="3749940"/>
            <a:ext cx="4039164" cy="2419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B6224B6F-FC35-A47C-1688-876BBF9A3BC3}"/>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#Flights Based On Distance</a:t>
            </a:r>
            <a:endParaRPr lang="en-IN" b="1" dirty="0">
              <a:solidFill>
                <a:srgbClr val="002060"/>
              </a:solidFill>
            </a:endParaRPr>
          </a:p>
        </p:txBody>
      </p:sp>
    </p:spTree>
    <p:extLst>
      <p:ext uri="{BB962C8B-B14F-4D97-AF65-F5344CB8AC3E}">
        <p14:creationId xmlns:p14="http://schemas.microsoft.com/office/powerpoint/2010/main" val="7362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B8D6-BDF8-0C61-00B9-9EB3F27C6138}"/>
              </a:ext>
            </a:extLst>
          </p:cNvPr>
          <p:cNvSpPr>
            <a:spLocks noGrp="1"/>
          </p:cNvSpPr>
          <p:nvPr>
            <p:ph type="title"/>
          </p:nvPr>
        </p:nvSpPr>
        <p:spPr>
          <a:xfrm>
            <a:off x="692846" y="299548"/>
            <a:ext cx="9905998" cy="571658"/>
          </a:xfrm>
        </p:spPr>
        <p:txBody>
          <a:bodyPr>
            <a:normAutofit fontScale="90000"/>
          </a:bodyPr>
          <a:lstStyle/>
          <a:p>
            <a:pPr algn="ctr"/>
            <a:r>
              <a:rPr lang="en-US" b="1" dirty="0">
                <a:solidFill>
                  <a:srgbClr val="002060"/>
                </a:solidFill>
              </a:rPr>
              <a:t>OVERALL Analysis</a:t>
            </a:r>
            <a:r>
              <a:rPr lang="en-US" b="1" dirty="0"/>
              <a:t> </a:t>
            </a:r>
            <a:endParaRPr lang="en-IN" b="1" dirty="0"/>
          </a:p>
        </p:txBody>
      </p:sp>
      <p:sp>
        <p:nvSpPr>
          <p:cNvPr id="3" name="Content Placeholder 2">
            <a:extLst>
              <a:ext uri="{FF2B5EF4-FFF2-40B4-BE49-F238E27FC236}">
                <a16:creationId xmlns:a16="http://schemas.microsoft.com/office/drawing/2014/main" id="{6A38C00B-D8A6-764D-DAC3-8D426651BBC7}"/>
              </a:ext>
            </a:extLst>
          </p:cNvPr>
          <p:cNvSpPr>
            <a:spLocks noGrp="1"/>
          </p:cNvSpPr>
          <p:nvPr>
            <p:ph idx="1"/>
          </p:nvPr>
        </p:nvSpPr>
        <p:spPr>
          <a:xfrm>
            <a:off x="579858" y="1205095"/>
            <a:ext cx="5065987" cy="5338980"/>
          </a:xfrm>
        </p:spPr>
        <p:txBody>
          <a:bodyPr>
            <a:normAutofit fontScale="92500" lnSpcReduction="10000"/>
          </a:bodyPr>
          <a:lstStyle/>
          <a:p>
            <a:pPr algn="just"/>
            <a:r>
              <a:rPr lang="en-US" sz="2000" b="1" dirty="0">
                <a:solidFill>
                  <a:srgbClr val="92D050"/>
                </a:solidFill>
              </a:rPr>
              <a:t>1. YoY Load Factor is in increasing trend: </a:t>
            </a:r>
          </a:p>
          <a:p>
            <a:pPr lvl="1" algn="just"/>
            <a:r>
              <a:rPr lang="en-US" sz="1600" dirty="0"/>
              <a:t>Indicating a good sign overall for the airline industry.</a:t>
            </a:r>
          </a:p>
          <a:p>
            <a:pPr marL="457200" lvl="1" indent="0" algn="just">
              <a:buNone/>
            </a:pPr>
            <a:endParaRPr lang="en-US" sz="1600" dirty="0"/>
          </a:p>
          <a:p>
            <a:pPr algn="just"/>
            <a:r>
              <a:rPr lang="en-US" sz="2000" b="1" dirty="0">
                <a:solidFill>
                  <a:srgbClr val="92D050"/>
                </a:solidFill>
              </a:rPr>
              <a:t>2. Quarter-wise Load Factor: </a:t>
            </a:r>
          </a:p>
          <a:p>
            <a:pPr lvl="1" algn="just"/>
            <a:r>
              <a:rPr lang="en-US" sz="1600" dirty="0"/>
              <a:t>Q1 has low load factors, Q2 and Q3 have comparatively high load factors, while Q4 has average. Same trend is seen overall as well as each year’s data. So an in-depth analysis could be done to find out the root cause for this trend. Apparently, it is because of the holidays in USA in Q2 and Q3 that the people tend to travel more frequently. And most of the data is from USA only.</a:t>
            </a:r>
            <a:br>
              <a:rPr lang="en-US" sz="1600" dirty="0"/>
            </a:br>
            <a:endParaRPr lang="en-US" sz="1600" dirty="0"/>
          </a:p>
          <a:p>
            <a:pPr algn="just"/>
            <a:r>
              <a:rPr lang="en-US" sz="2000" b="1" dirty="0">
                <a:solidFill>
                  <a:srgbClr val="92D050"/>
                </a:solidFill>
              </a:rPr>
              <a:t>3. Similar trends on Weekends &amp; Weekdays on the basis of Load Factors</a:t>
            </a:r>
            <a:endParaRPr lang="en-US" sz="1600" dirty="0"/>
          </a:p>
          <a:p>
            <a:pPr algn="just"/>
            <a:endParaRPr lang="en-US" sz="2000" dirty="0"/>
          </a:p>
        </p:txBody>
      </p:sp>
      <p:pic>
        <p:nvPicPr>
          <p:cNvPr id="12" name="Picture 11">
            <a:extLst>
              <a:ext uri="{FF2B5EF4-FFF2-40B4-BE49-F238E27FC236}">
                <a16:creationId xmlns:a16="http://schemas.microsoft.com/office/drawing/2014/main" id="{A9FCF818-D243-B1C2-1819-A5814DC1510A}"/>
              </a:ext>
            </a:extLst>
          </p:cNvPr>
          <p:cNvPicPr>
            <a:picLocks noChangeAspect="1"/>
          </p:cNvPicPr>
          <p:nvPr/>
        </p:nvPicPr>
        <p:blipFill>
          <a:blip r:embed="rId2"/>
          <a:stretch>
            <a:fillRect/>
          </a:stretch>
        </p:blipFill>
        <p:spPr>
          <a:xfrm>
            <a:off x="7238693" y="3229304"/>
            <a:ext cx="3396916" cy="1637654"/>
          </a:xfrm>
          <a:prstGeom prst="rect">
            <a:avLst/>
          </a:prstGeom>
        </p:spPr>
      </p:pic>
      <p:pic>
        <p:nvPicPr>
          <p:cNvPr id="14" name="Picture 13">
            <a:extLst>
              <a:ext uri="{FF2B5EF4-FFF2-40B4-BE49-F238E27FC236}">
                <a16:creationId xmlns:a16="http://schemas.microsoft.com/office/drawing/2014/main" id="{B4276CF6-57C5-16BD-B511-51776B3FB768}"/>
              </a:ext>
            </a:extLst>
          </p:cNvPr>
          <p:cNvPicPr>
            <a:picLocks noChangeAspect="1"/>
          </p:cNvPicPr>
          <p:nvPr/>
        </p:nvPicPr>
        <p:blipFill>
          <a:blip r:embed="rId3"/>
          <a:stretch>
            <a:fillRect/>
          </a:stretch>
        </p:blipFill>
        <p:spPr>
          <a:xfrm>
            <a:off x="8288559" y="980837"/>
            <a:ext cx="3396916" cy="1682359"/>
          </a:xfrm>
          <a:prstGeom prst="rect">
            <a:avLst/>
          </a:prstGeom>
        </p:spPr>
      </p:pic>
      <p:pic>
        <p:nvPicPr>
          <p:cNvPr id="15" name="Picture 14">
            <a:extLst>
              <a:ext uri="{FF2B5EF4-FFF2-40B4-BE49-F238E27FC236}">
                <a16:creationId xmlns:a16="http://schemas.microsoft.com/office/drawing/2014/main" id="{25ED8613-0B59-28F8-F766-BD56CAF5F48B}"/>
              </a:ext>
            </a:extLst>
          </p:cNvPr>
          <p:cNvPicPr>
            <a:picLocks noChangeAspect="1"/>
          </p:cNvPicPr>
          <p:nvPr/>
        </p:nvPicPr>
        <p:blipFill>
          <a:blip r:embed="rId4"/>
          <a:stretch>
            <a:fillRect/>
          </a:stretch>
        </p:blipFill>
        <p:spPr>
          <a:xfrm>
            <a:off x="8053484" y="5235976"/>
            <a:ext cx="1767333" cy="1448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Arrow: Right 15">
            <a:extLst>
              <a:ext uri="{FF2B5EF4-FFF2-40B4-BE49-F238E27FC236}">
                <a16:creationId xmlns:a16="http://schemas.microsoft.com/office/drawing/2014/main" id="{138569B2-51FA-0872-A645-01EA56E31758}"/>
              </a:ext>
            </a:extLst>
          </p:cNvPr>
          <p:cNvSpPr/>
          <p:nvPr/>
        </p:nvSpPr>
        <p:spPr>
          <a:xfrm>
            <a:off x="5927834" y="1702676"/>
            <a:ext cx="914400"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F8FB092F-5740-93FD-FEBD-485300C84D85}"/>
              </a:ext>
            </a:extLst>
          </p:cNvPr>
          <p:cNvSpPr/>
          <p:nvPr/>
        </p:nvSpPr>
        <p:spPr>
          <a:xfrm>
            <a:off x="5927834" y="3874585"/>
            <a:ext cx="914400"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FC7938-20C0-DF5F-14D0-35A503F960EF}"/>
              </a:ext>
            </a:extLst>
          </p:cNvPr>
          <p:cNvSpPr/>
          <p:nvPr/>
        </p:nvSpPr>
        <p:spPr>
          <a:xfrm>
            <a:off x="6017174" y="5678192"/>
            <a:ext cx="914400"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491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B8D6-BDF8-0C61-00B9-9EB3F27C6138}"/>
              </a:ext>
            </a:extLst>
          </p:cNvPr>
          <p:cNvSpPr>
            <a:spLocks noGrp="1"/>
          </p:cNvSpPr>
          <p:nvPr>
            <p:ph type="title"/>
          </p:nvPr>
        </p:nvSpPr>
        <p:spPr>
          <a:xfrm>
            <a:off x="1143001" y="149755"/>
            <a:ext cx="9905998" cy="1478570"/>
          </a:xfrm>
        </p:spPr>
        <p:txBody>
          <a:bodyPr>
            <a:normAutofit/>
          </a:bodyPr>
          <a:lstStyle/>
          <a:p>
            <a:pPr algn="ctr"/>
            <a:r>
              <a:rPr lang="en-US" b="1" dirty="0">
                <a:solidFill>
                  <a:srgbClr val="002060"/>
                </a:solidFill>
              </a:rPr>
              <a:t>OVERALL Analysis</a:t>
            </a:r>
            <a:r>
              <a:rPr lang="en-US" b="1" dirty="0"/>
              <a:t> </a:t>
            </a:r>
            <a:endParaRPr lang="en-IN" b="1" dirty="0"/>
          </a:p>
        </p:txBody>
      </p:sp>
      <p:sp>
        <p:nvSpPr>
          <p:cNvPr id="3" name="Content Placeholder 2">
            <a:extLst>
              <a:ext uri="{FF2B5EF4-FFF2-40B4-BE49-F238E27FC236}">
                <a16:creationId xmlns:a16="http://schemas.microsoft.com/office/drawing/2014/main" id="{6A38C00B-D8A6-764D-DAC3-8D426651BBC7}"/>
              </a:ext>
            </a:extLst>
          </p:cNvPr>
          <p:cNvSpPr>
            <a:spLocks noGrp="1"/>
          </p:cNvSpPr>
          <p:nvPr>
            <p:ph idx="1"/>
          </p:nvPr>
        </p:nvSpPr>
        <p:spPr>
          <a:xfrm>
            <a:off x="506273" y="948851"/>
            <a:ext cx="4649788" cy="5759394"/>
          </a:xfrm>
        </p:spPr>
        <p:txBody>
          <a:bodyPr>
            <a:normAutofit/>
          </a:bodyPr>
          <a:lstStyle/>
          <a:p>
            <a:pPr algn="just"/>
            <a:r>
              <a:rPr lang="en-US" sz="2000" b="1" dirty="0">
                <a:solidFill>
                  <a:srgbClr val="92D050"/>
                </a:solidFill>
              </a:rPr>
              <a:t>4. Top 10 Carrier Names by Number of passengers and Top 10 Carrier Names by Load Factor: </a:t>
            </a:r>
          </a:p>
          <a:p>
            <a:pPr lvl="1" algn="just"/>
            <a:r>
              <a:rPr lang="en-US" sz="1600" dirty="0"/>
              <a:t>There is no overlapping of even a single carrier name between the two indicating that if total number of passengers overall in total of a airline carrier is high, it does not necessarily mean that the load factor of the aircraft should also be high or vice-versa. </a:t>
            </a:r>
          </a:p>
          <a:p>
            <a:pPr algn="just"/>
            <a:r>
              <a:rPr lang="en-US" sz="2000" b="1" dirty="0">
                <a:solidFill>
                  <a:srgbClr val="92D050"/>
                </a:solidFill>
              </a:rPr>
              <a:t>5. Flights Distance and Load Factors are directly proportional: </a:t>
            </a:r>
          </a:p>
          <a:p>
            <a:pPr lvl="1" algn="just"/>
            <a:r>
              <a:rPr lang="en-US" sz="1600" dirty="0"/>
              <a:t>As distance of a single flight increases, the load factor also increase. In less than 500 miles flights, load factor trends b/w 68-72% while it increases in every distance slabs and ultimately has a value of 85-87% in the 2000-2499 miles category</a:t>
            </a:r>
            <a:r>
              <a:rPr lang="en-IN" sz="1600" dirty="0"/>
              <a:t>.</a:t>
            </a:r>
            <a:endParaRPr lang="en-US" sz="1600" dirty="0"/>
          </a:p>
        </p:txBody>
      </p:sp>
      <p:pic>
        <p:nvPicPr>
          <p:cNvPr id="5" name="Picture 4">
            <a:extLst>
              <a:ext uri="{FF2B5EF4-FFF2-40B4-BE49-F238E27FC236}">
                <a16:creationId xmlns:a16="http://schemas.microsoft.com/office/drawing/2014/main" id="{DA9A5C7B-8F7A-1FF3-5A13-96F81FC87F12}"/>
              </a:ext>
            </a:extLst>
          </p:cNvPr>
          <p:cNvPicPr>
            <a:picLocks noChangeAspect="1"/>
          </p:cNvPicPr>
          <p:nvPr/>
        </p:nvPicPr>
        <p:blipFill>
          <a:blip r:embed="rId2"/>
          <a:stretch>
            <a:fillRect/>
          </a:stretch>
        </p:blipFill>
        <p:spPr>
          <a:xfrm>
            <a:off x="5309580" y="1400176"/>
            <a:ext cx="3229426" cy="2362530"/>
          </a:xfrm>
          <a:prstGeom prst="rect">
            <a:avLst/>
          </a:prstGeom>
        </p:spPr>
      </p:pic>
      <p:pic>
        <p:nvPicPr>
          <p:cNvPr id="7" name="Picture 6">
            <a:extLst>
              <a:ext uri="{FF2B5EF4-FFF2-40B4-BE49-F238E27FC236}">
                <a16:creationId xmlns:a16="http://schemas.microsoft.com/office/drawing/2014/main" id="{375C13D9-1425-1096-ACF9-EBBAED3F5AD7}"/>
              </a:ext>
            </a:extLst>
          </p:cNvPr>
          <p:cNvPicPr>
            <a:picLocks noChangeAspect="1"/>
          </p:cNvPicPr>
          <p:nvPr/>
        </p:nvPicPr>
        <p:blipFill>
          <a:blip r:embed="rId3"/>
          <a:stretch>
            <a:fillRect/>
          </a:stretch>
        </p:blipFill>
        <p:spPr>
          <a:xfrm>
            <a:off x="8618953" y="1676099"/>
            <a:ext cx="3238338" cy="1810684"/>
          </a:xfrm>
          <a:prstGeom prst="rect">
            <a:avLst/>
          </a:prstGeom>
        </p:spPr>
      </p:pic>
      <p:pic>
        <p:nvPicPr>
          <p:cNvPr id="9" name="Picture 8">
            <a:extLst>
              <a:ext uri="{FF2B5EF4-FFF2-40B4-BE49-F238E27FC236}">
                <a16:creationId xmlns:a16="http://schemas.microsoft.com/office/drawing/2014/main" id="{4388EC64-2C9E-9612-B3B5-48A3027D9EE2}"/>
              </a:ext>
            </a:extLst>
          </p:cNvPr>
          <p:cNvPicPr>
            <a:picLocks noChangeAspect="1"/>
          </p:cNvPicPr>
          <p:nvPr/>
        </p:nvPicPr>
        <p:blipFill>
          <a:blip r:embed="rId4"/>
          <a:stretch>
            <a:fillRect/>
          </a:stretch>
        </p:blipFill>
        <p:spPr>
          <a:xfrm>
            <a:off x="6643856" y="4501924"/>
            <a:ext cx="3874379" cy="1998203"/>
          </a:xfrm>
          <a:prstGeom prst="rect">
            <a:avLst/>
          </a:prstGeom>
        </p:spPr>
      </p:pic>
    </p:spTree>
    <p:extLst>
      <p:ext uri="{BB962C8B-B14F-4D97-AF65-F5344CB8AC3E}">
        <p14:creationId xmlns:p14="http://schemas.microsoft.com/office/powerpoint/2010/main" val="71006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C8A9-07E7-DCDC-DDA2-FDF083ED5C1C}"/>
              </a:ext>
            </a:extLst>
          </p:cNvPr>
          <p:cNvSpPr>
            <a:spLocks noGrp="1"/>
          </p:cNvSpPr>
          <p:nvPr>
            <p:ph type="title"/>
          </p:nvPr>
        </p:nvSpPr>
        <p:spPr>
          <a:xfrm>
            <a:off x="1117600" y="3146915"/>
            <a:ext cx="9956800" cy="564170"/>
          </a:xfrm>
        </p:spPr>
        <p:txBody>
          <a:bodyPr>
            <a:normAutofit fontScale="90000"/>
          </a:bodyPr>
          <a:lstStyle/>
          <a:p>
            <a:pPr algn="ctr"/>
            <a:r>
              <a:rPr lang="en-US" b="1" dirty="0"/>
              <a:t>All Dashboards for Reference &gt;</a:t>
            </a:r>
            <a:endParaRPr lang="en-IN" b="1" dirty="0"/>
          </a:p>
        </p:txBody>
      </p:sp>
    </p:spTree>
    <p:extLst>
      <p:ext uri="{BB962C8B-B14F-4D97-AF65-F5344CB8AC3E}">
        <p14:creationId xmlns:p14="http://schemas.microsoft.com/office/powerpoint/2010/main" val="421702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2E11AC-8F1C-FC8D-D3D6-2386077B76EC}"/>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Excel Dashboard</a:t>
            </a:r>
            <a:endParaRPr lang="en-IN" b="1" dirty="0">
              <a:solidFill>
                <a:srgbClr val="002060"/>
              </a:solidFill>
            </a:endParaRPr>
          </a:p>
        </p:txBody>
      </p:sp>
      <p:pic>
        <p:nvPicPr>
          <p:cNvPr id="3" name="Picture 2">
            <a:extLst>
              <a:ext uri="{FF2B5EF4-FFF2-40B4-BE49-F238E27FC236}">
                <a16:creationId xmlns:a16="http://schemas.microsoft.com/office/drawing/2014/main" id="{9F9FD86B-2F26-DF19-7F92-366BC7A221F2}"/>
              </a:ext>
            </a:extLst>
          </p:cNvPr>
          <p:cNvPicPr>
            <a:picLocks noChangeAspect="1"/>
          </p:cNvPicPr>
          <p:nvPr/>
        </p:nvPicPr>
        <p:blipFill>
          <a:blip r:embed="rId2"/>
          <a:stretch>
            <a:fillRect/>
          </a:stretch>
        </p:blipFill>
        <p:spPr>
          <a:xfrm>
            <a:off x="0" y="1393944"/>
            <a:ext cx="12208212" cy="4075523"/>
          </a:xfrm>
          <a:prstGeom prst="rect">
            <a:avLst/>
          </a:prstGeom>
        </p:spPr>
      </p:pic>
    </p:spTree>
    <p:extLst>
      <p:ext uri="{BB962C8B-B14F-4D97-AF65-F5344CB8AC3E}">
        <p14:creationId xmlns:p14="http://schemas.microsoft.com/office/powerpoint/2010/main" val="150351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2E11AC-8F1C-FC8D-D3D6-2386077B76EC}"/>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Power BI Dashboard</a:t>
            </a:r>
            <a:endParaRPr lang="en-IN" b="1" dirty="0">
              <a:solidFill>
                <a:srgbClr val="002060"/>
              </a:solidFill>
            </a:endParaRPr>
          </a:p>
        </p:txBody>
      </p:sp>
      <p:pic>
        <p:nvPicPr>
          <p:cNvPr id="5" name="Picture 4">
            <a:extLst>
              <a:ext uri="{FF2B5EF4-FFF2-40B4-BE49-F238E27FC236}">
                <a16:creationId xmlns:a16="http://schemas.microsoft.com/office/drawing/2014/main" id="{0A2E338A-7915-467C-83A3-9501041F97D5}"/>
              </a:ext>
            </a:extLst>
          </p:cNvPr>
          <p:cNvPicPr>
            <a:picLocks noChangeAspect="1"/>
          </p:cNvPicPr>
          <p:nvPr/>
        </p:nvPicPr>
        <p:blipFill>
          <a:blip r:embed="rId2"/>
          <a:stretch>
            <a:fillRect/>
          </a:stretch>
        </p:blipFill>
        <p:spPr>
          <a:xfrm>
            <a:off x="1619250" y="928687"/>
            <a:ext cx="8953500" cy="5000625"/>
          </a:xfrm>
          <a:prstGeom prst="rect">
            <a:avLst/>
          </a:prstGeom>
        </p:spPr>
      </p:pic>
    </p:spTree>
    <p:extLst>
      <p:ext uri="{BB962C8B-B14F-4D97-AF65-F5344CB8AC3E}">
        <p14:creationId xmlns:p14="http://schemas.microsoft.com/office/powerpoint/2010/main" val="283726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2E11AC-8F1C-FC8D-D3D6-2386077B76EC}"/>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Tableau Dashboard</a:t>
            </a:r>
            <a:endParaRPr lang="en-IN" b="1" dirty="0">
              <a:solidFill>
                <a:srgbClr val="002060"/>
              </a:solidFill>
            </a:endParaRPr>
          </a:p>
        </p:txBody>
      </p:sp>
      <p:pic>
        <p:nvPicPr>
          <p:cNvPr id="5" name="Picture 4">
            <a:extLst>
              <a:ext uri="{FF2B5EF4-FFF2-40B4-BE49-F238E27FC236}">
                <a16:creationId xmlns:a16="http://schemas.microsoft.com/office/drawing/2014/main" id="{CBF2367D-11F0-E12E-44D5-575FEE851355}"/>
              </a:ext>
            </a:extLst>
          </p:cNvPr>
          <p:cNvPicPr>
            <a:picLocks noChangeAspect="1"/>
          </p:cNvPicPr>
          <p:nvPr/>
        </p:nvPicPr>
        <p:blipFill>
          <a:blip r:embed="rId2"/>
          <a:stretch>
            <a:fillRect/>
          </a:stretch>
        </p:blipFill>
        <p:spPr>
          <a:xfrm>
            <a:off x="733425" y="909637"/>
            <a:ext cx="10725150" cy="5038725"/>
          </a:xfrm>
          <a:prstGeom prst="rect">
            <a:avLst/>
          </a:prstGeom>
        </p:spPr>
      </p:pic>
    </p:spTree>
    <p:extLst>
      <p:ext uri="{BB962C8B-B14F-4D97-AF65-F5344CB8AC3E}">
        <p14:creationId xmlns:p14="http://schemas.microsoft.com/office/powerpoint/2010/main" val="375415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C8A9-07E7-DCDC-DDA2-FDF083ED5C1C}"/>
              </a:ext>
            </a:extLst>
          </p:cNvPr>
          <p:cNvSpPr>
            <a:spLocks noGrp="1"/>
          </p:cNvSpPr>
          <p:nvPr>
            <p:ph type="title"/>
          </p:nvPr>
        </p:nvSpPr>
        <p:spPr>
          <a:xfrm>
            <a:off x="1138620" y="435251"/>
            <a:ext cx="9956800" cy="564170"/>
          </a:xfrm>
        </p:spPr>
        <p:txBody>
          <a:bodyPr>
            <a:normAutofit fontScale="90000"/>
          </a:bodyPr>
          <a:lstStyle/>
          <a:p>
            <a:pPr algn="ctr"/>
            <a:r>
              <a:rPr lang="en-US" b="1" dirty="0">
                <a:solidFill>
                  <a:srgbClr val="002060"/>
                </a:solidFill>
              </a:rPr>
              <a:t>Conclusion</a:t>
            </a:r>
            <a:endParaRPr lang="en-IN" b="1" dirty="0">
              <a:solidFill>
                <a:srgbClr val="002060"/>
              </a:solidFill>
            </a:endParaRPr>
          </a:p>
        </p:txBody>
      </p:sp>
      <p:sp>
        <p:nvSpPr>
          <p:cNvPr id="4" name="Content Placeholder 2">
            <a:extLst>
              <a:ext uri="{FF2B5EF4-FFF2-40B4-BE49-F238E27FC236}">
                <a16:creationId xmlns:a16="http://schemas.microsoft.com/office/drawing/2014/main" id="{CE016EC7-8C98-9821-EB5A-734968E2CCA3}"/>
              </a:ext>
            </a:extLst>
          </p:cNvPr>
          <p:cNvSpPr>
            <a:spLocks noGrp="1"/>
          </p:cNvSpPr>
          <p:nvPr>
            <p:ph idx="1"/>
          </p:nvPr>
        </p:nvSpPr>
        <p:spPr>
          <a:xfrm>
            <a:off x="506273" y="948851"/>
            <a:ext cx="10981534" cy="5759394"/>
          </a:xfrm>
        </p:spPr>
        <p:txBody>
          <a:bodyPr>
            <a:normAutofit lnSpcReduction="10000"/>
          </a:bodyPr>
          <a:lstStyle/>
          <a:p>
            <a:pPr algn="just"/>
            <a:r>
              <a:rPr lang="en-US" b="1" dirty="0">
                <a:solidFill>
                  <a:srgbClr val="002060"/>
                </a:solidFill>
              </a:rPr>
              <a:t>Key Takeaways:</a:t>
            </a:r>
          </a:p>
          <a:p>
            <a:pPr lvl="1" algn="just"/>
            <a:r>
              <a:rPr lang="en-US" sz="1800" b="1" dirty="0">
                <a:solidFill>
                  <a:srgbClr val="92D050"/>
                </a:solidFill>
              </a:rPr>
              <a:t>Positive Industry Trends: </a:t>
            </a:r>
            <a:r>
              <a:rPr lang="en-US" sz="1800" dirty="0"/>
              <a:t>The increasing YoY load factor highlights a strong overall performance for the industry.</a:t>
            </a:r>
          </a:p>
          <a:p>
            <a:pPr lvl="1" algn="just"/>
            <a:r>
              <a:rPr lang="en-US" sz="1800" b="1" dirty="0">
                <a:solidFill>
                  <a:srgbClr val="92D050"/>
                </a:solidFill>
              </a:rPr>
              <a:t>Quarterly Load Factor Insights: </a:t>
            </a:r>
            <a:r>
              <a:rPr lang="en-US" sz="1800" dirty="0"/>
              <a:t>Q2 and Q3 consistently show higher load factors, suggesting these periods are peak times. However, the low load factor in Q1 warrants further investigation to optimize performance.</a:t>
            </a:r>
          </a:p>
          <a:p>
            <a:pPr lvl="1" algn="just"/>
            <a:r>
              <a:rPr lang="en-US" sz="1800" b="1" dirty="0">
                <a:solidFill>
                  <a:srgbClr val="92D050"/>
                </a:solidFill>
              </a:rPr>
              <a:t>Carrier Performance Discrepancy: </a:t>
            </a:r>
            <a:r>
              <a:rPr lang="en-US" sz="1800" dirty="0"/>
              <a:t>The lack of overlap between top carriers by passenger count and load factor reveals potential inefficiencies in aircraft utilization. </a:t>
            </a:r>
          </a:p>
          <a:p>
            <a:pPr lvl="1" algn="just"/>
            <a:r>
              <a:rPr lang="en-US" sz="1800" b="1" dirty="0">
                <a:solidFill>
                  <a:srgbClr val="92D050"/>
                </a:solidFill>
              </a:rPr>
              <a:t>Distance vs. Load Factor: </a:t>
            </a:r>
            <a:r>
              <a:rPr lang="en-US" sz="1800" dirty="0"/>
              <a:t>The direct relationship between flight distance and load factor suggests that longer routes are underutilized. This finding can guide strategic adjustments in route planning and pricing.</a:t>
            </a:r>
            <a:endParaRPr lang="en-US" sz="1800" b="1" dirty="0">
              <a:solidFill>
                <a:srgbClr val="92D050"/>
              </a:solidFill>
            </a:endParaRPr>
          </a:p>
          <a:p>
            <a:pPr algn="just"/>
            <a:r>
              <a:rPr lang="en-US" b="1" dirty="0">
                <a:solidFill>
                  <a:srgbClr val="002060"/>
                </a:solidFill>
              </a:rPr>
              <a:t>Recommendations: </a:t>
            </a:r>
          </a:p>
          <a:p>
            <a:pPr lvl="1" algn="just"/>
            <a:r>
              <a:rPr lang="en-US" sz="1800" b="1" dirty="0">
                <a:solidFill>
                  <a:srgbClr val="92D050"/>
                </a:solidFill>
              </a:rPr>
              <a:t>Operational Focus: </a:t>
            </a:r>
            <a:r>
              <a:rPr lang="en-US" sz="1800" dirty="0"/>
              <a:t>Address Q1 low load factors through targeted promotions or schedule adjustments.</a:t>
            </a:r>
          </a:p>
          <a:p>
            <a:pPr lvl="1" algn="just"/>
            <a:r>
              <a:rPr lang="en-US" sz="1800" b="1" dirty="0">
                <a:solidFill>
                  <a:srgbClr val="92D050"/>
                </a:solidFill>
              </a:rPr>
              <a:t>Carrier Optimization: </a:t>
            </a:r>
            <a:r>
              <a:rPr lang="en-US" sz="1800" dirty="0"/>
              <a:t>Evaluate carrier efficiency to enhance aircraft utilization.</a:t>
            </a:r>
          </a:p>
          <a:p>
            <a:pPr lvl="1" algn="just"/>
            <a:r>
              <a:rPr lang="en-US" sz="1800" b="1" dirty="0">
                <a:solidFill>
                  <a:srgbClr val="92D050"/>
                </a:solidFill>
              </a:rPr>
              <a:t>Strategic Adjustments: </a:t>
            </a:r>
            <a:r>
              <a:rPr lang="en-US" sz="1800" dirty="0"/>
              <a:t>Reassess pricing and operational strategies for short-distance routes to improve load factors.</a:t>
            </a:r>
          </a:p>
        </p:txBody>
      </p:sp>
    </p:spTree>
    <p:extLst>
      <p:ext uri="{BB962C8B-B14F-4D97-AF65-F5344CB8AC3E}">
        <p14:creationId xmlns:p14="http://schemas.microsoft.com/office/powerpoint/2010/main" val="140365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BE0-739A-5D51-BDE3-E4196A4E6176}"/>
              </a:ext>
            </a:extLst>
          </p:cNvPr>
          <p:cNvSpPr>
            <a:spLocks noGrp="1"/>
          </p:cNvSpPr>
          <p:nvPr>
            <p:ph type="title"/>
          </p:nvPr>
        </p:nvSpPr>
        <p:spPr>
          <a:xfrm>
            <a:off x="4105331" y="3100348"/>
            <a:ext cx="3766918" cy="657303"/>
          </a:xfrm>
        </p:spPr>
        <p:txBody>
          <a:bodyPr>
            <a:normAutofit fontScale="90000"/>
          </a:bodyPr>
          <a:lstStyle/>
          <a:p>
            <a:pPr algn="ctr"/>
            <a:r>
              <a:rPr lang="en-US" dirty="0"/>
              <a:t>🙏 Thank </a:t>
            </a:r>
            <a:r>
              <a:rPr lang="en-US" b="1" dirty="0"/>
              <a:t>You🙏</a:t>
            </a:r>
            <a:endParaRPr lang="en-IN" b="1" dirty="0"/>
          </a:p>
        </p:txBody>
      </p:sp>
    </p:spTree>
    <p:extLst>
      <p:ext uri="{BB962C8B-B14F-4D97-AF65-F5344CB8AC3E}">
        <p14:creationId xmlns:p14="http://schemas.microsoft.com/office/powerpoint/2010/main" val="15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B8D6-BDF8-0C61-00B9-9EB3F27C6138}"/>
              </a:ext>
            </a:extLst>
          </p:cNvPr>
          <p:cNvSpPr>
            <a:spLocks noGrp="1"/>
          </p:cNvSpPr>
          <p:nvPr>
            <p:ph type="title"/>
          </p:nvPr>
        </p:nvSpPr>
        <p:spPr/>
        <p:txBody>
          <a:bodyPr>
            <a:normAutofit/>
          </a:bodyPr>
          <a:lstStyle/>
          <a:p>
            <a:r>
              <a:rPr lang="en-US" b="1">
                <a:effectLst>
                  <a:outerShdw blurRad="38100" dist="38100" dir="2700000" algn="tl">
                    <a:srgbClr val="000000">
                      <a:alpha val="43137"/>
                    </a:srgbClr>
                  </a:outerShdw>
                </a:effectLst>
              </a:rPr>
              <a:t>OBJECTIVES</a:t>
            </a:r>
            <a:r>
              <a:rPr lang="en-US" b="1"/>
              <a:t> </a:t>
            </a:r>
            <a:endParaRPr lang="en-IN" b="1"/>
          </a:p>
        </p:txBody>
      </p:sp>
      <p:graphicFrame>
        <p:nvGraphicFramePr>
          <p:cNvPr id="5" name="Content Placeholder 2">
            <a:extLst>
              <a:ext uri="{FF2B5EF4-FFF2-40B4-BE49-F238E27FC236}">
                <a16:creationId xmlns:a16="http://schemas.microsoft.com/office/drawing/2014/main" id="{7F990DC2-157D-0870-6B41-D0DE2F4B2A0D}"/>
              </a:ext>
            </a:extLst>
          </p:cNvPr>
          <p:cNvGraphicFramePr>
            <a:graphicFrameLocks noGrp="1"/>
          </p:cNvGraphicFramePr>
          <p:nvPr>
            <p:ph idx="1"/>
            <p:extLst>
              <p:ext uri="{D42A27DB-BD31-4B8C-83A1-F6EECF244321}">
                <p14:modId xmlns:p14="http://schemas.microsoft.com/office/powerpoint/2010/main" val="233158231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9525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B8D6-BDF8-0C61-00B9-9EB3F27C6138}"/>
              </a:ext>
            </a:extLst>
          </p:cNvPr>
          <p:cNvSpPr>
            <a:spLocks noGrp="1"/>
          </p:cNvSpPr>
          <p:nvPr>
            <p:ph type="title"/>
          </p:nvPr>
        </p:nvSpPr>
        <p:spPr/>
        <p:txBody>
          <a:bodyPr>
            <a:normAutofit/>
          </a:bodyPr>
          <a:lstStyle/>
          <a:p>
            <a:r>
              <a:rPr lang="en-US" b="1"/>
              <a:t>METHODS USED</a:t>
            </a:r>
            <a:endParaRPr lang="en-IN" b="1"/>
          </a:p>
        </p:txBody>
      </p:sp>
      <p:graphicFrame>
        <p:nvGraphicFramePr>
          <p:cNvPr id="5" name="Content Placeholder 2">
            <a:extLst>
              <a:ext uri="{FF2B5EF4-FFF2-40B4-BE49-F238E27FC236}">
                <a16:creationId xmlns:a16="http://schemas.microsoft.com/office/drawing/2014/main" id="{7A98BC5D-F928-5C08-8826-2357EB800C59}"/>
              </a:ext>
            </a:extLst>
          </p:cNvPr>
          <p:cNvGraphicFramePr>
            <a:graphicFrameLocks noGrp="1"/>
          </p:cNvGraphicFramePr>
          <p:nvPr>
            <p:ph idx="1"/>
            <p:extLst>
              <p:ext uri="{D42A27DB-BD31-4B8C-83A1-F6EECF244321}">
                <p14:modId xmlns:p14="http://schemas.microsoft.com/office/powerpoint/2010/main" val="378047357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29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C0B6-B2A6-2E61-A20A-D763DA23CB75}"/>
              </a:ext>
            </a:extLst>
          </p:cNvPr>
          <p:cNvSpPr>
            <a:spLocks noGrp="1"/>
          </p:cNvSpPr>
          <p:nvPr>
            <p:ph type="title"/>
          </p:nvPr>
        </p:nvSpPr>
        <p:spPr>
          <a:xfrm>
            <a:off x="1656417" y="3063360"/>
            <a:ext cx="8864435" cy="564170"/>
          </a:xfrm>
        </p:spPr>
        <p:txBody>
          <a:bodyPr>
            <a:normAutofit fontScale="90000"/>
          </a:bodyPr>
          <a:lstStyle/>
          <a:p>
            <a:r>
              <a:rPr lang="en-US" b="1" dirty="0"/>
              <a:t>Cross-verification of all the key metrics &gt;</a:t>
            </a:r>
            <a:endParaRPr lang="en-IN" b="1" dirty="0"/>
          </a:p>
        </p:txBody>
      </p:sp>
    </p:spTree>
    <p:extLst>
      <p:ext uri="{BB962C8B-B14F-4D97-AF65-F5344CB8AC3E}">
        <p14:creationId xmlns:p14="http://schemas.microsoft.com/office/powerpoint/2010/main" val="120916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33FD-A3A0-A61E-F1B0-1257E38B349A}"/>
              </a:ext>
            </a:extLst>
          </p:cNvPr>
          <p:cNvSpPr>
            <a:spLocks noGrp="1"/>
          </p:cNvSpPr>
          <p:nvPr>
            <p:ph type="title"/>
          </p:nvPr>
        </p:nvSpPr>
        <p:spPr>
          <a:xfrm>
            <a:off x="1141413" y="303209"/>
            <a:ext cx="9936490" cy="527110"/>
          </a:xfrm>
        </p:spPr>
        <p:txBody>
          <a:bodyPr>
            <a:normAutofit fontScale="90000"/>
          </a:bodyPr>
          <a:lstStyle/>
          <a:p>
            <a:pPr algn="ctr"/>
            <a:r>
              <a:rPr lang="en-US" b="1" dirty="0">
                <a:solidFill>
                  <a:srgbClr val="002060"/>
                </a:solidFill>
              </a:rPr>
              <a:t>KPIs – Overall Load Factor and #Flights</a:t>
            </a:r>
            <a:endParaRPr lang="en-IN" b="1" dirty="0">
              <a:solidFill>
                <a:srgbClr val="002060"/>
              </a:solidFill>
            </a:endParaRPr>
          </a:p>
        </p:txBody>
      </p:sp>
      <p:pic>
        <p:nvPicPr>
          <p:cNvPr id="9" name="Picture 8">
            <a:extLst>
              <a:ext uri="{FF2B5EF4-FFF2-40B4-BE49-F238E27FC236}">
                <a16:creationId xmlns:a16="http://schemas.microsoft.com/office/drawing/2014/main" id="{E9B2F329-C96F-931F-FF7D-80ABC63CD940}"/>
              </a:ext>
            </a:extLst>
          </p:cNvPr>
          <p:cNvPicPr>
            <a:picLocks noChangeAspect="1"/>
          </p:cNvPicPr>
          <p:nvPr/>
        </p:nvPicPr>
        <p:blipFill>
          <a:blip r:embed="rId2"/>
          <a:stretch>
            <a:fillRect/>
          </a:stretch>
        </p:blipFill>
        <p:spPr>
          <a:xfrm>
            <a:off x="2455555" y="2067605"/>
            <a:ext cx="2483298" cy="9530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82BA68F6-EFB5-F250-74BE-ED860CCF4A63}"/>
              </a:ext>
            </a:extLst>
          </p:cNvPr>
          <p:cNvPicPr>
            <a:picLocks noChangeAspect="1"/>
          </p:cNvPicPr>
          <p:nvPr/>
        </p:nvPicPr>
        <p:blipFill>
          <a:blip r:embed="rId3"/>
          <a:stretch>
            <a:fillRect/>
          </a:stretch>
        </p:blipFill>
        <p:spPr>
          <a:xfrm>
            <a:off x="2697293" y="3607658"/>
            <a:ext cx="2000031" cy="2450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A19DC2F4-A9F3-DE56-1CB6-CC9579372A78}"/>
              </a:ext>
            </a:extLst>
          </p:cNvPr>
          <p:cNvPicPr>
            <a:picLocks noChangeAspect="1"/>
          </p:cNvPicPr>
          <p:nvPr/>
        </p:nvPicPr>
        <p:blipFill>
          <a:blip r:embed="rId4"/>
          <a:stretch>
            <a:fillRect/>
          </a:stretch>
        </p:blipFill>
        <p:spPr>
          <a:xfrm>
            <a:off x="6920771" y="2059061"/>
            <a:ext cx="4157132" cy="911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C994310C-EFB5-9E6E-370C-2BE8E4F22016}"/>
              </a:ext>
            </a:extLst>
          </p:cNvPr>
          <p:cNvPicPr>
            <a:picLocks noChangeAspect="1"/>
          </p:cNvPicPr>
          <p:nvPr/>
        </p:nvPicPr>
        <p:blipFill>
          <a:blip r:embed="rId5"/>
          <a:stretch>
            <a:fillRect/>
          </a:stretch>
        </p:blipFill>
        <p:spPr>
          <a:xfrm>
            <a:off x="7854565" y="3999583"/>
            <a:ext cx="2314172" cy="1518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364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B4F6CB-7E88-8079-4F18-9E7DBC1155B4}"/>
              </a:ext>
            </a:extLst>
          </p:cNvPr>
          <p:cNvPicPr>
            <a:picLocks noChangeAspect="1"/>
          </p:cNvPicPr>
          <p:nvPr/>
        </p:nvPicPr>
        <p:blipFill>
          <a:blip r:embed="rId2"/>
          <a:stretch>
            <a:fillRect/>
          </a:stretch>
        </p:blipFill>
        <p:spPr>
          <a:xfrm>
            <a:off x="4948629" y="2727776"/>
            <a:ext cx="6980483" cy="385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65FB42C4-2059-9838-FD09-87CC80BF3B2E}"/>
              </a:ext>
            </a:extLst>
          </p:cNvPr>
          <p:cNvPicPr>
            <a:picLocks noChangeAspect="1"/>
          </p:cNvPicPr>
          <p:nvPr/>
        </p:nvPicPr>
        <p:blipFill>
          <a:blip r:embed="rId3"/>
          <a:stretch>
            <a:fillRect/>
          </a:stretch>
        </p:blipFill>
        <p:spPr>
          <a:xfrm>
            <a:off x="4948628" y="538008"/>
            <a:ext cx="6980484" cy="1994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itle 1">
            <a:extLst>
              <a:ext uri="{FF2B5EF4-FFF2-40B4-BE49-F238E27FC236}">
                <a16:creationId xmlns:a16="http://schemas.microsoft.com/office/drawing/2014/main" id="{12DFFED3-592B-8CC4-DB18-FDA9E4FF3F4D}"/>
              </a:ext>
            </a:extLst>
          </p:cNvPr>
          <p:cNvSpPr txBox="1">
            <a:spLocks/>
          </p:cNvSpPr>
          <p:nvPr/>
        </p:nvSpPr>
        <p:spPr>
          <a:xfrm>
            <a:off x="254825" y="1331055"/>
            <a:ext cx="4639302" cy="748817"/>
          </a:xfrm>
          <a:prstGeom prst="rect">
            <a:avLst/>
          </a:prstGeom>
        </p:spPr>
        <p:txBody>
          <a:bodyPr>
            <a:normAutofit fontScale="82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Year, Quarter, Month wise Load Factor</a:t>
            </a:r>
            <a:endParaRPr lang="en-IN" b="1" dirty="0">
              <a:solidFill>
                <a:srgbClr val="002060"/>
              </a:solidFill>
            </a:endParaRPr>
          </a:p>
        </p:txBody>
      </p:sp>
      <p:pic>
        <p:nvPicPr>
          <p:cNvPr id="15" name="Picture 14">
            <a:extLst>
              <a:ext uri="{FF2B5EF4-FFF2-40B4-BE49-F238E27FC236}">
                <a16:creationId xmlns:a16="http://schemas.microsoft.com/office/drawing/2014/main" id="{00BB6056-2D9D-C426-247C-5D903D89BEAD}"/>
              </a:ext>
            </a:extLst>
          </p:cNvPr>
          <p:cNvPicPr>
            <a:picLocks noChangeAspect="1"/>
          </p:cNvPicPr>
          <p:nvPr/>
        </p:nvPicPr>
        <p:blipFill>
          <a:blip r:embed="rId4"/>
          <a:stretch>
            <a:fillRect/>
          </a:stretch>
        </p:blipFill>
        <p:spPr>
          <a:xfrm>
            <a:off x="539621" y="2717266"/>
            <a:ext cx="4222500" cy="3834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293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1572E-59CD-9715-8984-5AE20D6AD015}"/>
              </a:ext>
            </a:extLst>
          </p:cNvPr>
          <p:cNvPicPr>
            <a:picLocks noChangeAspect="1"/>
          </p:cNvPicPr>
          <p:nvPr/>
        </p:nvPicPr>
        <p:blipFill>
          <a:blip r:embed="rId2"/>
          <a:stretch>
            <a:fillRect/>
          </a:stretch>
        </p:blipFill>
        <p:spPr>
          <a:xfrm>
            <a:off x="8196960" y="2410383"/>
            <a:ext cx="3068763" cy="3046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CF99CE94-3A22-B816-93D6-AC1A4EC9B9E5}"/>
              </a:ext>
            </a:extLst>
          </p:cNvPr>
          <p:cNvPicPr>
            <a:picLocks noChangeAspect="1"/>
          </p:cNvPicPr>
          <p:nvPr/>
        </p:nvPicPr>
        <p:blipFill>
          <a:blip r:embed="rId3"/>
          <a:stretch>
            <a:fillRect/>
          </a:stretch>
        </p:blipFill>
        <p:spPr>
          <a:xfrm>
            <a:off x="4329039" y="4433132"/>
            <a:ext cx="3702081" cy="2094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5E1CECD-9118-CDEF-DA56-46FD52AC5D38}"/>
              </a:ext>
            </a:extLst>
          </p:cNvPr>
          <p:cNvPicPr>
            <a:picLocks noChangeAspect="1"/>
          </p:cNvPicPr>
          <p:nvPr/>
        </p:nvPicPr>
        <p:blipFill>
          <a:blip r:embed="rId4"/>
          <a:stretch>
            <a:fillRect/>
          </a:stretch>
        </p:blipFill>
        <p:spPr>
          <a:xfrm>
            <a:off x="1094437" y="2187495"/>
            <a:ext cx="3068764" cy="3940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393B4A7-2398-9B61-FDEA-4D06F28F85E8}"/>
              </a:ext>
            </a:extLst>
          </p:cNvPr>
          <p:cNvPicPr>
            <a:picLocks noChangeAspect="1"/>
          </p:cNvPicPr>
          <p:nvPr/>
        </p:nvPicPr>
        <p:blipFill>
          <a:blip r:embed="rId5"/>
          <a:stretch>
            <a:fillRect/>
          </a:stretch>
        </p:blipFill>
        <p:spPr>
          <a:xfrm>
            <a:off x="4368091" y="1601470"/>
            <a:ext cx="3610479" cy="2657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37032663-3802-38B2-EE21-67A127F7FF6E}"/>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TOP Carrier-wise Load Factor</a:t>
            </a:r>
            <a:endParaRPr lang="en-IN" b="1" dirty="0">
              <a:solidFill>
                <a:srgbClr val="002060"/>
              </a:solidFill>
            </a:endParaRPr>
          </a:p>
        </p:txBody>
      </p:sp>
    </p:spTree>
    <p:extLst>
      <p:ext uri="{BB962C8B-B14F-4D97-AF65-F5344CB8AC3E}">
        <p14:creationId xmlns:p14="http://schemas.microsoft.com/office/powerpoint/2010/main" val="198336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E7ABEF-4245-D893-92E7-E371C5712512}"/>
              </a:ext>
            </a:extLst>
          </p:cNvPr>
          <p:cNvPicPr>
            <a:picLocks noChangeAspect="1"/>
          </p:cNvPicPr>
          <p:nvPr/>
        </p:nvPicPr>
        <p:blipFill>
          <a:blip r:embed="rId2"/>
          <a:stretch>
            <a:fillRect/>
          </a:stretch>
        </p:blipFill>
        <p:spPr>
          <a:xfrm>
            <a:off x="6263947" y="3898685"/>
            <a:ext cx="4448796" cy="2715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03A7B889-F64C-AD51-4BF3-B85E2A45DBF1}"/>
              </a:ext>
            </a:extLst>
          </p:cNvPr>
          <p:cNvPicPr>
            <a:picLocks noChangeAspect="1"/>
          </p:cNvPicPr>
          <p:nvPr/>
        </p:nvPicPr>
        <p:blipFill>
          <a:blip r:embed="rId3"/>
          <a:stretch>
            <a:fillRect/>
          </a:stretch>
        </p:blipFill>
        <p:spPr>
          <a:xfrm>
            <a:off x="1571637" y="1087678"/>
            <a:ext cx="3853097" cy="3053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0F0592F-23E4-5B8F-10E7-667F44AFB530}"/>
              </a:ext>
            </a:extLst>
          </p:cNvPr>
          <p:cNvPicPr>
            <a:picLocks noChangeAspect="1"/>
          </p:cNvPicPr>
          <p:nvPr/>
        </p:nvPicPr>
        <p:blipFill>
          <a:blip r:embed="rId4"/>
          <a:stretch>
            <a:fillRect/>
          </a:stretch>
        </p:blipFill>
        <p:spPr>
          <a:xfrm>
            <a:off x="6558447" y="1360945"/>
            <a:ext cx="3859797" cy="2380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89CFDCBE-B810-77EF-86CD-FA5B20610D95}"/>
              </a:ext>
            </a:extLst>
          </p:cNvPr>
          <p:cNvPicPr>
            <a:picLocks noChangeAspect="1"/>
          </p:cNvPicPr>
          <p:nvPr/>
        </p:nvPicPr>
        <p:blipFill>
          <a:blip r:embed="rId5"/>
          <a:stretch>
            <a:fillRect/>
          </a:stretch>
        </p:blipFill>
        <p:spPr>
          <a:xfrm>
            <a:off x="1296622" y="4290846"/>
            <a:ext cx="4382112" cy="2419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0B85E52E-D014-48B7-1BA0-AB43713A33E3}"/>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TOP Carrier-wise #Passengers</a:t>
            </a:r>
            <a:endParaRPr lang="en-IN" b="1" dirty="0">
              <a:solidFill>
                <a:srgbClr val="002060"/>
              </a:solidFill>
            </a:endParaRPr>
          </a:p>
        </p:txBody>
      </p:sp>
    </p:spTree>
    <p:extLst>
      <p:ext uri="{BB962C8B-B14F-4D97-AF65-F5344CB8AC3E}">
        <p14:creationId xmlns:p14="http://schemas.microsoft.com/office/powerpoint/2010/main" val="71683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546724-7077-2743-1130-F44B8DB267F0}"/>
              </a:ext>
            </a:extLst>
          </p:cNvPr>
          <p:cNvPicPr>
            <a:picLocks noChangeAspect="1"/>
          </p:cNvPicPr>
          <p:nvPr/>
        </p:nvPicPr>
        <p:blipFill>
          <a:blip r:embed="rId2"/>
          <a:stretch>
            <a:fillRect/>
          </a:stretch>
        </p:blipFill>
        <p:spPr>
          <a:xfrm>
            <a:off x="7044114" y="3960049"/>
            <a:ext cx="3048425" cy="2724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CC04F0B4-3F09-AACD-2B71-DC9CF8583140}"/>
              </a:ext>
            </a:extLst>
          </p:cNvPr>
          <p:cNvPicPr>
            <a:picLocks noChangeAspect="1"/>
          </p:cNvPicPr>
          <p:nvPr/>
        </p:nvPicPr>
        <p:blipFill>
          <a:blip r:embed="rId3"/>
          <a:stretch>
            <a:fillRect/>
          </a:stretch>
        </p:blipFill>
        <p:spPr>
          <a:xfrm>
            <a:off x="1803536" y="4071771"/>
            <a:ext cx="3441771" cy="2612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A95B385-88F1-C9F1-1040-1BA8B212C79D}"/>
              </a:ext>
            </a:extLst>
          </p:cNvPr>
          <p:cNvPicPr>
            <a:picLocks noChangeAspect="1"/>
          </p:cNvPicPr>
          <p:nvPr/>
        </p:nvPicPr>
        <p:blipFill>
          <a:blip r:embed="rId4"/>
          <a:stretch>
            <a:fillRect/>
          </a:stretch>
        </p:blipFill>
        <p:spPr>
          <a:xfrm>
            <a:off x="6514938" y="1145349"/>
            <a:ext cx="3931981" cy="2549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itle 1">
            <a:extLst>
              <a:ext uri="{FF2B5EF4-FFF2-40B4-BE49-F238E27FC236}">
                <a16:creationId xmlns:a16="http://schemas.microsoft.com/office/drawing/2014/main" id="{6C9E3FD2-3A07-5376-94EE-69D6C2721F38}"/>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TOP Routes wise #Flights</a:t>
            </a:r>
            <a:endParaRPr lang="en-IN" b="1" dirty="0">
              <a:solidFill>
                <a:srgbClr val="002060"/>
              </a:solidFill>
            </a:endParaRPr>
          </a:p>
        </p:txBody>
      </p:sp>
      <p:pic>
        <p:nvPicPr>
          <p:cNvPr id="5" name="Picture 4">
            <a:extLst>
              <a:ext uri="{FF2B5EF4-FFF2-40B4-BE49-F238E27FC236}">
                <a16:creationId xmlns:a16="http://schemas.microsoft.com/office/drawing/2014/main" id="{EFE528B6-4059-856F-DDBE-5EC668684801}"/>
              </a:ext>
            </a:extLst>
          </p:cNvPr>
          <p:cNvPicPr>
            <a:picLocks noChangeAspect="1"/>
          </p:cNvPicPr>
          <p:nvPr/>
        </p:nvPicPr>
        <p:blipFill>
          <a:blip r:embed="rId5"/>
          <a:stretch>
            <a:fillRect/>
          </a:stretch>
        </p:blipFill>
        <p:spPr>
          <a:xfrm>
            <a:off x="1497364" y="1005191"/>
            <a:ext cx="3948944" cy="2829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1110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1390</TotalTime>
  <Words>763</Words>
  <Application>Microsoft Office PowerPoint</Application>
  <PresentationFormat>Widescreen</PresentationFormat>
  <Paragraphs>58</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Century Gothic</vt:lpstr>
      <vt:lpstr>Wingdings 3</vt:lpstr>
      <vt:lpstr>Ion</vt:lpstr>
      <vt:lpstr>High Cloud Airlines</vt:lpstr>
      <vt:lpstr>OBJECTIVES </vt:lpstr>
      <vt:lpstr>METHODS USED</vt:lpstr>
      <vt:lpstr>Cross-verification of all the key metrics &gt;</vt:lpstr>
      <vt:lpstr>KPIs – Overall Load Factor and #Flights</vt:lpstr>
      <vt:lpstr>PowerPoint Presentation</vt:lpstr>
      <vt:lpstr>PowerPoint Presentation</vt:lpstr>
      <vt:lpstr>PowerPoint Presentation</vt:lpstr>
      <vt:lpstr>PowerPoint Presentation</vt:lpstr>
      <vt:lpstr>PowerPoint Presentation</vt:lpstr>
      <vt:lpstr>PowerPoint Presentation</vt:lpstr>
      <vt:lpstr>OVERALL Analysis </vt:lpstr>
      <vt:lpstr>OVERALL Analysis </vt:lpstr>
      <vt:lpstr>All Dashboards for Reference &gt;</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P581 High Cloud Airlines</dc:title>
  <dc:creator>Bikash Gupta</dc:creator>
  <cp:lastModifiedBy>Munindra Malaka</cp:lastModifiedBy>
  <cp:revision>82</cp:revision>
  <dcterms:created xsi:type="dcterms:W3CDTF">2024-08-09T05:56:33Z</dcterms:created>
  <dcterms:modified xsi:type="dcterms:W3CDTF">2025-02-05T12:21:11Z</dcterms:modified>
</cp:coreProperties>
</file>