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60" r:id="rId4"/>
    <p:sldId id="261" r:id="rId5"/>
    <p:sldId id="263" r:id="rId6"/>
    <p:sldId id="262" r:id="rId7"/>
    <p:sldId id="264" r:id="rId8"/>
    <p:sldId id="265" r:id="rId9"/>
    <p:sldId id="267" r:id="rId10"/>
    <p:sldId id="266"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4977"/>
    <a:srgbClr val="DA9500"/>
    <a:srgbClr val="F89300"/>
    <a:srgbClr val="DF5487"/>
    <a:srgbClr val="DA8BA1"/>
    <a:srgbClr val="FB8080"/>
    <a:srgbClr val="00B3AE"/>
    <a:srgbClr val="FF77A0"/>
    <a:srgbClr val="D5798D"/>
    <a:srgbClr val="DF6F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6"/>
  </p:normalViewPr>
  <p:slideViewPr>
    <p:cSldViewPr snapToGrid="0">
      <p:cViewPr varScale="1">
        <p:scale>
          <a:sx n="116" d="100"/>
          <a:sy n="116"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FCE53-8E5F-C647-81AD-76CBAFAFEABE}" type="datetimeFigureOut">
              <a:rPr lang="en-US" smtClean="0"/>
              <a:t>12/28/24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23F0C-23CE-584F-9B47-3B4F011A3B98}" type="slidenum">
              <a:rPr lang="en-US" smtClean="0"/>
              <a:t>‹#›</a:t>
            </a:fld>
            <a:endParaRPr lang="en-US"/>
          </a:p>
        </p:txBody>
      </p:sp>
    </p:spTree>
    <p:extLst>
      <p:ext uri="{BB962C8B-B14F-4D97-AF65-F5344CB8AC3E}">
        <p14:creationId xmlns:p14="http://schemas.microsoft.com/office/powerpoint/2010/main" val="33820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23F0C-23CE-584F-9B47-3B4F011A3B98}" type="slidenum">
              <a:rPr lang="en-US" smtClean="0"/>
              <a:t>1</a:t>
            </a:fld>
            <a:endParaRPr lang="en-US"/>
          </a:p>
        </p:txBody>
      </p:sp>
    </p:spTree>
    <p:extLst>
      <p:ext uri="{BB962C8B-B14F-4D97-AF65-F5344CB8AC3E}">
        <p14:creationId xmlns:p14="http://schemas.microsoft.com/office/powerpoint/2010/main" val="2829297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23F0C-23CE-584F-9B47-3B4F011A3B98}" type="slidenum">
              <a:rPr lang="en-US" smtClean="0"/>
              <a:t>10</a:t>
            </a:fld>
            <a:endParaRPr lang="en-US"/>
          </a:p>
        </p:txBody>
      </p:sp>
    </p:spTree>
    <p:extLst>
      <p:ext uri="{BB962C8B-B14F-4D97-AF65-F5344CB8AC3E}">
        <p14:creationId xmlns:p14="http://schemas.microsoft.com/office/powerpoint/2010/main" val="1475975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23F0C-23CE-584F-9B47-3B4F011A3B98}" type="slidenum">
              <a:rPr lang="en-US" smtClean="0"/>
              <a:t>11</a:t>
            </a:fld>
            <a:endParaRPr lang="en-US"/>
          </a:p>
        </p:txBody>
      </p:sp>
    </p:spTree>
    <p:extLst>
      <p:ext uri="{BB962C8B-B14F-4D97-AF65-F5344CB8AC3E}">
        <p14:creationId xmlns:p14="http://schemas.microsoft.com/office/powerpoint/2010/main" val="541048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23F0C-23CE-584F-9B47-3B4F011A3B98}" type="slidenum">
              <a:rPr lang="en-US" smtClean="0"/>
              <a:t>12</a:t>
            </a:fld>
            <a:endParaRPr lang="en-US"/>
          </a:p>
        </p:txBody>
      </p:sp>
    </p:spTree>
    <p:extLst>
      <p:ext uri="{BB962C8B-B14F-4D97-AF65-F5344CB8AC3E}">
        <p14:creationId xmlns:p14="http://schemas.microsoft.com/office/powerpoint/2010/main" val="2844453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23F0C-23CE-584F-9B47-3B4F011A3B98}" type="slidenum">
              <a:rPr lang="en-US" smtClean="0"/>
              <a:t>13</a:t>
            </a:fld>
            <a:endParaRPr lang="en-US"/>
          </a:p>
        </p:txBody>
      </p:sp>
    </p:spTree>
    <p:extLst>
      <p:ext uri="{BB962C8B-B14F-4D97-AF65-F5344CB8AC3E}">
        <p14:creationId xmlns:p14="http://schemas.microsoft.com/office/powerpoint/2010/main" val="4151598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23F0C-23CE-584F-9B47-3B4F011A3B98}" type="slidenum">
              <a:rPr lang="en-US" smtClean="0"/>
              <a:t>14</a:t>
            </a:fld>
            <a:endParaRPr lang="en-US"/>
          </a:p>
        </p:txBody>
      </p:sp>
    </p:spTree>
    <p:extLst>
      <p:ext uri="{BB962C8B-B14F-4D97-AF65-F5344CB8AC3E}">
        <p14:creationId xmlns:p14="http://schemas.microsoft.com/office/powerpoint/2010/main" val="3127063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23F0C-23CE-584F-9B47-3B4F011A3B98}" type="slidenum">
              <a:rPr lang="en-US" smtClean="0"/>
              <a:t>15</a:t>
            </a:fld>
            <a:endParaRPr lang="en-US"/>
          </a:p>
        </p:txBody>
      </p:sp>
    </p:spTree>
    <p:extLst>
      <p:ext uri="{BB962C8B-B14F-4D97-AF65-F5344CB8AC3E}">
        <p14:creationId xmlns:p14="http://schemas.microsoft.com/office/powerpoint/2010/main" val="2006535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23F0C-23CE-584F-9B47-3B4F011A3B98}" type="slidenum">
              <a:rPr lang="en-US" smtClean="0"/>
              <a:t>16</a:t>
            </a:fld>
            <a:endParaRPr lang="en-US"/>
          </a:p>
        </p:txBody>
      </p:sp>
    </p:spTree>
    <p:extLst>
      <p:ext uri="{BB962C8B-B14F-4D97-AF65-F5344CB8AC3E}">
        <p14:creationId xmlns:p14="http://schemas.microsoft.com/office/powerpoint/2010/main" val="1563211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23F0C-23CE-584F-9B47-3B4F011A3B98}" type="slidenum">
              <a:rPr lang="en-US" smtClean="0"/>
              <a:t>2</a:t>
            </a:fld>
            <a:endParaRPr lang="en-US"/>
          </a:p>
        </p:txBody>
      </p:sp>
    </p:spTree>
    <p:extLst>
      <p:ext uri="{BB962C8B-B14F-4D97-AF65-F5344CB8AC3E}">
        <p14:creationId xmlns:p14="http://schemas.microsoft.com/office/powerpoint/2010/main" val="1881475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23F0C-23CE-584F-9B47-3B4F011A3B98}" type="slidenum">
              <a:rPr lang="en-US" smtClean="0"/>
              <a:t>3</a:t>
            </a:fld>
            <a:endParaRPr lang="en-US"/>
          </a:p>
        </p:txBody>
      </p:sp>
    </p:spTree>
    <p:extLst>
      <p:ext uri="{BB962C8B-B14F-4D97-AF65-F5344CB8AC3E}">
        <p14:creationId xmlns:p14="http://schemas.microsoft.com/office/powerpoint/2010/main" val="273156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23F0C-23CE-584F-9B47-3B4F011A3B98}" type="slidenum">
              <a:rPr lang="en-US" smtClean="0"/>
              <a:t>4</a:t>
            </a:fld>
            <a:endParaRPr lang="en-US"/>
          </a:p>
        </p:txBody>
      </p:sp>
    </p:spTree>
    <p:extLst>
      <p:ext uri="{BB962C8B-B14F-4D97-AF65-F5344CB8AC3E}">
        <p14:creationId xmlns:p14="http://schemas.microsoft.com/office/powerpoint/2010/main" val="3132386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23F0C-23CE-584F-9B47-3B4F011A3B98}" type="slidenum">
              <a:rPr lang="en-US" smtClean="0"/>
              <a:t>5</a:t>
            </a:fld>
            <a:endParaRPr lang="en-US"/>
          </a:p>
        </p:txBody>
      </p:sp>
    </p:spTree>
    <p:extLst>
      <p:ext uri="{BB962C8B-B14F-4D97-AF65-F5344CB8AC3E}">
        <p14:creationId xmlns:p14="http://schemas.microsoft.com/office/powerpoint/2010/main" val="2925997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23F0C-23CE-584F-9B47-3B4F011A3B98}" type="slidenum">
              <a:rPr lang="en-US" smtClean="0"/>
              <a:t>6</a:t>
            </a:fld>
            <a:endParaRPr lang="en-US"/>
          </a:p>
        </p:txBody>
      </p:sp>
    </p:spTree>
    <p:extLst>
      <p:ext uri="{BB962C8B-B14F-4D97-AF65-F5344CB8AC3E}">
        <p14:creationId xmlns:p14="http://schemas.microsoft.com/office/powerpoint/2010/main" val="163194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23F0C-23CE-584F-9B47-3B4F011A3B98}" type="slidenum">
              <a:rPr lang="en-US" smtClean="0"/>
              <a:t>7</a:t>
            </a:fld>
            <a:endParaRPr lang="en-US"/>
          </a:p>
        </p:txBody>
      </p:sp>
    </p:spTree>
    <p:extLst>
      <p:ext uri="{BB962C8B-B14F-4D97-AF65-F5344CB8AC3E}">
        <p14:creationId xmlns:p14="http://schemas.microsoft.com/office/powerpoint/2010/main" val="154057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23F0C-23CE-584F-9B47-3B4F011A3B98}" type="slidenum">
              <a:rPr lang="en-US" smtClean="0"/>
              <a:t>8</a:t>
            </a:fld>
            <a:endParaRPr lang="en-US"/>
          </a:p>
        </p:txBody>
      </p:sp>
    </p:spTree>
    <p:extLst>
      <p:ext uri="{BB962C8B-B14F-4D97-AF65-F5344CB8AC3E}">
        <p14:creationId xmlns:p14="http://schemas.microsoft.com/office/powerpoint/2010/main" val="3763423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23F0C-23CE-584F-9B47-3B4F011A3B98}" type="slidenum">
              <a:rPr lang="en-US" smtClean="0"/>
              <a:t>9</a:t>
            </a:fld>
            <a:endParaRPr lang="en-US"/>
          </a:p>
        </p:txBody>
      </p:sp>
    </p:spTree>
    <p:extLst>
      <p:ext uri="{BB962C8B-B14F-4D97-AF65-F5344CB8AC3E}">
        <p14:creationId xmlns:p14="http://schemas.microsoft.com/office/powerpoint/2010/main" val="1864026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F878-967A-412A-4EC2-8148C0CFAD4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71539AF-A5A4-4383-7E37-F40B033D2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6780B94-331F-DB69-CDDB-51A2003A6A9F}"/>
              </a:ext>
            </a:extLst>
          </p:cNvPr>
          <p:cNvSpPr>
            <a:spLocks noGrp="1"/>
          </p:cNvSpPr>
          <p:nvPr>
            <p:ph type="dt" sz="half" idx="10"/>
          </p:nvPr>
        </p:nvSpPr>
        <p:spPr/>
        <p:txBody>
          <a:bodyPr/>
          <a:lstStyle/>
          <a:p>
            <a:fld id="{90C6C841-A880-DA4C-80A4-FFA78AFED5F5}" type="datetimeFigureOut">
              <a:rPr lang="en-US" smtClean="0"/>
              <a:t>12/28/24</a:t>
            </a:fld>
            <a:endParaRPr lang="en-US"/>
          </a:p>
        </p:txBody>
      </p:sp>
      <p:sp>
        <p:nvSpPr>
          <p:cNvPr id="5" name="Footer Placeholder 4">
            <a:extLst>
              <a:ext uri="{FF2B5EF4-FFF2-40B4-BE49-F238E27FC236}">
                <a16:creationId xmlns:a16="http://schemas.microsoft.com/office/drawing/2014/main" id="{9A677201-537A-D573-F900-76D0167F2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A292C-36EE-1D4F-60B1-EC968B809A4F}"/>
              </a:ext>
            </a:extLst>
          </p:cNvPr>
          <p:cNvSpPr>
            <a:spLocks noGrp="1"/>
          </p:cNvSpPr>
          <p:nvPr>
            <p:ph type="sldNum" sz="quarter" idx="12"/>
          </p:nvPr>
        </p:nvSpPr>
        <p:spPr/>
        <p:txBody>
          <a:bodyPr/>
          <a:lstStyle/>
          <a:p>
            <a:fld id="{2236DAF8-0864-A043-AC35-766CAF8CE3F2}" type="slidenum">
              <a:rPr lang="en-US" smtClean="0"/>
              <a:t>‹#›</a:t>
            </a:fld>
            <a:endParaRPr lang="en-US"/>
          </a:p>
        </p:txBody>
      </p:sp>
    </p:spTree>
    <p:extLst>
      <p:ext uri="{BB962C8B-B14F-4D97-AF65-F5344CB8AC3E}">
        <p14:creationId xmlns:p14="http://schemas.microsoft.com/office/powerpoint/2010/main" val="2536724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D05F6-6D00-1764-BB91-C2B2DCDCA40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4079A17-B818-4FC1-5C7A-F9E42FFDA71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42A226-602B-AE6F-0B8B-F3A0AFBF3A95}"/>
              </a:ext>
            </a:extLst>
          </p:cNvPr>
          <p:cNvSpPr>
            <a:spLocks noGrp="1"/>
          </p:cNvSpPr>
          <p:nvPr>
            <p:ph type="dt" sz="half" idx="10"/>
          </p:nvPr>
        </p:nvSpPr>
        <p:spPr/>
        <p:txBody>
          <a:bodyPr/>
          <a:lstStyle/>
          <a:p>
            <a:fld id="{90C6C841-A880-DA4C-80A4-FFA78AFED5F5}" type="datetimeFigureOut">
              <a:rPr lang="en-US" smtClean="0"/>
              <a:t>12/28/24</a:t>
            </a:fld>
            <a:endParaRPr lang="en-US"/>
          </a:p>
        </p:txBody>
      </p:sp>
      <p:sp>
        <p:nvSpPr>
          <p:cNvPr id="5" name="Footer Placeholder 4">
            <a:extLst>
              <a:ext uri="{FF2B5EF4-FFF2-40B4-BE49-F238E27FC236}">
                <a16:creationId xmlns:a16="http://schemas.microsoft.com/office/drawing/2014/main" id="{F04180E4-282F-D857-EDD3-BDCF2E143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2719E-FE6E-E937-0EFC-E86B4058CCAA}"/>
              </a:ext>
            </a:extLst>
          </p:cNvPr>
          <p:cNvSpPr>
            <a:spLocks noGrp="1"/>
          </p:cNvSpPr>
          <p:nvPr>
            <p:ph type="sldNum" sz="quarter" idx="12"/>
          </p:nvPr>
        </p:nvSpPr>
        <p:spPr/>
        <p:txBody>
          <a:bodyPr/>
          <a:lstStyle/>
          <a:p>
            <a:fld id="{2236DAF8-0864-A043-AC35-766CAF8CE3F2}" type="slidenum">
              <a:rPr lang="en-US" smtClean="0"/>
              <a:t>‹#›</a:t>
            </a:fld>
            <a:endParaRPr lang="en-US"/>
          </a:p>
        </p:txBody>
      </p:sp>
    </p:spTree>
    <p:extLst>
      <p:ext uri="{BB962C8B-B14F-4D97-AF65-F5344CB8AC3E}">
        <p14:creationId xmlns:p14="http://schemas.microsoft.com/office/powerpoint/2010/main" val="274251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46895-9302-60F1-8564-1121C28A17C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B7D5C8-A3D1-33BE-3DD9-E5F12AD246D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4A33F4B-5157-77DE-00E5-099DA8398E5D}"/>
              </a:ext>
            </a:extLst>
          </p:cNvPr>
          <p:cNvSpPr>
            <a:spLocks noGrp="1"/>
          </p:cNvSpPr>
          <p:nvPr>
            <p:ph type="dt" sz="half" idx="10"/>
          </p:nvPr>
        </p:nvSpPr>
        <p:spPr/>
        <p:txBody>
          <a:bodyPr/>
          <a:lstStyle/>
          <a:p>
            <a:fld id="{90C6C841-A880-DA4C-80A4-FFA78AFED5F5}" type="datetimeFigureOut">
              <a:rPr lang="en-US" smtClean="0"/>
              <a:t>12/28/24</a:t>
            </a:fld>
            <a:endParaRPr lang="en-US"/>
          </a:p>
        </p:txBody>
      </p:sp>
      <p:sp>
        <p:nvSpPr>
          <p:cNvPr id="5" name="Footer Placeholder 4">
            <a:extLst>
              <a:ext uri="{FF2B5EF4-FFF2-40B4-BE49-F238E27FC236}">
                <a16:creationId xmlns:a16="http://schemas.microsoft.com/office/drawing/2014/main" id="{F42481DB-6AAC-4310-8240-BCFD597C4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4970A-3422-A9CF-FB64-42CB249845A0}"/>
              </a:ext>
            </a:extLst>
          </p:cNvPr>
          <p:cNvSpPr>
            <a:spLocks noGrp="1"/>
          </p:cNvSpPr>
          <p:nvPr>
            <p:ph type="sldNum" sz="quarter" idx="12"/>
          </p:nvPr>
        </p:nvSpPr>
        <p:spPr/>
        <p:txBody>
          <a:bodyPr/>
          <a:lstStyle/>
          <a:p>
            <a:fld id="{2236DAF8-0864-A043-AC35-766CAF8CE3F2}" type="slidenum">
              <a:rPr lang="en-US" smtClean="0"/>
              <a:t>‹#›</a:t>
            </a:fld>
            <a:endParaRPr lang="en-US"/>
          </a:p>
        </p:txBody>
      </p:sp>
    </p:spTree>
    <p:extLst>
      <p:ext uri="{BB962C8B-B14F-4D97-AF65-F5344CB8AC3E}">
        <p14:creationId xmlns:p14="http://schemas.microsoft.com/office/powerpoint/2010/main" val="2844677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0B3A-147F-58E7-3259-415D973D3CC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49603D2-61BB-F332-0B7F-700963D890E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93377E-183B-A883-D143-49006830B0EF}"/>
              </a:ext>
            </a:extLst>
          </p:cNvPr>
          <p:cNvSpPr>
            <a:spLocks noGrp="1"/>
          </p:cNvSpPr>
          <p:nvPr>
            <p:ph type="dt" sz="half" idx="10"/>
          </p:nvPr>
        </p:nvSpPr>
        <p:spPr/>
        <p:txBody>
          <a:bodyPr/>
          <a:lstStyle/>
          <a:p>
            <a:fld id="{90C6C841-A880-DA4C-80A4-FFA78AFED5F5}" type="datetimeFigureOut">
              <a:rPr lang="en-US" smtClean="0"/>
              <a:t>12/28/24</a:t>
            </a:fld>
            <a:endParaRPr lang="en-US"/>
          </a:p>
        </p:txBody>
      </p:sp>
      <p:sp>
        <p:nvSpPr>
          <p:cNvPr id="5" name="Footer Placeholder 4">
            <a:extLst>
              <a:ext uri="{FF2B5EF4-FFF2-40B4-BE49-F238E27FC236}">
                <a16:creationId xmlns:a16="http://schemas.microsoft.com/office/drawing/2014/main" id="{C84D625B-45C7-E0C3-CEBA-79D53D95E7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B70F4-6C91-3125-0A36-76E403A0A8B8}"/>
              </a:ext>
            </a:extLst>
          </p:cNvPr>
          <p:cNvSpPr>
            <a:spLocks noGrp="1"/>
          </p:cNvSpPr>
          <p:nvPr>
            <p:ph type="sldNum" sz="quarter" idx="12"/>
          </p:nvPr>
        </p:nvSpPr>
        <p:spPr/>
        <p:txBody>
          <a:bodyPr/>
          <a:lstStyle/>
          <a:p>
            <a:fld id="{2236DAF8-0864-A043-AC35-766CAF8CE3F2}" type="slidenum">
              <a:rPr lang="en-US" smtClean="0"/>
              <a:t>‹#›</a:t>
            </a:fld>
            <a:endParaRPr lang="en-US"/>
          </a:p>
        </p:txBody>
      </p:sp>
    </p:spTree>
    <p:extLst>
      <p:ext uri="{BB962C8B-B14F-4D97-AF65-F5344CB8AC3E}">
        <p14:creationId xmlns:p14="http://schemas.microsoft.com/office/powerpoint/2010/main" val="104447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9C7F-1356-B4B2-5D7C-F3D782F23FE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2852B04-0D0D-248D-5DE6-10E74D270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412D3D-5124-994C-1AE5-ECCCD5DB2781}"/>
              </a:ext>
            </a:extLst>
          </p:cNvPr>
          <p:cNvSpPr>
            <a:spLocks noGrp="1"/>
          </p:cNvSpPr>
          <p:nvPr>
            <p:ph type="dt" sz="half" idx="10"/>
          </p:nvPr>
        </p:nvSpPr>
        <p:spPr/>
        <p:txBody>
          <a:bodyPr/>
          <a:lstStyle/>
          <a:p>
            <a:fld id="{90C6C841-A880-DA4C-80A4-FFA78AFED5F5}" type="datetimeFigureOut">
              <a:rPr lang="en-US" smtClean="0"/>
              <a:t>12/28/24</a:t>
            </a:fld>
            <a:endParaRPr lang="en-US"/>
          </a:p>
        </p:txBody>
      </p:sp>
      <p:sp>
        <p:nvSpPr>
          <p:cNvPr id="5" name="Footer Placeholder 4">
            <a:extLst>
              <a:ext uri="{FF2B5EF4-FFF2-40B4-BE49-F238E27FC236}">
                <a16:creationId xmlns:a16="http://schemas.microsoft.com/office/drawing/2014/main" id="{8CB64B11-4262-FDFC-2996-6D48C5D8B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F19D8-F999-F83F-F890-F30D3E2CA72D}"/>
              </a:ext>
            </a:extLst>
          </p:cNvPr>
          <p:cNvSpPr>
            <a:spLocks noGrp="1"/>
          </p:cNvSpPr>
          <p:nvPr>
            <p:ph type="sldNum" sz="quarter" idx="12"/>
          </p:nvPr>
        </p:nvSpPr>
        <p:spPr/>
        <p:txBody>
          <a:bodyPr/>
          <a:lstStyle/>
          <a:p>
            <a:fld id="{2236DAF8-0864-A043-AC35-766CAF8CE3F2}" type="slidenum">
              <a:rPr lang="en-US" smtClean="0"/>
              <a:t>‹#›</a:t>
            </a:fld>
            <a:endParaRPr lang="en-US"/>
          </a:p>
        </p:txBody>
      </p:sp>
    </p:spTree>
    <p:extLst>
      <p:ext uri="{BB962C8B-B14F-4D97-AF65-F5344CB8AC3E}">
        <p14:creationId xmlns:p14="http://schemas.microsoft.com/office/powerpoint/2010/main" val="2805352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86D32-ADEF-7BA1-D49C-11C45553149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EB7C742-5A42-A801-FE1B-49F7DD38C73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329CCFB-BEEB-B675-0FEA-D1198725A9D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F28E20E-C5B3-D850-034B-185049F352CB}"/>
              </a:ext>
            </a:extLst>
          </p:cNvPr>
          <p:cNvSpPr>
            <a:spLocks noGrp="1"/>
          </p:cNvSpPr>
          <p:nvPr>
            <p:ph type="dt" sz="half" idx="10"/>
          </p:nvPr>
        </p:nvSpPr>
        <p:spPr/>
        <p:txBody>
          <a:bodyPr/>
          <a:lstStyle/>
          <a:p>
            <a:fld id="{90C6C841-A880-DA4C-80A4-FFA78AFED5F5}" type="datetimeFigureOut">
              <a:rPr lang="en-US" smtClean="0"/>
              <a:t>12/28/24</a:t>
            </a:fld>
            <a:endParaRPr lang="en-US"/>
          </a:p>
        </p:txBody>
      </p:sp>
      <p:sp>
        <p:nvSpPr>
          <p:cNvPr id="6" name="Footer Placeholder 5">
            <a:extLst>
              <a:ext uri="{FF2B5EF4-FFF2-40B4-BE49-F238E27FC236}">
                <a16:creationId xmlns:a16="http://schemas.microsoft.com/office/drawing/2014/main" id="{BC24FC86-5D0A-ED19-695E-2B6A22632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54B300-9449-14E6-03C6-38913B78129F}"/>
              </a:ext>
            </a:extLst>
          </p:cNvPr>
          <p:cNvSpPr>
            <a:spLocks noGrp="1"/>
          </p:cNvSpPr>
          <p:nvPr>
            <p:ph type="sldNum" sz="quarter" idx="12"/>
          </p:nvPr>
        </p:nvSpPr>
        <p:spPr/>
        <p:txBody>
          <a:bodyPr/>
          <a:lstStyle/>
          <a:p>
            <a:fld id="{2236DAF8-0864-A043-AC35-766CAF8CE3F2}" type="slidenum">
              <a:rPr lang="en-US" smtClean="0"/>
              <a:t>‹#›</a:t>
            </a:fld>
            <a:endParaRPr lang="en-US"/>
          </a:p>
        </p:txBody>
      </p:sp>
    </p:spTree>
    <p:extLst>
      <p:ext uri="{BB962C8B-B14F-4D97-AF65-F5344CB8AC3E}">
        <p14:creationId xmlns:p14="http://schemas.microsoft.com/office/powerpoint/2010/main" val="263966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7E6A-43EC-6450-D859-C975670EDB6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7105891-9D90-399F-0871-9174DEA6AD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9091600-CE1C-9F0C-86D5-A52BC6AD48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7C09D00-E343-DB65-9D89-8D10D62A87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7C6E27F-052F-9837-FDB3-3E85E634984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58ED8C3-77C2-EAD2-6DC2-7481F5734D25}"/>
              </a:ext>
            </a:extLst>
          </p:cNvPr>
          <p:cNvSpPr>
            <a:spLocks noGrp="1"/>
          </p:cNvSpPr>
          <p:nvPr>
            <p:ph type="dt" sz="half" idx="10"/>
          </p:nvPr>
        </p:nvSpPr>
        <p:spPr/>
        <p:txBody>
          <a:bodyPr/>
          <a:lstStyle/>
          <a:p>
            <a:fld id="{90C6C841-A880-DA4C-80A4-FFA78AFED5F5}" type="datetimeFigureOut">
              <a:rPr lang="en-US" smtClean="0"/>
              <a:t>12/28/24</a:t>
            </a:fld>
            <a:endParaRPr lang="en-US"/>
          </a:p>
        </p:txBody>
      </p:sp>
      <p:sp>
        <p:nvSpPr>
          <p:cNvPr id="8" name="Footer Placeholder 7">
            <a:extLst>
              <a:ext uri="{FF2B5EF4-FFF2-40B4-BE49-F238E27FC236}">
                <a16:creationId xmlns:a16="http://schemas.microsoft.com/office/drawing/2014/main" id="{B5F994EF-92F7-DADD-7F61-66000BD164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5FFB4-78B1-4FB2-0661-F83EABD055D5}"/>
              </a:ext>
            </a:extLst>
          </p:cNvPr>
          <p:cNvSpPr>
            <a:spLocks noGrp="1"/>
          </p:cNvSpPr>
          <p:nvPr>
            <p:ph type="sldNum" sz="quarter" idx="12"/>
          </p:nvPr>
        </p:nvSpPr>
        <p:spPr/>
        <p:txBody>
          <a:bodyPr/>
          <a:lstStyle/>
          <a:p>
            <a:fld id="{2236DAF8-0864-A043-AC35-766CAF8CE3F2}" type="slidenum">
              <a:rPr lang="en-US" smtClean="0"/>
              <a:t>‹#›</a:t>
            </a:fld>
            <a:endParaRPr lang="en-US"/>
          </a:p>
        </p:txBody>
      </p:sp>
    </p:spTree>
    <p:extLst>
      <p:ext uri="{BB962C8B-B14F-4D97-AF65-F5344CB8AC3E}">
        <p14:creationId xmlns:p14="http://schemas.microsoft.com/office/powerpoint/2010/main" val="292673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CE9D-6482-A24B-0AFC-DBF57658CEE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2212FA8-6FA6-F1CF-C821-CAC2E7648EE1}"/>
              </a:ext>
            </a:extLst>
          </p:cNvPr>
          <p:cNvSpPr>
            <a:spLocks noGrp="1"/>
          </p:cNvSpPr>
          <p:nvPr>
            <p:ph type="dt" sz="half" idx="10"/>
          </p:nvPr>
        </p:nvSpPr>
        <p:spPr/>
        <p:txBody>
          <a:bodyPr/>
          <a:lstStyle/>
          <a:p>
            <a:fld id="{90C6C841-A880-DA4C-80A4-FFA78AFED5F5}" type="datetimeFigureOut">
              <a:rPr lang="en-US" smtClean="0"/>
              <a:t>12/28/24</a:t>
            </a:fld>
            <a:endParaRPr lang="en-US"/>
          </a:p>
        </p:txBody>
      </p:sp>
      <p:sp>
        <p:nvSpPr>
          <p:cNvPr id="4" name="Footer Placeholder 3">
            <a:extLst>
              <a:ext uri="{FF2B5EF4-FFF2-40B4-BE49-F238E27FC236}">
                <a16:creationId xmlns:a16="http://schemas.microsoft.com/office/drawing/2014/main" id="{C690483F-E0E1-D8B6-7BD8-9B70E6FE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91EDDE-B13E-AD1C-E3DD-F317AE1975E9}"/>
              </a:ext>
            </a:extLst>
          </p:cNvPr>
          <p:cNvSpPr>
            <a:spLocks noGrp="1"/>
          </p:cNvSpPr>
          <p:nvPr>
            <p:ph type="sldNum" sz="quarter" idx="12"/>
          </p:nvPr>
        </p:nvSpPr>
        <p:spPr/>
        <p:txBody>
          <a:bodyPr/>
          <a:lstStyle/>
          <a:p>
            <a:fld id="{2236DAF8-0864-A043-AC35-766CAF8CE3F2}" type="slidenum">
              <a:rPr lang="en-US" smtClean="0"/>
              <a:t>‹#›</a:t>
            </a:fld>
            <a:endParaRPr lang="en-US"/>
          </a:p>
        </p:txBody>
      </p:sp>
    </p:spTree>
    <p:extLst>
      <p:ext uri="{BB962C8B-B14F-4D97-AF65-F5344CB8AC3E}">
        <p14:creationId xmlns:p14="http://schemas.microsoft.com/office/powerpoint/2010/main" val="30412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A4CA6-D290-6B0D-CDC6-08073C6CF6A0}"/>
              </a:ext>
            </a:extLst>
          </p:cNvPr>
          <p:cNvSpPr>
            <a:spLocks noGrp="1"/>
          </p:cNvSpPr>
          <p:nvPr>
            <p:ph type="dt" sz="half" idx="10"/>
          </p:nvPr>
        </p:nvSpPr>
        <p:spPr/>
        <p:txBody>
          <a:bodyPr/>
          <a:lstStyle/>
          <a:p>
            <a:fld id="{90C6C841-A880-DA4C-80A4-FFA78AFED5F5}" type="datetimeFigureOut">
              <a:rPr lang="en-US" smtClean="0"/>
              <a:t>12/28/24</a:t>
            </a:fld>
            <a:endParaRPr lang="en-US"/>
          </a:p>
        </p:txBody>
      </p:sp>
      <p:sp>
        <p:nvSpPr>
          <p:cNvPr id="3" name="Footer Placeholder 2">
            <a:extLst>
              <a:ext uri="{FF2B5EF4-FFF2-40B4-BE49-F238E27FC236}">
                <a16:creationId xmlns:a16="http://schemas.microsoft.com/office/drawing/2014/main" id="{79B5E0D3-A908-0A5B-58CA-0E616352B9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B38AFC-1F4F-657B-E462-26741189B2AD}"/>
              </a:ext>
            </a:extLst>
          </p:cNvPr>
          <p:cNvSpPr>
            <a:spLocks noGrp="1"/>
          </p:cNvSpPr>
          <p:nvPr>
            <p:ph type="sldNum" sz="quarter" idx="12"/>
          </p:nvPr>
        </p:nvSpPr>
        <p:spPr/>
        <p:txBody>
          <a:bodyPr/>
          <a:lstStyle/>
          <a:p>
            <a:fld id="{2236DAF8-0864-A043-AC35-766CAF8CE3F2}" type="slidenum">
              <a:rPr lang="en-US" smtClean="0"/>
              <a:t>‹#›</a:t>
            </a:fld>
            <a:endParaRPr lang="en-US"/>
          </a:p>
        </p:txBody>
      </p:sp>
    </p:spTree>
    <p:extLst>
      <p:ext uri="{BB962C8B-B14F-4D97-AF65-F5344CB8AC3E}">
        <p14:creationId xmlns:p14="http://schemas.microsoft.com/office/powerpoint/2010/main" val="285363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8785-C255-7BE5-79B8-36531387C3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F8D780A-4F1F-9777-60FE-A1E96DC9C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54103EB-1DBE-FFC3-1F48-9AB5EA5AA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E6D3C84-E98A-F121-2C71-5E4329AA3362}"/>
              </a:ext>
            </a:extLst>
          </p:cNvPr>
          <p:cNvSpPr>
            <a:spLocks noGrp="1"/>
          </p:cNvSpPr>
          <p:nvPr>
            <p:ph type="dt" sz="half" idx="10"/>
          </p:nvPr>
        </p:nvSpPr>
        <p:spPr/>
        <p:txBody>
          <a:bodyPr/>
          <a:lstStyle/>
          <a:p>
            <a:fld id="{90C6C841-A880-DA4C-80A4-FFA78AFED5F5}" type="datetimeFigureOut">
              <a:rPr lang="en-US" smtClean="0"/>
              <a:t>12/28/24</a:t>
            </a:fld>
            <a:endParaRPr lang="en-US"/>
          </a:p>
        </p:txBody>
      </p:sp>
      <p:sp>
        <p:nvSpPr>
          <p:cNvPr id="6" name="Footer Placeholder 5">
            <a:extLst>
              <a:ext uri="{FF2B5EF4-FFF2-40B4-BE49-F238E27FC236}">
                <a16:creationId xmlns:a16="http://schemas.microsoft.com/office/drawing/2014/main" id="{F5ABC31D-D258-5301-3B46-B635255894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1AAB49-6267-E3DD-B4A6-3D43234AD817}"/>
              </a:ext>
            </a:extLst>
          </p:cNvPr>
          <p:cNvSpPr>
            <a:spLocks noGrp="1"/>
          </p:cNvSpPr>
          <p:nvPr>
            <p:ph type="sldNum" sz="quarter" idx="12"/>
          </p:nvPr>
        </p:nvSpPr>
        <p:spPr/>
        <p:txBody>
          <a:bodyPr/>
          <a:lstStyle/>
          <a:p>
            <a:fld id="{2236DAF8-0864-A043-AC35-766CAF8CE3F2}" type="slidenum">
              <a:rPr lang="en-US" smtClean="0"/>
              <a:t>‹#›</a:t>
            </a:fld>
            <a:endParaRPr lang="en-US"/>
          </a:p>
        </p:txBody>
      </p:sp>
    </p:spTree>
    <p:extLst>
      <p:ext uri="{BB962C8B-B14F-4D97-AF65-F5344CB8AC3E}">
        <p14:creationId xmlns:p14="http://schemas.microsoft.com/office/powerpoint/2010/main" val="385077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46AF-DFBB-4733-20A5-09DE49ADB1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6578A32-463D-D679-2165-147984D23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2FF9AC-4D85-A40A-F0E4-5F395B4A3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2767958-8559-4EBC-89DB-2FEEC71B0469}"/>
              </a:ext>
            </a:extLst>
          </p:cNvPr>
          <p:cNvSpPr>
            <a:spLocks noGrp="1"/>
          </p:cNvSpPr>
          <p:nvPr>
            <p:ph type="dt" sz="half" idx="10"/>
          </p:nvPr>
        </p:nvSpPr>
        <p:spPr/>
        <p:txBody>
          <a:bodyPr/>
          <a:lstStyle/>
          <a:p>
            <a:fld id="{90C6C841-A880-DA4C-80A4-FFA78AFED5F5}" type="datetimeFigureOut">
              <a:rPr lang="en-US" smtClean="0"/>
              <a:t>12/28/24</a:t>
            </a:fld>
            <a:endParaRPr lang="en-US"/>
          </a:p>
        </p:txBody>
      </p:sp>
      <p:sp>
        <p:nvSpPr>
          <p:cNvPr id="6" name="Footer Placeholder 5">
            <a:extLst>
              <a:ext uri="{FF2B5EF4-FFF2-40B4-BE49-F238E27FC236}">
                <a16:creationId xmlns:a16="http://schemas.microsoft.com/office/drawing/2014/main" id="{9B6E5B7D-542F-9729-5E64-BBD5605A61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225CB-FB08-095A-4310-675C2398E17F}"/>
              </a:ext>
            </a:extLst>
          </p:cNvPr>
          <p:cNvSpPr>
            <a:spLocks noGrp="1"/>
          </p:cNvSpPr>
          <p:nvPr>
            <p:ph type="sldNum" sz="quarter" idx="12"/>
          </p:nvPr>
        </p:nvSpPr>
        <p:spPr/>
        <p:txBody>
          <a:bodyPr/>
          <a:lstStyle/>
          <a:p>
            <a:fld id="{2236DAF8-0864-A043-AC35-766CAF8CE3F2}" type="slidenum">
              <a:rPr lang="en-US" smtClean="0"/>
              <a:t>‹#›</a:t>
            </a:fld>
            <a:endParaRPr lang="en-US"/>
          </a:p>
        </p:txBody>
      </p:sp>
    </p:spTree>
    <p:extLst>
      <p:ext uri="{BB962C8B-B14F-4D97-AF65-F5344CB8AC3E}">
        <p14:creationId xmlns:p14="http://schemas.microsoft.com/office/powerpoint/2010/main" val="151831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637D5D-0494-9979-B009-359C696506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08A592-4D75-F117-89BE-68765D3EB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AAE913-F28A-C945-41BD-F16762E8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6C841-A880-DA4C-80A4-FFA78AFED5F5}" type="datetimeFigureOut">
              <a:rPr lang="en-US" smtClean="0"/>
              <a:t>12/28/24</a:t>
            </a:fld>
            <a:endParaRPr lang="en-US"/>
          </a:p>
        </p:txBody>
      </p:sp>
      <p:sp>
        <p:nvSpPr>
          <p:cNvPr id="5" name="Footer Placeholder 4">
            <a:extLst>
              <a:ext uri="{FF2B5EF4-FFF2-40B4-BE49-F238E27FC236}">
                <a16:creationId xmlns:a16="http://schemas.microsoft.com/office/drawing/2014/main" id="{4229B4AC-06D3-4ACE-5E06-24FFEDAC23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537E16-DDE3-B19D-18CB-21B2D8D827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6DAF8-0864-A043-AC35-766CAF8CE3F2}" type="slidenum">
              <a:rPr lang="en-US" smtClean="0"/>
              <a:t>‹#›</a:t>
            </a:fld>
            <a:endParaRPr lang="en-US"/>
          </a:p>
        </p:txBody>
      </p:sp>
    </p:spTree>
    <p:extLst>
      <p:ext uri="{BB962C8B-B14F-4D97-AF65-F5344CB8AC3E}">
        <p14:creationId xmlns:p14="http://schemas.microsoft.com/office/powerpoint/2010/main" val="1361701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PNG, Vector, PSD, and Clipart With Transparent Background  for Free Download | Pngtree">
            <a:extLst>
              <a:ext uri="{FF2B5EF4-FFF2-40B4-BE49-F238E27FC236}">
                <a16:creationId xmlns:a16="http://schemas.microsoft.com/office/drawing/2014/main" id="{67F76A3E-6AD7-791B-0C11-54AD5093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6B7B4B-E20B-484B-970A-A4C6B584D37B}"/>
              </a:ext>
            </a:extLst>
          </p:cNvPr>
          <p:cNvSpPr txBox="1"/>
          <p:nvPr/>
        </p:nvSpPr>
        <p:spPr>
          <a:xfrm>
            <a:off x="0" y="177800"/>
            <a:ext cx="11684000" cy="6093976"/>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GIT AND GITHUB</a:t>
            </a:r>
          </a:p>
          <a:p>
            <a:pPr algn="ctr"/>
            <a:endParaRPr lang="en-US" sz="4000" dirty="0">
              <a:latin typeface="Times New Roman" panose="02020603050405020304" pitchFamily="18" charset="0"/>
              <a:cs typeface="Times New Roman" panose="02020603050405020304" pitchFamily="18" charset="0"/>
            </a:endParaRPr>
          </a:p>
          <a:p>
            <a:pPr algn="ctr"/>
            <a:endParaRPr lang="en-US" sz="4000" dirty="0">
              <a:latin typeface="Times New Roman" panose="02020603050405020304" pitchFamily="18" charset="0"/>
              <a:cs typeface="Times New Roman" panose="02020603050405020304" pitchFamily="18" charset="0"/>
            </a:endParaRPr>
          </a:p>
          <a:p>
            <a:pPr algn="ctr"/>
            <a:endParaRPr lang="en-US" sz="4000" dirty="0">
              <a:latin typeface="Times New Roman" panose="02020603050405020304" pitchFamily="18" charset="0"/>
              <a:cs typeface="Times New Roman" panose="02020603050405020304" pitchFamily="18" charset="0"/>
            </a:endParaRPr>
          </a:p>
          <a:p>
            <a:pPr algn="ctr"/>
            <a:endParaRPr lang="en-US" sz="4000" dirty="0">
              <a:latin typeface="Times New Roman" panose="02020603050405020304" pitchFamily="18" charset="0"/>
              <a:cs typeface="Times New Roman" panose="02020603050405020304" pitchFamily="18" charset="0"/>
            </a:endParaRPr>
          </a:p>
          <a:p>
            <a:pPr algn="ctr"/>
            <a:endParaRPr lang="en-US" sz="4000" dirty="0">
              <a:latin typeface="Times New Roman" panose="02020603050405020304" pitchFamily="18" charset="0"/>
              <a:cs typeface="Times New Roman" panose="02020603050405020304" pitchFamily="18" charset="0"/>
            </a:endParaRPr>
          </a:p>
          <a:p>
            <a:pPr algn="ctr"/>
            <a:endParaRPr lang="en-US" sz="40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NAME:-Vikash kumar Sinha</a:t>
            </a:r>
          </a:p>
          <a:p>
            <a:r>
              <a:rPr lang="en-US" sz="3200" dirty="0">
                <a:latin typeface="Times New Roman" panose="02020603050405020304" pitchFamily="18" charset="0"/>
                <a:cs typeface="Times New Roman" panose="02020603050405020304" pitchFamily="18" charset="0"/>
              </a:rPr>
              <a:t>               Sneha Sinha</a:t>
            </a:r>
          </a:p>
        </p:txBody>
      </p:sp>
    </p:spTree>
    <p:extLst>
      <p:ext uri="{BB962C8B-B14F-4D97-AF65-F5344CB8AC3E}">
        <p14:creationId xmlns:p14="http://schemas.microsoft.com/office/powerpoint/2010/main" val="1489656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PNG, Vector, PSD, and Clipart With Transparent Background  for Free Download | Pngtree">
            <a:extLst>
              <a:ext uri="{FF2B5EF4-FFF2-40B4-BE49-F238E27FC236}">
                <a16:creationId xmlns:a16="http://schemas.microsoft.com/office/drawing/2014/main" id="{67F76A3E-6AD7-791B-0C11-54AD5093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AFC4CC-DD70-2494-39C3-21BF31260178}"/>
              </a:ext>
            </a:extLst>
          </p:cNvPr>
          <p:cNvSpPr txBox="1"/>
          <p:nvPr/>
        </p:nvSpPr>
        <p:spPr>
          <a:xfrm>
            <a:off x="177800" y="330200"/>
            <a:ext cx="11696700" cy="6247864"/>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SSH,Public and Private key.</a:t>
            </a:r>
          </a:p>
          <a:p>
            <a:r>
              <a:rPr lang="en-US" sz="2400" dirty="0">
                <a:latin typeface="Times New Roman" panose="02020603050405020304" pitchFamily="18" charset="0"/>
                <a:cs typeface="Times New Roman" panose="02020603050405020304" pitchFamily="18" charset="0"/>
              </a:rPr>
              <a:t>1.⁠ ⁠SSH (Secure Shell):</a:t>
            </a:r>
          </a:p>
          <a:p>
            <a:endParaRPr lang="en-US" sz="2400" dirty="0">
              <a:latin typeface="Times New Roman" panose="02020603050405020304" pitchFamily="18" charset="0"/>
              <a:cs typeface="Times New Roman" panose="02020603050405020304" pitchFamily="18" charset="0"/>
            </a:endParaRPr>
          </a:p>
          <a:p>
            <a:r>
              <a:rPr lang="en-US" sz="2400" dirty="0">
                <a:solidFill>
                  <a:srgbClr val="C44977"/>
                </a:solidFill>
                <a:latin typeface="Times New Roman" panose="02020603050405020304" pitchFamily="18" charset="0"/>
                <a:cs typeface="Times New Roman" panose="02020603050405020304" pitchFamily="18" charset="0"/>
              </a:rPr>
              <a:t>SSH is a network protocol used for secure communication over a computer network. It provides a secure channel over an unsecured network by encrypting the communication between your local machine and GitHub.</a:t>
            </a:r>
          </a:p>
          <a:p>
            <a:endParaRPr lang="en-US" sz="2400" dirty="0">
              <a:solidFill>
                <a:srgbClr val="C44977"/>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How it works with GitHub:</a:t>
            </a:r>
          </a:p>
          <a:p>
            <a:endParaRPr lang="en-US" sz="2400" dirty="0">
              <a:solidFill>
                <a:srgbClr val="C44977"/>
              </a:solidFill>
              <a:latin typeface="Times New Roman" panose="02020603050405020304" pitchFamily="18" charset="0"/>
              <a:cs typeface="Times New Roman" panose="02020603050405020304" pitchFamily="18" charset="0"/>
            </a:endParaRPr>
          </a:p>
          <a:p>
            <a:r>
              <a:rPr lang="en-US" sz="2400" dirty="0">
                <a:solidFill>
                  <a:srgbClr val="C44977"/>
                </a:solidFill>
                <a:latin typeface="Times New Roman" panose="02020603050405020304" pitchFamily="18" charset="0"/>
                <a:cs typeface="Times New Roman" panose="02020603050405020304" pitchFamily="18" charset="0"/>
              </a:rPr>
              <a:t>SSH is commonly used for authentication when accessing GitHub repositories. Instead of typing your username and password every time you push or pull changes, you use an SSH key to authenticate automatically.</a:t>
            </a:r>
          </a:p>
          <a:p>
            <a:endParaRPr lang="en-US" sz="2400" dirty="0">
              <a:solidFill>
                <a:srgbClr val="C44977"/>
              </a:solidFill>
              <a:latin typeface="Times New Roman" panose="02020603050405020304" pitchFamily="18" charset="0"/>
              <a:cs typeface="Times New Roman" panose="02020603050405020304" pitchFamily="18" charset="0"/>
            </a:endParaRPr>
          </a:p>
          <a:p>
            <a:r>
              <a:rPr lang="en-US" sz="2400" dirty="0">
                <a:solidFill>
                  <a:srgbClr val="C44977"/>
                </a:solidFill>
                <a:latin typeface="Times New Roman" panose="02020603050405020304" pitchFamily="18" charset="0"/>
                <a:cs typeface="Times New Roman" panose="02020603050405020304" pitchFamily="18" charset="0"/>
              </a:rPr>
              <a:t>SSH keys consist of a public key (that you upload to GitHub) and a private key (that you keep on your local machine).</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438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PNG, Vector, PSD, and Clipart With Transparent Background  for Free Download | Pngtree">
            <a:extLst>
              <a:ext uri="{FF2B5EF4-FFF2-40B4-BE49-F238E27FC236}">
                <a16:creationId xmlns:a16="http://schemas.microsoft.com/office/drawing/2014/main" id="{67F76A3E-6AD7-791B-0C11-54AD5093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AFC4CC-DD70-2494-39C3-21BF31260178}"/>
              </a:ext>
            </a:extLst>
          </p:cNvPr>
          <p:cNvSpPr txBox="1"/>
          <p:nvPr/>
        </p:nvSpPr>
        <p:spPr>
          <a:xfrm>
            <a:off x="177800" y="330200"/>
            <a:ext cx="11696700" cy="538609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SSH Workflow:</a:t>
            </a:r>
          </a:p>
          <a:p>
            <a:endParaRPr lang="en-US" sz="2400" dirty="0">
              <a:latin typeface="Times New Roman" panose="02020603050405020304" pitchFamily="18" charset="0"/>
              <a:cs typeface="Times New Roman" panose="02020603050405020304" pitchFamily="18" charset="0"/>
            </a:endParaRPr>
          </a:p>
          <a:p>
            <a:pPr algn="just"/>
            <a:r>
              <a:rPr lang="en-US" sz="2400" dirty="0">
                <a:solidFill>
                  <a:srgbClr val="C44977"/>
                </a:solidFill>
                <a:latin typeface="Times New Roman" panose="02020603050405020304" pitchFamily="18" charset="0"/>
                <a:cs typeface="Times New Roman" panose="02020603050405020304" pitchFamily="18" charset="0"/>
              </a:rPr>
              <a:t>1.⁠  Generate an SSH key pair (public and private keys).</a:t>
            </a:r>
          </a:p>
          <a:p>
            <a:pPr algn="just"/>
            <a:r>
              <a:rPr lang="en-US" sz="2400" dirty="0">
                <a:solidFill>
                  <a:srgbClr val="C44977"/>
                </a:solidFill>
                <a:latin typeface="Times New Roman" panose="02020603050405020304" pitchFamily="18" charset="0"/>
                <a:cs typeface="Times New Roman" panose="02020603050405020304" pitchFamily="18" charset="0"/>
              </a:rPr>
              <a:t>2.⁠ ⁠The public key is added to your GitHub account settings.</a:t>
            </a:r>
          </a:p>
          <a:p>
            <a:pPr algn="just"/>
            <a:r>
              <a:rPr lang="en-US" sz="2400" dirty="0">
                <a:solidFill>
                  <a:srgbClr val="C44977"/>
                </a:solidFill>
                <a:latin typeface="Times New Roman" panose="02020603050405020304" pitchFamily="18" charset="0"/>
                <a:cs typeface="Times New Roman" panose="02020603050405020304" pitchFamily="18" charset="0"/>
              </a:rPr>
              <a:t>3.⁠ ⁠The private key remains on your local machine and is used to sign requests.</a:t>
            </a:r>
          </a:p>
          <a:p>
            <a:pPr algn="just"/>
            <a:r>
              <a:rPr lang="en-US" sz="2400" dirty="0">
                <a:solidFill>
                  <a:srgbClr val="C44977"/>
                </a:solidFill>
                <a:latin typeface="Times New Roman" panose="02020603050405020304" pitchFamily="18" charset="0"/>
                <a:cs typeface="Times New Roman" panose="02020603050405020304" pitchFamily="18" charset="0"/>
              </a:rPr>
              <a:t>4.⁠ ⁠When you attempt to interact with GitHub (e.g., push, pull), GitHub checks your public key and allows access if it matches the private key on your machine.</a:t>
            </a:r>
          </a:p>
          <a:p>
            <a:pPr algn="just"/>
            <a:endParaRPr lang="en-US" sz="2400" dirty="0">
              <a:solidFill>
                <a:srgbClr val="C44977"/>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Advantages:</a:t>
            </a:r>
          </a:p>
          <a:p>
            <a:pPr marL="457200" indent="-457200" algn="just">
              <a:buFont typeface="+mj-lt"/>
              <a:buAutoNum type="arabicPeriod"/>
            </a:pPr>
            <a:r>
              <a:rPr lang="en-US" sz="2400" dirty="0">
                <a:solidFill>
                  <a:srgbClr val="C44977"/>
                </a:solidFill>
                <a:latin typeface="Times New Roman" panose="02020603050405020304" pitchFamily="18" charset="0"/>
                <a:cs typeface="Times New Roman" panose="02020603050405020304" pitchFamily="18" charset="0"/>
              </a:rPr>
              <a:t>No need to type a password every time.</a:t>
            </a:r>
          </a:p>
          <a:p>
            <a:pPr marL="457200" indent="-457200" algn="just">
              <a:buFont typeface="+mj-lt"/>
              <a:buAutoNum type="arabicPeriod"/>
            </a:pPr>
            <a:r>
              <a:rPr lang="en-US" sz="2400" dirty="0">
                <a:solidFill>
                  <a:srgbClr val="C44977"/>
                </a:solidFill>
                <a:latin typeface="Times New Roman" panose="02020603050405020304" pitchFamily="18" charset="0"/>
                <a:cs typeface="Times New Roman" panose="02020603050405020304" pitchFamily="18" charset="0"/>
              </a:rPr>
              <a:t>More secure than HTTPS (because it uses key pairs for authentication).</a:t>
            </a:r>
          </a:p>
          <a:p>
            <a:pPr marL="457200" indent="-457200" algn="just">
              <a:buFont typeface="+mj-lt"/>
              <a:buAutoNum type="arabicPeriod"/>
            </a:pPr>
            <a:r>
              <a:rPr lang="en-US" sz="2400" dirty="0">
                <a:solidFill>
                  <a:srgbClr val="C44977"/>
                </a:solidFill>
                <a:latin typeface="Times New Roman" panose="02020603050405020304" pitchFamily="18" charset="0"/>
                <a:cs typeface="Times New Roman" panose="02020603050405020304" pitchFamily="18" charset="0"/>
              </a:rPr>
              <a:t>Allows automatic authentication without exposing your password.</a:t>
            </a:r>
          </a:p>
          <a:p>
            <a:pPr marL="457200" indent="-457200" algn="just">
              <a:buFont typeface="+mj-lt"/>
              <a:buAutoNum type="arabicPeriod"/>
            </a:pPr>
            <a:endParaRPr lang="en-US" sz="2400" dirty="0">
              <a:solidFill>
                <a:srgbClr val="C44977"/>
              </a:solidFill>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90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PNG, Vector, PSD, and Clipart With Transparent Background  for Free Download | Pngtree">
            <a:extLst>
              <a:ext uri="{FF2B5EF4-FFF2-40B4-BE49-F238E27FC236}">
                <a16:creationId xmlns:a16="http://schemas.microsoft.com/office/drawing/2014/main" id="{67F76A3E-6AD7-791B-0C11-54AD5093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AFC4CC-DD70-2494-39C3-21BF31260178}"/>
              </a:ext>
            </a:extLst>
          </p:cNvPr>
          <p:cNvSpPr txBox="1"/>
          <p:nvPr/>
        </p:nvSpPr>
        <p:spPr>
          <a:xfrm>
            <a:off x="177800" y="330200"/>
            <a:ext cx="11696700" cy="686341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 ⁠HTTPS (Hypertext Transfer Protocol Secure):</a:t>
            </a:r>
          </a:p>
          <a:p>
            <a:endParaRPr lang="en-US" sz="2400" dirty="0">
              <a:solidFill>
                <a:srgbClr val="C44977"/>
              </a:solidFill>
              <a:latin typeface="Times New Roman" panose="02020603050405020304" pitchFamily="18" charset="0"/>
              <a:cs typeface="Times New Roman" panose="02020603050405020304" pitchFamily="18" charset="0"/>
            </a:endParaRPr>
          </a:p>
          <a:p>
            <a:r>
              <a:rPr lang="en-US" sz="2400" dirty="0">
                <a:solidFill>
                  <a:srgbClr val="C44977"/>
                </a:solidFill>
                <a:latin typeface="Times New Roman" panose="02020603050405020304" pitchFamily="18" charset="0"/>
                <a:cs typeface="Times New Roman" panose="02020603050405020304" pitchFamily="18" charset="0"/>
              </a:rPr>
              <a:t>What it is: HTTPS is a protocol used to secure communications over a computer network. It's the secure version of HTTP, and it encrypts the data transferred between your machine and a web server (like GitHub) using SSL/TLS encryption.</a:t>
            </a:r>
          </a:p>
          <a:p>
            <a:endParaRPr lang="en-US" sz="2400" dirty="0">
              <a:solidFill>
                <a:srgbClr val="C44977"/>
              </a:solidFill>
              <a:latin typeface="Times New Roman" panose="02020603050405020304" pitchFamily="18" charset="0"/>
              <a:cs typeface="Times New Roman" panose="02020603050405020304" pitchFamily="18" charset="0"/>
            </a:endParaRPr>
          </a:p>
          <a:p>
            <a:r>
              <a:rPr lang="en-US" sz="2400" dirty="0">
                <a:solidFill>
                  <a:srgbClr val="C44977"/>
                </a:solidFill>
                <a:latin typeface="Times New Roman" panose="02020603050405020304" pitchFamily="18" charset="0"/>
                <a:cs typeface="Times New Roman" panose="02020603050405020304" pitchFamily="18" charset="0"/>
              </a:rPr>
              <a:t>How it works with GitHub:</a:t>
            </a:r>
          </a:p>
          <a:p>
            <a:endParaRPr lang="en-US" sz="2400" dirty="0">
              <a:solidFill>
                <a:srgbClr val="C44977"/>
              </a:solidFill>
              <a:latin typeface="Times New Roman" panose="02020603050405020304" pitchFamily="18" charset="0"/>
              <a:cs typeface="Times New Roman" panose="02020603050405020304" pitchFamily="18" charset="0"/>
            </a:endParaRPr>
          </a:p>
          <a:p>
            <a:r>
              <a:rPr lang="en-US" sz="2400" dirty="0">
                <a:solidFill>
                  <a:srgbClr val="C44977"/>
                </a:solidFill>
                <a:latin typeface="Times New Roman" panose="02020603050405020304" pitchFamily="18" charset="0"/>
                <a:cs typeface="Times New Roman" panose="02020603050405020304" pitchFamily="18" charset="0"/>
              </a:rPr>
              <a:t>When using HTTPS, GitHub verifies your identity with a username and password or, for more secure authentication, a Personal Access Token (PAT) (since GitHub no longer accepts password authentication).</a:t>
            </a:r>
          </a:p>
          <a:p>
            <a:endParaRPr lang="en-US" sz="2400" dirty="0">
              <a:solidFill>
                <a:srgbClr val="C44977"/>
              </a:solidFill>
              <a:latin typeface="Times New Roman" panose="02020603050405020304" pitchFamily="18" charset="0"/>
              <a:cs typeface="Times New Roman" panose="02020603050405020304" pitchFamily="18" charset="0"/>
            </a:endParaRPr>
          </a:p>
          <a:p>
            <a:r>
              <a:rPr lang="en-US" sz="2400" dirty="0">
                <a:solidFill>
                  <a:srgbClr val="C44977"/>
                </a:solidFill>
                <a:latin typeface="Times New Roman" panose="02020603050405020304" pitchFamily="18" charset="0"/>
                <a:cs typeface="Times New Roman" panose="02020603050405020304" pitchFamily="18" charset="0"/>
              </a:rPr>
              <a:t>It is generally simpler to set up than SSH because it does not require key pair management. However, you need to input your GitHub credentials each time unless you cache the credentials.</a:t>
            </a:r>
          </a:p>
          <a:p>
            <a:endParaRPr lang="en-US" sz="2400" dirty="0">
              <a:solidFill>
                <a:srgbClr val="C44977"/>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solidFill>
                <a:srgbClr val="C44977"/>
              </a:solidFill>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841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PNG, Vector, PSD, and Clipart With Transparent Background  for Free Download | Pngtree">
            <a:extLst>
              <a:ext uri="{FF2B5EF4-FFF2-40B4-BE49-F238E27FC236}">
                <a16:creationId xmlns:a16="http://schemas.microsoft.com/office/drawing/2014/main" id="{67F76A3E-6AD7-791B-0C11-54AD5093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AFC4CC-DD70-2494-39C3-21BF31260178}"/>
              </a:ext>
            </a:extLst>
          </p:cNvPr>
          <p:cNvSpPr txBox="1"/>
          <p:nvPr/>
        </p:nvSpPr>
        <p:spPr>
          <a:xfrm>
            <a:off x="177800" y="330200"/>
            <a:ext cx="11696700" cy="723274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3.⁠ ⁠Public and Private Keys: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Public Key:</a:t>
            </a:r>
          </a:p>
          <a:p>
            <a:pPr marL="342900" indent="-342900">
              <a:buFont typeface="Arial" panose="020B0604020202020204" pitchFamily="34" charset="0"/>
              <a:buChar char="•"/>
            </a:pPr>
            <a:r>
              <a:rPr lang="en-US" sz="2400" dirty="0">
                <a:solidFill>
                  <a:srgbClr val="C44977"/>
                </a:solidFill>
                <a:latin typeface="Times New Roman" panose="02020603050405020304" pitchFamily="18" charset="0"/>
                <a:cs typeface="Times New Roman" panose="02020603050405020304" pitchFamily="18" charset="0"/>
              </a:rPr>
              <a:t>The public key is part of an SSH key pair and is shared with others, such as GitHub.</a:t>
            </a:r>
          </a:p>
          <a:p>
            <a:pPr marL="342900" indent="-342900">
              <a:buFont typeface="Arial" panose="020B0604020202020204" pitchFamily="34" charset="0"/>
              <a:buChar char="•"/>
            </a:pPr>
            <a:r>
              <a:rPr lang="en-US" sz="2400" dirty="0">
                <a:solidFill>
                  <a:srgbClr val="C44977"/>
                </a:solidFill>
                <a:latin typeface="Times New Roman" panose="02020603050405020304" pitchFamily="18" charset="0"/>
                <a:cs typeface="Times New Roman" panose="02020603050405020304" pitchFamily="18" charset="0"/>
              </a:rPr>
              <a:t>It's stored in your GitHub account to allow GitHub to verify that requests made from your local machine are legitimate.</a:t>
            </a:r>
          </a:p>
          <a:p>
            <a:pPr marL="342900" indent="-342900">
              <a:buFont typeface="Arial" panose="020B0604020202020204" pitchFamily="34" charset="0"/>
              <a:buChar char="•"/>
            </a:pPr>
            <a:r>
              <a:rPr lang="en-US" sz="2400" dirty="0">
                <a:solidFill>
                  <a:srgbClr val="C44977"/>
                </a:solidFill>
                <a:latin typeface="Times New Roman" panose="02020603050405020304" pitchFamily="18" charset="0"/>
                <a:cs typeface="Times New Roman" panose="02020603050405020304" pitchFamily="18" charset="0"/>
              </a:rPr>
              <a:t>The public key is not confidential and can be shared freely.</a:t>
            </a:r>
          </a:p>
          <a:p>
            <a:pPr marL="342900" indent="-342900">
              <a:buFont typeface="Arial" panose="020B0604020202020204" pitchFamily="34" charset="0"/>
              <a:buChar char="•"/>
            </a:pPr>
            <a:endParaRPr lang="en-US" sz="2400" dirty="0">
              <a:solidFill>
                <a:srgbClr val="C44977"/>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Private Key:</a:t>
            </a:r>
          </a:p>
          <a:p>
            <a:pPr marL="342900" indent="-342900">
              <a:buFont typeface="Arial" panose="020B0604020202020204" pitchFamily="34" charset="0"/>
              <a:buChar char="•"/>
            </a:pPr>
            <a:r>
              <a:rPr lang="en-US" sz="2400" dirty="0">
                <a:solidFill>
                  <a:srgbClr val="C44977"/>
                </a:solidFill>
                <a:latin typeface="Times New Roman" panose="02020603050405020304" pitchFamily="18" charset="0"/>
                <a:cs typeface="Times New Roman" panose="02020603050405020304" pitchFamily="18" charset="0"/>
              </a:rPr>
              <a:t>The private key is kept on your local machine and is used to authenticate you when you try to interact with a GitHub repository.</a:t>
            </a:r>
          </a:p>
          <a:p>
            <a:pPr marL="342900" indent="-342900">
              <a:buFont typeface="Arial" panose="020B0604020202020204" pitchFamily="34" charset="0"/>
              <a:buChar char="•"/>
            </a:pPr>
            <a:r>
              <a:rPr lang="en-US" sz="2400" dirty="0">
                <a:solidFill>
                  <a:srgbClr val="C44977"/>
                </a:solidFill>
                <a:latin typeface="Times New Roman" panose="02020603050405020304" pitchFamily="18" charset="0"/>
                <a:cs typeface="Times New Roman" panose="02020603050405020304" pitchFamily="18" charset="0"/>
              </a:rPr>
              <a:t>It should never be shared or exposed, as it's the key that provides access to your repositories.</a:t>
            </a:r>
          </a:p>
          <a:p>
            <a:pPr marL="342900" indent="-342900">
              <a:buFont typeface="Arial" panose="020B0604020202020204" pitchFamily="34" charset="0"/>
              <a:buChar char="•"/>
            </a:pPr>
            <a:r>
              <a:rPr lang="en-US" sz="2400" dirty="0">
                <a:solidFill>
                  <a:srgbClr val="C44977"/>
                </a:solidFill>
                <a:latin typeface="Times New Roman" panose="02020603050405020304" pitchFamily="18" charset="0"/>
                <a:cs typeface="Times New Roman" panose="02020603050405020304" pitchFamily="18" charset="0"/>
              </a:rPr>
              <a:t>The private key is used to sign the connection to GitHub, proving that the request comes from the rightful user.</a:t>
            </a:r>
          </a:p>
          <a:p>
            <a:endParaRPr lang="en-US" sz="2400" dirty="0">
              <a:solidFill>
                <a:srgbClr val="C44977"/>
              </a:solidFill>
              <a:latin typeface="Times New Roman" panose="02020603050405020304" pitchFamily="18" charset="0"/>
              <a:cs typeface="Times New Roman" panose="02020603050405020304" pitchFamily="18" charset="0"/>
            </a:endParaRPr>
          </a:p>
          <a:p>
            <a:endParaRPr lang="en-US" sz="2400" dirty="0">
              <a:solidFill>
                <a:srgbClr val="C44977"/>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solidFill>
                <a:srgbClr val="C44977"/>
              </a:solidFill>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43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PNG, Vector, PSD, and Clipart With Transparent Background  for Free Download | Pngtree">
            <a:extLst>
              <a:ext uri="{FF2B5EF4-FFF2-40B4-BE49-F238E27FC236}">
                <a16:creationId xmlns:a16="http://schemas.microsoft.com/office/drawing/2014/main" id="{67F76A3E-6AD7-791B-0C11-54AD5093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AFC4CC-DD70-2494-39C3-21BF31260178}"/>
              </a:ext>
            </a:extLst>
          </p:cNvPr>
          <p:cNvSpPr txBox="1"/>
          <p:nvPr/>
        </p:nvSpPr>
        <p:spPr>
          <a:xfrm>
            <a:off x="177800" y="330200"/>
            <a:ext cx="11696700" cy="464742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Summary:</a:t>
            </a:r>
          </a:p>
          <a:p>
            <a:endParaRPr lang="en-US" sz="2400" dirty="0">
              <a:solidFill>
                <a:srgbClr val="C44977"/>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SSH: </a:t>
            </a:r>
            <a:r>
              <a:rPr lang="en-US" sz="2400" dirty="0">
                <a:solidFill>
                  <a:srgbClr val="C44977"/>
                </a:solidFill>
                <a:latin typeface="Times New Roman" panose="02020603050405020304" pitchFamily="18" charset="0"/>
                <a:cs typeface="Times New Roman" panose="02020603050405020304" pitchFamily="18" charset="0"/>
              </a:rPr>
              <a:t>Uses key-based authentication to securely connect with GitHub.</a:t>
            </a:r>
          </a:p>
          <a:p>
            <a:endParaRPr lang="en-US" sz="2400" dirty="0">
              <a:solidFill>
                <a:srgbClr val="C44977"/>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HTTPS: </a:t>
            </a:r>
            <a:r>
              <a:rPr lang="en-US" sz="2400" dirty="0">
                <a:solidFill>
                  <a:srgbClr val="C44977"/>
                </a:solidFill>
                <a:latin typeface="Times New Roman" panose="02020603050405020304" pitchFamily="18" charset="0"/>
                <a:cs typeface="Times New Roman" panose="02020603050405020304" pitchFamily="18" charset="0"/>
              </a:rPr>
              <a:t>Uses username and password (or Personal Access Token) for authentication.</a:t>
            </a:r>
          </a:p>
          <a:p>
            <a:endParaRPr lang="en-US" sz="2400" dirty="0">
              <a:solidFill>
                <a:srgbClr val="C44977"/>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Public Key: </a:t>
            </a:r>
            <a:r>
              <a:rPr lang="en-US" sz="2400" dirty="0">
                <a:solidFill>
                  <a:srgbClr val="C44977"/>
                </a:solidFill>
                <a:latin typeface="Times New Roman" panose="02020603050405020304" pitchFamily="18" charset="0"/>
                <a:cs typeface="Times New Roman" panose="02020603050405020304" pitchFamily="18" charset="0"/>
              </a:rPr>
              <a:t>Shared with GitHub for verification; it’s safe to expose.</a:t>
            </a:r>
          </a:p>
          <a:p>
            <a:endParaRPr lang="en-US" sz="2400" dirty="0">
              <a:solidFill>
                <a:srgbClr val="C44977"/>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Private Key: </a:t>
            </a:r>
            <a:r>
              <a:rPr lang="en-US" sz="2400" dirty="0">
                <a:solidFill>
                  <a:srgbClr val="C44977"/>
                </a:solidFill>
                <a:latin typeface="Times New Roman" panose="02020603050405020304" pitchFamily="18" charset="0"/>
                <a:cs typeface="Times New Roman" panose="02020603050405020304" pitchFamily="18" charset="0"/>
              </a:rPr>
              <a:t>Stays on your local machine and is used to authenticate you; it must remain secure and private.</a:t>
            </a:r>
          </a:p>
          <a:p>
            <a:pPr marL="457200" indent="-457200" algn="just">
              <a:buFont typeface="+mj-lt"/>
              <a:buAutoNum type="arabicPeriod"/>
            </a:pPr>
            <a:endParaRPr lang="en-US" sz="2400" dirty="0">
              <a:solidFill>
                <a:srgbClr val="C44977"/>
              </a:solidFill>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6587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PNG, Vector, PSD, and Clipart With Transparent Background  for Free Download | Pngtree">
            <a:extLst>
              <a:ext uri="{FF2B5EF4-FFF2-40B4-BE49-F238E27FC236}">
                <a16:creationId xmlns:a16="http://schemas.microsoft.com/office/drawing/2014/main" id="{67F76A3E-6AD7-791B-0C11-54AD5093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AFC4CC-DD70-2494-39C3-21BF31260178}"/>
              </a:ext>
            </a:extLst>
          </p:cNvPr>
          <p:cNvSpPr txBox="1"/>
          <p:nvPr/>
        </p:nvSpPr>
        <p:spPr>
          <a:xfrm>
            <a:off x="247650" y="355600"/>
            <a:ext cx="11696700" cy="723274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Git commands</a:t>
            </a:r>
          </a:p>
          <a:p>
            <a:r>
              <a:rPr lang="en-US" sz="2400" dirty="0">
                <a:latin typeface="Times New Roman" panose="02020603050405020304" pitchFamily="18" charset="0"/>
                <a:cs typeface="Times New Roman" panose="02020603050405020304" pitchFamily="18" charset="0"/>
              </a:rPr>
              <a:t>1.git init</a:t>
            </a:r>
          </a:p>
          <a:p>
            <a:r>
              <a:rPr lang="en-US" sz="2400" dirty="0">
                <a:solidFill>
                  <a:srgbClr val="C44977"/>
                </a:solidFill>
                <a:latin typeface="Times New Roman" panose="02020603050405020304" pitchFamily="18" charset="0"/>
                <a:cs typeface="Times New Roman" panose="02020603050405020304" pitchFamily="18" charset="0"/>
              </a:rPr>
              <a:t>Initializes a new Git repository in the current directory. It creates a .git subdirectory to track version history.</a:t>
            </a:r>
          </a:p>
          <a:p>
            <a:r>
              <a:rPr lang="en-US" sz="2400" dirty="0">
                <a:latin typeface="Times New Roman" panose="02020603050405020304" pitchFamily="18" charset="0"/>
                <a:cs typeface="Times New Roman" panose="02020603050405020304" pitchFamily="18" charset="0"/>
              </a:rPr>
              <a:t>⁠2.git clone &lt;repository-</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&gt;</a:t>
            </a:r>
          </a:p>
          <a:p>
            <a:r>
              <a:rPr lang="en-US" sz="2400" dirty="0">
                <a:solidFill>
                  <a:srgbClr val="C44977"/>
                </a:solidFill>
                <a:latin typeface="Times New Roman" panose="02020603050405020304" pitchFamily="18" charset="0"/>
                <a:cs typeface="Times New Roman" panose="02020603050405020304" pitchFamily="18" charset="0"/>
              </a:rPr>
              <a:t>Clones an existing repository from a URL (e.g., GitHub) to your local machine, creating a local copy of the repository.</a:t>
            </a:r>
          </a:p>
          <a:p>
            <a:r>
              <a:rPr lang="en-US" sz="2400" dirty="0">
                <a:latin typeface="Times New Roman" panose="02020603050405020304" pitchFamily="18" charset="0"/>
                <a:cs typeface="Times New Roman" panose="02020603050405020304" pitchFamily="18" charset="0"/>
              </a:rPr>
              <a:t>3.⁠ ⁠git add &lt;file&gt;</a:t>
            </a:r>
          </a:p>
          <a:p>
            <a:r>
              <a:rPr lang="en-US" sz="2400" dirty="0">
                <a:solidFill>
                  <a:srgbClr val="C44977"/>
                </a:solidFill>
                <a:latin typeface="Times New Roman" panose="02020603050405020304" pitchFamily="18" charset="0"/>
                <a:cs typeface="Times New Roman" panose="02020603050405020304" pitchFamily="18" charset="0"/>
              </a:rPr>
              <a:t>Stages a specific file (or files) for commit, meaning it tells Git to track changes to this file.</a:t>
            </a:r>
          </a:p>
          <a:p>
            <a:r>
              <a:rPr lang="en-US" sz="2400" dirty="0">
                <a:latin typeface="Times New Roman" panose="02020603050405020304" pitchFamily="18" charset="0"/>
                <a:cs typeface="Times New Roman" panose="02020603050405020304" pitchFamily="18" charset="0"/>
              </a:rPr>
              <a:t>4.⁠ ⁠git commit -m "&lt;message&gt;"</a:t>
            </a:r>
          </a:p>
          <a:p>
            <a:r>
              <a:rPr lang="en-US" sz="2400" dirty="0">
                <a:solidFill>
                  <a:srgbClr val="C44977"/>
                </a:solidFill>
                <a:latin typeface="Times New Roman" panose="02020603050405020304" pitchFamily="18" charset="0"/>
                <a:cs typeface="Times New Roman" panose="02020603050405020304" pitchFamily="18" charset="0"/>
              </a:rPr>
              <a:t>Records the changes staged by git add into the repository with a commit message describing the changes.</a:t>
            </a:r>
          </a:p>
          <a:p>
            <a:r>
              <a:rPr lang="en-US" sz="2400" dirty="0">
                <a:latin typeface="Times New Roman" panose="02020603050405020304" pitchFamily="18" charset="0"/>
                <a:cs typeface="Times New Roman" panose="02020603050405020304" pitchFamily="18" charset="0"/>
              </a:rPr>
              <a:t>5.⁠ ⁠git status</a:t>
            </a:r>
          </a:p>
          <a:p>
            <a:r>
              <a:rPr lang="en-US" sz="2400" dirty="0">
                <a:solidFill>
                  <a:srgbClr val="C44977"/>
                </a:solidFill>
                <a:latin typeface="Times New Roman" panose="02020603050405020304" pitchFamily="18" charset="0"/>
                <a:cs typeface="Times New Roman" panose="02020603050405020304" pitchFamily="18" charset="0"/>
              </a:rPr>
              <a:t>Displays the current state of the working directory and staging area, showing changes to files, untracked files, and more.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6.⁠ ⁠git push</a:t>
            </a:r>
          </a:p>
          <a:p>
            <a:r>
              <a:rPr lang="en-US" sz="2400" dirty="0">
                <a:solidFill>
                  <a:srgbClr val="C44977"/>
                </a:solidFill>
                <a:latin typeface="Times New Roman" panose="02020603050405020304" pitchFamily="18" charset="0"/>
                <a:cs typeface="Times New Roman" panose="02020603050405020304" pitchFamily="18" charset="0"/>
              </a:rPr>
              <a:t>Pushes local commits to a remote repository, updating the remote branch with your changes.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06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PNG, Vector, PSD, and Clipart With Transparent Background  for Free Download | Pngtree">
            <a:extLst>
              <a:ext uri="{FF2B5EF4-FFF2-40B4-BE49-F238E27FC236}">
                <a16:creationId xmlns:a16="http://schemas.microsoft.com/office/drawing/2014/main" id="{67F76A3E-6AD7-791B-0C11-54AD5093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AFC4CC-DD70-2494-39C3-21BF31260178}"/>
              </a:ext>
            </a:extLst>
          </p:cNvPr>
          <p:cNvSpPr txBox="1"/>
          <p:nvPr/>
        </p:nvSpPr>
        <p:spPr>
          <a:xfrm>
            <a:off x="247650" y="355600"/>
            <a:ext cx="11696700" cy="563231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7.⁠ ⁠git pull</a:t>
            </a:r>
          </a:p>
          <a:p>
            <a:r>
              <a:rPr lang="en-US" sz="2400" dirty="0">
                <a:solidFill>
                  <a:srgbClr val="C44977"/>
                </a:solidFill>
                <a:latin typeface="Times New Roman" panose="02020603050405020304" pitchFamily="18" charset="0"/>
                <a:cs typeface="Times New Roman" panose="02020603050405020304" pitchFamily="18" charset="0"/>
              </a:rPr>
              <a:t>Fetches changes from the remote repository and merges them into your current local branch.</a:t>
            </a:r>
          </a:p>
          <a:p>
            <a:r>
              <a:rPr lang="en-US" sz="2400" dirty="0">
                <a:latin typeface="Times New Roman" panose="02020603050405020304" pitchFamily="18" charset="0"/>
                <a:cs typeface="Times New Roman" panose="02020603050405020304" pitchFamily="18" charset="0"/>
              </a:rPr>
              <a:t>8.⁠ ⁠git branch</a:t>
            </a:r>
          </a:p>
          <a:p>
            <a:r>
              <a:rPr lang="en-US" sz="2400" dirty="0">
                <a:solidFill>
                  <a:srgbClr val="C44977"/>
                </a:solidFill>
                <a:latin typeface="Times New Roman" panose="02020603050405020304" pitchFamily="18" charset="0"/>
                <a:cs typeface="Times New Roman" panose="02020603050405020304" pitchFamily="18" charset="0"/>
              </a:rPr>
              <a:t>Lists all the branches in your repository, and marks the current branch with an asterisk. You can also use it to create or delete branches.</a:t>
            </a:r>
          </a:p>
          <a:p>
            <a:r>
              <a:rPr lang="en-US" sz="2400" dirty="0">
                <a:latin typeface="Times New Roman" panose="02020603050405020304" pitchFamily="18" charset="0"/>
                <a:cs typeface="Times New Roman" panose="02020603050405020304" pitchFamily="18" charset="0"/>
              </a:rPr>
              <a:t>9.⁠ ⁠git checkout &lt;branch&gt;</a:t>
            </a:r>
          </a:p>
          <a:p>
            <a:r>
              <a:rPr lang="en-US" sz="2400" dirty="0">
                <a:solidFill>
                  <a:srgbClr val="C44977"/>
                </a:solidFill>
                <a:latin typeface="Times New Roman" panose="02020603050405020304" pitchFamily="18" charset="0"/>
                <a:cs typeface="Times New Roman" panose="02020603050405020304" pitchFamily="18" charset="0"/>
              </a:rPr>
              <a:t>Switches to the specified branch. If the branch doesn't exist, it can be created using git checkout -b &lt;branch&gt;.</a:t>
            </a:r>
          </a:p>
          <a:p>
            <a:r>
              <a:rPr lang="en-US" sz="2400" dirty="0">
                <a:latin typeface="Times New Roman" panose="02020603050405020304" pitchFamily="18" charset="0"/>
                <a:cs typeface="Times New Roman" panose="02020603050405020304" pitchFamily="18" charset="0"/>
              </a:rPr>
              <a:t>10.⁠ ⁠git merge &lt;branch&gt;</a:t>
            </a:r>
          </a:p>
          <a:p>
            <a:r>
              <a:rPr lang="en-US" sz="2400" dirty="0">
                <a:solidFill>
                  <a:srgbClr val="C44977"/>
                </a:solidFill>
                <a:latin typeface="Times New Roman" panose="02020603050405020304" pitchFamily="18" charset="0"/>
                <a:cs typeface="Times New Roman" panose="02020603050405020304" pitchFamily="18" charset="0"/>
              </a:rPr>
              <a:t>Merges the changes from another branch into the current branch.</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11.⁠ ⁠git log</a:t>
            </a:r>
          </a:p>
          <a:p>
            <a:r>
              <a:rPr lang="en-US" sz="2400" dirty="0">
                <a:solidFill>
                  <a:srgbClr val="C44977"/>
                </a:solidFill>
                <a:latin typeface="Times New Roman" panose="02020603050405020304" pitchFamily="18" charset="0"/>
                <a:cs typeface="Times New Roman" panose="02020603050405020304" pitchFamily="18" charset="0"/>
              </a:rPr>
              <a:t>Shows the commit history for the repository, including commit IDs, messages, and authors.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12.⁠ ⁠git remote add &lt;name&gt; &lt;url&gt;</a:t>
            </a:r>
          </a:p>
          <a:p>
            <a:r>
              <a:rPr lang="en-US" sz="2400" dirty="0">
                <a:solidFill>
                  <a:srgbClr val="C44977"/>
                </a:solidFill>
                <a:latin typeface="Times New Roman" panose="02020603050405020304" pitchFamily="18" charset="0"/>
                <a:cs typeface="Times New Roman" panose="02020603050405020304" pitchFamily="18" charset="0"/>
              </a:rPr>
              <a:t>Adds a remote repository URL with a name, typically "origin", for easy reference when pushing or pulling changes.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498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PNG, Vector, PSD, and Clipart With Transparent Background  for Free Download | Pngtree">
            <a:extLst>
              <a:ext uri="{FF2B5EF4-FFF2-40B4-BE49-F238E27FC236}">
                <a16:creationId xmlns:a16="http://schemas.microsoft.com/office/drawing/2014/main" id="{67F76A3E-6AD7-791B-0C11-54AD5093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7962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6B7B4B-E20B-484B-970A-A4C6B584D37B}"/>
              </a:ext>
            </a:extLst>
          </p:cNvPr>
          <p:cNvSpPr txBox="1"/>
          <p:nvPr/>
        </p:nvSpPr>
        <p:spPr>
          <a:xfrm>
            <a:off x="266700" y="368300"/>
            <a:ext cx="11684000" cy="3908762"/>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CONTENTS</a:t>
            </a:r>
          </a:p>
          <a:p>
            <a:pPr marL="742950" indent="-742950">
              <a:buFont typeface="+mj-lt"/>
              <a:buAutoNum type="arabicPeriod"/>
            </a:pPr>
            <a:endParaRPr lang="en-US" sz="4000" dirty="0">
              <a:latin typeface="Times New Roman" panose="02020603050405020304" pitchFamily="18" charset="0"/>
              <a:cs typeface="Times New Roman" panose="02020603050405020304" pitchFamily="18" charset="0"/>
            </a:endParaRP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What is git and GitHub.</a:t>
            </a: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Key component’s of git and GitHub.</a:t>
            </a: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SSH,Public and Private key.</a:t>
            </a: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Basic git commands.</a:t>
            </a: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Working with Repository.</a:t>
            </a: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Adding , Deleting and updating files.</a:t>
            </a:r>
          </a:p>
          <a:p>
            <a:pPr marL="742950" indent="-74295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53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PNG, Vector, PSD, and Clipart With Transparent Background  for Free Download | Pngtree">
            <a:extLst>
              <a:ext uri="{FF2B5EF4-FFF2-40B4-BE49-F238E27FC236}">
                <a16:creationId xmlns:a16="http://schemas.microsoft.com/office/drawing/2014/main" id="{67F76A3E-6AD7-791B-0C11-54AD5093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6B7B4B-E20B-484B-970A-A4C6B584D37B}"/>
              </a:ext>
            </a:extLst>
          </p:cNvPr>
          <p:cNvSpPr txBox="1"/>
          <p:nvPr/>
        </p:nvSpPr>
        <p:spPr>
          <a:xfrm>
            <a:off x="254000" y="165101"/>
            <a:ext cx="11938000" cy="7355860"/>
          </a:xfrm>
          <a:prstGeom prst="rect">
            <a:avLst/>
          </a:prstGeom>
          <a:noFill/>
        </p:spPr>
        <p:txBody>
          <a:bodyPr wrap="square" rtlCol="0">
            <a:spAutoFit/>
          </a:bodyPr>
          <a:lstStyle/>
          <a:p>
            <a:pPr algn="ctr"/>
            <a:r>
              <a:rPr lang="en-US" sz="3200" dirty="0">
                <a:solidFill>
                  <a:schemeClr val="accent2">
                    <a:lumMod val="75000"/>
                  </a:schemeClr>
                </a:solidFill>
                <a:latin typeface="Times New Roman" panose="02020603050405020304" pitchFamily="18" charset="0"/>
                <a:cs typeface="Times New Roman" panose="02020603050405020304" pitchFamily="18" charset="0"/>
              </a:rPr>
              <a:t>Introduction to git and GitHub</a:t>
            </a:r>
          </a:p>
          <a:p>
            <a:endParaRPr lang="en-US" sz="3200" dirty="0">
              <a:solidFill>
                <a:srgbClr val="DF6F6E"/>
              </a:solidFill>
              <a:latin typeface="Times New Roman" panose="02020603050405020304" pitchFamily="18" charset="0"/>
              <a:cs typeface="Times New Roman" panose="02020603050405020304" pitchFamily="18" charset="0"/>
            </a:endParaRPr>
          </a:p>
          <a:p>
            <a:pPr algn="just"/>
            <a:r>
              <a:rPr lang="en-US" sz="2400" dirty="0">
                <a:solidFill>
                  <a:srgbClr val="C44977"/>
                </a:solidFill>
                <a:latin typeface="Times New Roman" panose="02020603050405020304" pitchFamily="18" charset="0"/>
                <a:cs typeface="Times New Roman" panose="02020603050405020304" pitchFamily="18" charset="0"/>
              </a:rPr>
              <a:t>Git is a distributed version control system (VCS) that tracks changes in source code during software development. It enables multiple developers to collaborate on the same project efficiently.</a:t>
            </a:r>
          </a:p>
          <a:p>
            <a:pPr algn="l">
              <a:buFont typeface="Arial" panose="020B0604020202020204" pitchFamily="34" charset="0"/>
              <a:buChar char="•"/>
            </a:pPr>
            <a:r>
              <a:rPr lang="en-IN" sz="2400" b="0" i="0" dirty="0">
                <a:solidFill>
                  <a:srgbClr val="C44977"/>
                </a:solidFill>
                <a:effectLst/>
                <a:latin typeface="Times New Roman" panose="02020603050405020304" pitchFamily="18" charset="0"/>
                <a:cs typeface="Times New Roman" panose="02020603050405020304" pitchFamily="18" charset="0"/>
              </a:rPr>
              <a:t>Track’s code changes</a:t>
            </a:r>
          </a:p>
          <a:p>
            <a:pPr algn="l">
              <a:buFont typeface="Arial" panose="020B0604020202020204" pitchFamily="34" charset="0"/>
              <a:buChar char="•"/>
            </a:pPr>
            <a:r>
              <a:rPr lang="en-IN" sz="2400" b="0" i="0" dirty="0">
                <a:solidFill>
                  <a:srgbClr val="C44977"/>
                </a:solidFill>
                <a:effectLst/>
                <a:latin typeface="Times New Roman" panose="02020603050405020304" pitchFamily="18" charset="0"/>
                <a:cs typeface="Times New Roman" panose="02020603050405020304" pitchFamily="18" charset="0"/>
              </a:rPr>
              <a:t>Track’s who made changes</a:t>
            </a:r>
          </a:p>
          <a:p>
            <a:pPr algn="l">
              <a:buFont typeface="Arial" panose="020B0604020202020204" pitchFamily="34" charset="0"/>
              <a:buChar char="•"/>
            </a:pPr>
            <a:r>
              <a:rPr lang="en-IN" sz="2400" b="0" i="0" dirty="0">
                <a:solidFill>
                  <a:srgbClr val="C44977"/>
                </a:solidFill>
                <a:effectLst/>
                <a:latin typeface="Times New Roman" panose="02020603050405020304" pitchFamily="18" charset="0"/>
                <a:cs typeface="Times New Roman" panose="02020603050405020304" pitchFamily="18" charset="0"/>
              </a:rPr>
              <a:t>Coding collaboration</a:t>
            </a:r>
          </a:p>
          <a:p>
            <a:pPr algn="l">
              <a:buFont typeface="Arial" panose="020B0604020202020204" pitchFamily="34" charset="0"/>
              <a:buChar char="•"/>
            </a:pPr>
            <a:endParaRPr lang="en-IN" sz="2400" b="0" i="0" dirty="0">
              <a:solidFill>
                <a:srgbClr val="DF5487"/>
              </a:solidFill>
              <a:effectLst/>
              <a:latin typeface="Times New Roman" panose="02020603050405020304" pitchFamily="18" charset="0"/>
              <a:cs typeface="Times New Roman" panose="02020603050405020304" pitchFamily="18" charset="0"/>
            </a:endParaRPr>
          </a:p>
          <a:p>
            <a:pPr algn="l"/>
            <a:r>
              <a:rPr lang="en-IN" sz="2400" b="0" i="0" dirty="0">
                <a:solidFill>
                  <a:schemeClr val="accent2">
                    <a:lumMod val="75000"/>
                  </a:schemeClr>
                </a:solidFill>
                <a:effectLst/>
                <a:latin typeface="Times New Roman" panose="02020603050405020304" pitchFamily="18" charset="0"/>
                <a:cs typeface="Times New Roman" panose="02020603050405020304" pitchFamily="18" charset="0"/>
              </a:rPr>
              <a:t>What does Git do?</a:t>
            </a:r>
          </a:p>
          <a:p>
            <a:pPr algn="just">
              <a:buFont typeface="Arial" panose="020B0604020202020204" pitchFamily="34" charset="0"/>
              <a:buChar char="•"/>
            </a:pPr>
            <a:r>
              <a:rPr lang="en-IN" sz="2400" i="0" dirty="0">
                <a:solidFill>
                  <a:srgbClr val="C44977"/>
                </a:solidFill>
                <a:effectLst/>
                <a:latin typeface="Times New Roman" panose="02020603050405020304" pitchFamily="18" charset="0"/>
                <a:cs typeface="Times New Roman" panose="02020603050405020304" pitchFamily="18" charset="0"/>
              </a:rPr>
              <a:t>Manage projects with Repositories</a:t>
            </a:r>
          </a:p>
          <a:p>
            <a:pPr algn="just">
              <a:buFont typeface="Arial" panose="020B0604020202020204" pitchFamily="34" charset="0"/>
              <a:buChar char="•"/>
            </a:pPr>
            <a:r>
              <a:rPr lang="en-IN" sz="2400" i="0" dirty="0">
                <a:solidFill>
                  <a:srgbClr val="C44977"/>
                </a:solidFill>
                <a:effectLst/>
                <a:latin typeface="Times New Roman" panose="02020603050405020304" pitchFamily="18" charset="0"/>
                <a:cs typeface="Times New Roman" panose="02020603050405020304" pitchFamily="18" charset="0"/>
              </a:rPr>
              <a:t>Clone a project to work on a local copy</a:t>
            </a:r>
          </a:p>
          <a:p>
            <a:pPr algn="just">
              <a:buFont typeface="Arial" panose="020B0604020202020204" pitchFamily="34" charset="0"/>
              <a:buChar char="•"/>
            </a:pPr>
            <a:r>
              <a:rPr lang="en-IN" sz="2400" i="0" dirty="0">
                <a:solidFill>
                  <a:srgbClr val="C44977"/>
                </a:solidFill>
                <a:effectLst/>
                <a:latin typeface="Times New Roman" panose="02020603050405020304" pitchFamily="18" charset="0"/>
                <a:cs typeface="Times New Roman" panose="02020603050405020304" pitchFamily="18" charset="0"/>
              </a:rPr>
              <a:t>Control and track changes with Staging and Committing</a:t>
            </a:r>
          </a:p>
          <a:p>
            <a:pPr algn="just">
              <a:buFont typeface="Arial" panose="020B0604020202020204" pitchFamily="34" charset="0"/>
              <a:buChar char="•"/>
            </a:pPr>
            <a:r>
              <a:rPr lang="en-IN" sz="2400" i="0" dirty="0">
                <a:solidFill>
                  <a:srgbClr val="C44977"/>
                </a:solidFill>
                <a:effectLst/>
                <a:latin typeface="Times New Roman" panose="02020603050405020304" pitchFamily="18" charset="0"/>
                <a:cs typeface="Times New Roman" panose="02020603050405020304" pitchFamily="18" charset="0"/>
              </a:rPr>
              <a:t>Branch and Merge to allow for work on different parts and versions of a project</a:t>
            </a:r>
          </a:p>
          <a:p>
            <a:pPr algn="just">
              <a:buFont typeface="Arial" panose="020B0604020202020204" pitchFamily="34" charset="0"/>
              <a:buChar char="•"/>
            </a:pPr>
            <a:r>
              <a:rPr lang="en-IN" sz="2400" i="0" dirty="0">
                <a:solidFill>
                  <a:srgbClr val="C44977"/>
                </a:solidFill>
                <a:effectLst/>
                <a:latin typeface="Times New Roman" panose="02020603050405020304" pitchFamily="18" charset="0"/>
                <a:cs typeface="Times New Roman" panose="02020603050405020304" pitchFamily="18" charset="0"/>
              </a:rPr>
              <a:t>Pull the latest version of the project to a local copy</a:t>
            </a:r>
          </a:p>
          <a:p>
            <a:pPr algn="just">
              <a:buFont typeface="Arial" panose="020B0604020202020204" pitchFamily="34" charset="0"/>
              <a:buChar char="•"/>
            </a:pPr>
            <a:r>
              <a:rPr lang="en-IN" sz="2400" i="0" dirty="0">
                <a:solidFill>
                  <a:srgbClr val="C44977"/>
                </a:solidFill>
                <a:effectLst/>
                <a:latin typeface="Times New Roman" panose="02020603050405020304" pitchFamily="18" charset="0"/>
                <a:cs typeface="Times New Roman" panose="02020603050405020304" pitchFamily="18" charset="0"/>
              </a:rPr>
              <a:t>Push local updates to the main project</a:t>
            </a:r>
          </a:p>
          <a:p>
            <a:pPr algn="just">
              <a:buFont typeface="Arial" panose="020B0604020202020204" pitchFamily="34" charset="0"/>
              <a:buChar char="•"/>
            </a:pPr>
            <a:endParaRPr lang="en-IN" sz="2400" dirty="0">
              <a:solidFill>
                <a:srgbClr val="C44977"/>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sz="2400" i="0" dirty="0">
              <a:solidFill>
                <a:srgbClr val="C44977"/>
              </a:solidFill>
              <a:effectLst/>
              <a:latin typeface="Times New Roman" panose="02020603050405020304" pitchFamily="18" charset="0"/>
              <a:cs typeface="Times New Roman" panose="02020603050405020304" pitchFamily="18" charset="0"/>
            </a:endParaRPr>
          </a:p>
          <a:p>
            <a:pPr algn="just"/>
            <a:r>
              <a:rPr lang="en-US" sz="2400" dirty="0">
                <a:solidFill>
                  <a:srgbClr val="C44977"/>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35378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PNG, Vector, PSD, and Clipart With Transparent Background  for Free Download | Pngtree">
            <a:extLst>
              <a:ext uri="{FF2B5EF4-FFF2-40B4-BE49-F238E27FC236}">
                <a16:creationId xmlns:a16="http://schemas.microsoft.com/office/drawing/2014/main" id="{67F76A3E-6AD7-791B-0C11-54AD5093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32B52A-355F-C577-67BA-617441D757C5}"/>
              </a:ext>
            </a:extLst>
          </p:cNvPr>
          <p:cNvSpPr txBox="1"/>
          <p:nvPr/>
        </p:nvSpPr>
        <p:spPr>
          <a:xfrm>
            <a:off x="0" y="0"/>
            <a:ext cx="11887200" cy="2585323"/>
          </a:xfrm>
          <a:prstGeom prst="rect">
            <a:avLst/>
          </a:prstGeom>
          <a:noFill/>
        </p:spPr>
        <p:txBody>
          <a:bodyPr wrap="square" rtlCol="0">
            <a:spAutoFit/>
          </a:bodyPr>
          <a:lstStyle/>
          <a:p>
            <a:pPr algn="just"/>
            <a:r>
              <a:rPr lang="en-IN" sz="2400" b="0" i="0" dirty="0">
                <a:solidFill>
                  <a:schemeClr val="accent2">
                    <a:lumMod val="75000"/>
                  </a:schemeClr>
                </a:solidFill>
                <a:effectLst/>
                <a:latin typeface="Times New Roman" panose="02020603050405020304" pitchFamily="18" charset="0"/>
                <a:cs typeface="Times New Roman" panose="02020603050405020304" pitchFamily="18" charset="0"/>
              </a:rPr>
              <a:t>Why Git?</a:t>
            </a:r>
          </a:p>
          <a:p>
            <a:pPr algn="just">
              <a:buFont typeface="Arial" panose="020B0604020202020204" pitchFamily="34" charset="0"/>
              <a:buChar char="•"/>
            </a:pPr>
            <a:r>
              <a:rPr lang="en-IN" sz="2400" b="0" i="0" dirty="0">
                <a:solidFill>
                  <a:srgbClr val="C44977"/>
                </a:solidFill>
                <a:effectLst/>
                <a:latin typeface="Times New Roman" panose="02020603050405020304" pitchFamily="18" charset="0"/>
                <a:cs typeface="Times New Roman" panose="02020603050405020304" pitchFamily="18" charset="0"/>
              </a:rPr>
              <a:t>Developers can work together from anywhere in the world.</a:t>
            </a:r>
          </a:p>
          <a:p>
            <a:pPr algn="just">
              <a:buFont typeface="Arial" panose="020B0604020202020204" pitchFamily="34" charset="0"/>
              <a:buChar char="•"/>
            </a:pPr>
            <a:r>
              <a:rPr lang="en-IN" sz="2400" b="0" i="0" dirty="0">
                <a:solidFill>
                  <a:srgbClr val="C44977"/>
                </a:solidFill>
                <a:effectLst/>
                <a:latin typeface="Times New Roman" panose="02020603050405020304" pitchFamily="18" charset="0"/>
                <a:cs typeface="Times New Roman" panose="02020603050405020304" pitchFamily="18" charset="0"/>
              </a:rPr>
              <a:t>Developers can see the full history of the project.</a:t>
            </a:r>
          </a:p>
          <a:p>
            <a:pPr algn="just">
              <a:buFont typeface="Arial" panose="020B0604020202020204" pitchFamily="34" charset="0"/>
              <a:buChar char="•"/>
            </a:pPr>
            <a:r>
              <a:rPr lang="en-IN" sz="2400" b="0" i="0" dirty="0">
                <a:solidFill>
                  <a:srgbClr val="C44977"/>
                </a:solidFill>
                <a:effectLst/>
                <a:latin typeface="Times New Roman" panose="02020603050405020304" pitchFamily="18" charset="0"/>
                <a:cs typeface="Times New Roman" panose="02020603050405020304" pitchFamily="18" charset="0"/>
              </a:rPr>
              <a:t>Developers can revert to earlier versions of a project.</a:t>
            </a:r>
          </a:p>
          <a:p>
            <a:pPr algn="just">
              <a:buFont typeface="Arial" panose="020B0604020202020204" pitchFamily="34" charset="0"/>
              <a:buChar char="•"/>
            </a:pPr>
            <a:endParaRPr lang="en-IN" sz="2400" dirty="0">
              <a:solidFill>
                <a:srgbClr val="C44977"/>
              </a:solidFill>
              <a:latin typeface="Times New Roman" panose="02020603050405020304" pitchFamily="18" charset="0"/>
              <a:cs typeface="Times New Roman" panose="02020603050405020304" pitchFamily="18" charset="0"/>
            </a:endParaRPr>
          </a:p>
          <a:p>
            <a:pPr algn="just"/>
            <a:r>
              <a:rPr lang="en-IN" sz="2400" b="0" i="0" dirty="0">
                <a:solidFill>
                  <a:srgbClr val="C44977"/>
                </a:solidFill>
                <a:effectLst/>
                <a:latin typeface="Times New Roman" panose="02020603050405020304" pitchFamily="18" charset="0"/>
                <a:cs typeface="Times New Roman" panose="02020603050405020304" pitchFamily="18" charset="0"/>
              </a:rPr>
              <a:t>.</a:t>
            </a:r>
          </a:p>
          <a:p>
            <a:pPr algn="just"/>
            <a:endParaRPr lang="en-IN" sz="1800" b="0" i="0" dirty="0">
              <a:solidFill>
                <a:srgbClr val="C44977"/>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40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PNG, Vector, PSD, and Clipart With Transparent Background  for Free Download | Pngtree">
            <a:extLst>
              <a:ext uri="{FF2B5EF4-FFF2-40B4-BE49-F238E27FC236}">
                <a16:creationId xmlns:a16="http://schemas.microsoft.com/office/drawing/2014/main" id="{67F76A3E-6AD7-791B-0C11-54AD5093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32B52A-355F-C577-67BA-617441D757C5}"/>
              </a:ext>
            </a:extLst>
          </p:cNvPr>
          <p:cNvSpPr txBox="1"/>
          <p:nvPr/>
        </p:nvSpPr>
        <p:spPr>
          <a:xfrm>
            <a:off x="0" y="0"/>
            <a:ext cx="11887200" cy="1107996"/>
          </a:xfrm>
          <a:prstGeom prst="rect">
            <a:avLst/>
          </a:prstGeom>
          <a:noFill/>
        </p:spPr>
        <p:txBody>
          <a:bodyPr wrap="square" rtlCol="0">
            <a:spAutoFit/>
          </a:bodyPr>
          <a:lstStyle/>
          <a:p>
            <a:pPr algn="just">
              <a:buFont typeface="Arial" panose="020B0604020202020204" pitchFamily="34" charset="0"/>
              <a:buChar char="•"/>
            </a:pPr>
            <a:endParaRPr lang="en-IN" sz="2400" dirty="0">
              <a:solidFill>
                <a:srgbClr val="C44977"/>
              </a:solidFill>
              <a:latin typeface="Times New Roman" panose="02020603050405020304" pitchFamily="18" charset="0"/>
              <a:cs typeface="Times New Roman" panose="02020603050405020304" pitchFamily="18" charset="0"/>
            </a:endParaRPr>
          </a:p>
          <a:p>
            <a:pPr algn="just"/>
            <a:r>
              <a:rPr lang="en-IN" sz="2400" b="0" i="0" dirty="0">
                <a:solidFill>
                  <a:srgbClr val="C44977"/>
                </a:solidFill>
                <a:effectLst/>
                <a:latin typeface="Times New Roman" panose="02020603050405020304" pitchFamily="18" charset="0"/>
                <a:cs typeface="Times New Roman" panose="02020603050405020304" pitchFamily="18" charset="0"/>
              </a:rPr>
              <a:t>.</a:t>
            </a:r>
          </a:p>
          <a:p>
            <a:pPr algn="just"/>
            <a:endParaRPr lang="en-IN" sz="1800" b="0" i="0" dirty="0">
              <a:solidFill>
                <a:srgbClr val="C44977"/>
              </a:solidFill>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09C41A4-D17E-5847-B2EF-370D35085B12}"/>
              </a:ext>
            </a:extLst>
          </p:cNvPr>
          <p:cNvSpPr txBox="1"/>
          <p:nvPr/>
        </p:nvSpPr>
        <p:spPr>
          <a:xfrm>
            <a:off x="203200" y="241300"/>
            <a:ext cx="11684000" cy="5262979"/>
          </a:xfrm>
          <a:prstGeom prst="rect">
            <a:avLst/>
          </a:prstGeom>
          <a:noFill/>
        </p:spPr>
        <p:txBody>
          <a:bodyPr wrap="square" rtlCol="0">
            <a:spAutoFit/>
          </a:bodyPr>
          <a:lstStyle/>
          <a:p>
            <a:pPr algn="just"/>
            <a:r>
              <a:rPr lang="en-IN" sz="2400" b="0" i="0" dirty="0">
                <a:solidFill>
                  <a:srgbClr val="C44977"/>
                </a:solidFill>
                <a:effectLst/>
                <a:latin typeface="Times New Roman" panose="02020603050405020304" pitchFamily="18" charset="0"/>
                <a:cs typeface="Times New Roman" panose="02020603050405020304" pitchFamily="18" charset="0"/>
              </a:rPr>
              <a:t>GitHub is a platform for hosting and collaborating on software development projects. It uses Git, a version control system, to help developers manage changes to their codebase efficiently.</a:t>
            </a:r>
          </a:p>
          <a:p>
            <a:pPr algn="just"/>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pPr algn="just"/>
            <a:r>
              <a:rPr lang="en-IN" sz="2400" b="0" i="0" dirty="0">
                <a:solidFill>
                  <a:schemeClr val="accent2">
                    <a:lumMod val="75000"/>
                  </a:schemeClr>
                </a:solidFill>
                <a:effectLst/>
                <a:latin typeface="Times New Roman" panose="02020603050405020304" pitchFamily="18" charset="0"/>
                <a:cs typeface="Times New Roman" panose="02020603050405020304" pitchFamily="18" charset="0"/>
              </a:rPr>
              <a:t>Key Features of GitHub:</a:t>
            </a:r>
          </a:p>
          <a:p>
            <a:r>
              <a:rPr lang="en-IN" sz="2400" b="0" i="0" dirty="0">
                <a:effectLst/>
                <a:latin typeface="Times New Roman" panose="02020603050405020304" pitchFamily="18" charset="0"/>
                <a:cs typeface="Times New Roman" panose="02020603050405020304" pitchFamily="18" charset="0"/>
              </a:rPr>
              <a:t>1.⁠ ⁠Code Hosting: </a:t>
            </a:r>
            <a:r>
              <a:rPr lang="en-IN" sz="2400" b="0" i="0" dirty="0">
                <a:solidFill>
                  <a:srgbClr val="C44977"/>
                </a:solidFill>
                <a:effectLst/>
                <a:latin typeface="Times New Roman" panose="02020603050405020304" pitchFamily="18" charset="0"/>
                <a:cs typeface="Times New Roman" panose="02020603050405020304" pitchFamily="18" charset="0"/>
              </a:rPr>
              <a:t>Allows developers to store, share, and collaborate on code repositories.</a:t>
            </a:r>
          </a:p>
          <a:p>
            <a:r>
              <a:rPr lang="en-IN" sz="2400" b="0" i="0" dirty="0">
                <a:effectLst/>
                <a:latin typeface="Times New Roman" panose="02020603050405020304" pitchFamily="18" charset="0"/>
                <a:cs typeface="Times New Roman" panose="02020603050405020304" pitchFamily="18" charset="0"/>
              </a:rPr>
              <a:t>2.⁠ ⁠Version Control: </a:t>
            </a:r>
            <a:r>
              <a:rPr lang="en-IN" sz="2400" b="0" i="0" dirty="0">
                <a:solidFill>
                  <a:srgbClr val="C44977"/>
                </a:solidFill>
                <a:effectLst/>
                <a:latin typeface="Times New Roman" panose="02020603050405020304" pitchFamily="18" charset="0"/>
                <a:cs typeface="Times New Roman" panose="02020603050405020304" pitchFamily="18" charset="0"/>
              </a:rPr>
              <a:t>Tracks changes made to files, enabling developers to revert to previous                versions if needed.</a:t>
            </a:r>
          </a:p>
          <a:p>
            <a:r>
              <a:rPr lang="en-IN" sz="2400" b="0" i="0" dirty="0">
                <a:effectLst/>
                <a:latin typeface="Times New Roman" panose="02020603050405020304" pitchFamily="18" charset="0"/>
                <a:cs typeface="Times New Roman" panose="02020603050405020304" pitchFamily="18" charset="0"/>
              </a:rPr>
              <a:t>3.⁠ ⁠Collaboration: </a:t>
            </a:r>
            <a:r>
              <a:rPr lang="en-IN" sz="2400" b="0" i="0" dirty="0">
                <a:solidFill>
                  <a:srgbClr val="C44977"/>
                </a:solidFill>
                <a:effectLst/>
                <a:latin typeface="Times New Roman" panose="02020603050405020304" pitchFamily="18" charset="0"/>
                <a:cs typeface="Times New Roman" panose="02020603050405020304" pitchFamily="18" charset="0"/>
              </a:rPr>
              <a:t>Teams can work together on the same project using branches, pull requests,    and reviews.</a:t>
            </a:r>
          </a:p>
          <a:p>
            <a:r>
              <a:rPr lang="en-IN" sz="2400" b="0" i="0" dirty="0">
                <a:effectLst/>
                <a:latin typeface="Times New Roman" panose="02020603050405020304" pitchFamily="18" charset="0"/>
                <a:cs typeface="Times New Roman" panose="02020603050405020304" pitchFamily="18" charset="0"/>
              </a:rPr>
              <a:t>4.⁠ ⁠Issue Tracking: </a:t>
            </a:r>
            <a:r>
              <a:rPr lang="en-IN" sz="2400" b="0" i="0" dirty="0">
                <a:solidFill>
                  <a:srgbClr val="C44977"/>
                </a:solidFill>
                <a:effectLst/>
                <a:latin typeface="Times New Roman" panose="02020603050405020304" pitchFamily="18" charset="0"/>
                <a:cs typeface="Times New Roman" panose="02020603050405020304" pitchFamily="18" charset="0"/>
              </a:rPr>
              <a:t>Provides tools to report and manage bugs or feature requests.</a:t>
            </a:r>
          </a:p>
          <a:p>
            <a:r>
              <a:rPr lang="en-IN" sz="2400" b="0" i="0" dirty="0">
                <a:effectLst/>
                <a:latin typeface="Times New Roman" panose="02020603050405020304" pitchFamily="18" charset="0"/>
                <a:cs typeface="Times New Roman" panose="02020603050405020304" pitchFamily="18" charset="0"/>
              </a:rPr>
              <a:t>5.⁠ ⁠Actions: </a:t>
            </a:r>
            <a:r>
              <a:rPr lang="en-IN" sz="2400" b="0" i="0" dirty="0">
                <a:solidFill>
                  <a:srgbClr val="C44977"/>
                </a:solidFill>
                <a:effectLst/>
                <a:latin typeface="Times New Roman" panose="02020603050405020304" pitchFamily="18" charset="0"/>
                <a:cs typeface="Times New Roman" panose="02020603050405020304" pitchFamily="18" charset="0"/>
              </a:rPr>
              <a:t>Automates workflows like building, testing, and deploying applications.</a:t>
            </a:r>
          </a:p>
          <a:p>
            <a:r>
              <a:rPr lang="en-IN" sz="2400" b="0" i="0" dirty="0">
                <a:effectLst/>
                <a:latin typeface="Times New Roman" panose="02020603050405020304" pitchFamily="18" charset="0"/>
                <a:cs typeface="Times New Roman" panose="02020603050405020304" pitchFamily="18" charset="0"/>
              </a:rPr>
              <a:t>6.⁠ ⁠Open Source Contribution: </a:t>
            </a:r>
            <a:r>
              <a:rPr lang="en-IN" sz="2400" b="0" i="0" dirty="0">
                <a:solidFill>
                  <a:srgbClr val="C44977"/>
                </a:solidFill>
                <a:effectLst/>
                <a:latin typeface="Times New Roman" panose="02020603050405020304" pitchFamily="18" charset="0"/>
                <a:cs typeface="Times New Roman" panose="02020603050405020304" pitchFamily="18" charset="0"/>
              </a:rPr>
              <a:t>Enables developers to contribute to open-source projects easily.</a:t>
            </a:r>
          </a:p>
          <a:p>
            <a:r>
              <a:rPr lang="en-IN" sz="2400" b="0" i="0" dirty="0">
                <a:effectLst/>
                <a:latin typeface="Times New Roman" panose="02020603050405020304" pitchFamily="18" charset="0"/>
                <a:cs typeface="Times New Roman" panose="02020603050405020304" pitchFamily="18" charset="0"/>
              </a:rPr>
              <a:t>7.⁠ ⁠Integration: </a:t>
            </a:r>
            <a:r>
              <a:rPr lang="en-IN" sz="2400" b="0" i="0" dirty="0">
                <a:solidFill>
                  <a:srgbClr val="C44977"/>
                </a:solidFill>
                <a:effectLst/>
                <a:latin typeface="Times New Roman" panose="02020603050405020304" pitchFamily="18" charset="0"/>
                <a:cs typeface="Times New Roman" panose="02020603050405020304" pitchFamily="18" charset="0"/>
              </a:rPr>
              <a:t>Supports integration with other tools like CI/CD pipelines, project management   software, etc</a:t>
            </a:r>
          </a:p>
        </p:txBody>
      </p:sp>
    </p:spTree>
    <p:extLst>
      <p:ext uri="{BB962C8B-B14F-4D97-AF65-F5344CB8AC3E}">
        <p14:creationId xmlns:p14="http://schemas.microsoft.com/office/powerpoint/2010/main" val="1385504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PNG, Vector, PSD, and Clipart With Transparent Background  for Free Download | Pngtree">
            <a:extLst>
              <a:ext uri="{FF2B5EF4-FFF2-40B4-BE49-F238E27FC236}">
                <a16:creationId xmlns:a16="http://schemas.microsoft.com/office/drawing/2014/main" id="{67F76A3E-6AD7-791B-0C11-54AD5093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BED77AB-9B3F-5692-F450-5A69A5239E9D}"/>
              </a:ext>
            </a:extLst>
          </p:cNvPr>
          <p:cNvSpPr txBox="1"/>
          <p:nvPr/>
        </p:nvSpPr>
        <p:spPr>
          <a:xfrm>
            <a:off x="165100" y="330200"/>
            <a:ext cx="11722100" cy="2677656"/>
          </a:xfrm>
          <a:prstGeom prst="rect">
            <a:avLst/>
          </a:prstGeom>
          <a:noFill/>
        </p:spPr>
        <p:txBody>
          <a:bodyPr wrap="square" rtlCol="0">
            <a:spAutoFit/>
          </a:bodyPr>
          <a:lstStyle/>
          <a:p>
            <a:pPr algn="just"/>
            <a:r>
              <a:rPr lang="en-IN" sz="2400" b="0" i="0" dirty="0">
                <a:solidFill>
                  <a:schemeClr val="accent2">
                    <a:lumMod val="75000"/>
                  </a:schemeClr>
                </a:solidFill>
                <a:effectLst/>
                <a:latin typeface="Times New Roman" panose="02020603050405020304" pitchFamily="18" charset="0"/>
                <a:cs typeface="Times New Roman" panose="02020603050405020304" pitchFamily="18" charset="0"/>
              </a:rPr>
              <a:t>Common Terms in GitHub:-</a:t>
            </a:r>
          </a:p>
          <a:p>
            <a:pPr algn="just"/>
            <a:r>
              <a:rPr lang="en-IN" sz="2400" b="0" i="0" dirty="0">
                <a:effectLst/>
                <a:latin typeface="Times New Roman" panose="02020603050405020304" pitchFamily="18" charset="0"/>
                <a:cs typeface="Times New Roman" panose="02020603050405020304" pitchFamily="18" charset="0"/>
              </a:rPr>
              <a:t>Repository (Repo): </a:t>
            </a:r>
            <a:r>
              <a:rPr lang="en-IN" sz="2400" b="0" i="0" dirty="0">
                <a:solidFill>
                  <a:srgbClr val="C44977"/>
                </a:solidFill>
                <a:effectLst/>
                <a:latin typeface="Times New Roman" panose="02020603050405020304" pitchFamily="18" charset="0"/>
                <a:cs typeface="Times New Roman" panose="02020603050405020304" pitchFamily="18" charset="0"/>
              </a:rPr>
              <a:t>A storage space for your project files and version history.</a:t>
            </a:r>
          </a:p>
          <a:p>
            <a:pPr algn="just"/>
            <a:r>
              <a:rPr lang="en-IN" sz="2400" b="0" i="0" dirty="0">
                <a:effectLst/>
                <a:latin typeface="Times New Roman" panose="02020603050405020304" pitchFamily="18" charset="0"/>
                <a:cs typeface="Times New Roman" panose="02020603050405020304" pitchFamily="18" charset="0"/>
              </a:rPr>
              <a:t>Branch: </a:t>
            </a:r>
            <a:r>
              <a:rPr lang="en-IN" sz="2400" b="0" i="0" dirty="0">
                <a:solidFill>
                  <a:srgbClr val="C44977"/>
                </a:solidFill>
                <a:effectLst/>
                <a:latin typeface="Times New Roman" panose="02020603050405020304" pitchFamily="18" charset="0"/>
                <a:cs typeface="Times New Roman" panose="02020603050405020304" pitchFamily="18" charset="0"/>
              </a:rPr>
              <a:t>A parallel version of the code where developers can work independently.</a:t>
            </a:r>
          </a:p>
          <a:p>
            <a:pPr algn="just"/>
            <a:r>
              <a:rPr lang="en-IN" sz="2400" b="0" i="0" dirty="0">
                <a:effectLst/>
                <a:latin typeface="Times New Roman" panose="02020603050405020304" pitchFamily="18" charset="0"/>
                <a:cs typeface="Times New Roman" panose="02020603050405020304" pitchFamily="18" charset="0"/>
              </a:rPr>
              <a:t>Pull Request (PR): </a:t>
            </a:r>
            <a:r>
              <a:rPr lang="en-IN" sz="2400" b="0" i="0" dirty="0">
                <a:solidFill>
                  <a:srgbClr val="C44977"/>
                </a:solidFill>
                <a:effectLst/>
                <a:latin typeface="Times New Roman" panose="02020603050405020304" pitchFamily="18" charset="0"/>
                <a:cs typeface="Times New Roman" panose="02020603050405020304" pitchFamily="18" charset="0"/>
              </a:rPr>
              <a:t>A request to merge changes from one branch into another.</a:t>
            </a:r>
          </a:p>
          <a:p>
            <a:pPr algn="just"/>
            <a:r>
              <a:rPr lang="en-IN" sz="2400" b="0" i="0" dirty="0">
                <a:effectLst/>
                <a:latin typeface="Times New Roman" panose="02020603050405020304" pitchFamily="18" charset="0"/>
                <a:cs typeface="Times New Roman" panose="02020603050405020304" pitchFamily="18" charset="0"/>
              </a:rPr>
              <a:t>Fork: </a:t>
            </a:r>
            <a:r>
              <a:rPr lang="en-IN" sz="2400" b="0" i="0" dirty="0">
                <a:solidFill>
                  <a:srgbClr val="C44977"/>
                </a:solidFill>
                <a:effectLst/>
                <a:latin typeface="Times New Roman" panose="02020603050405020304" pitchFamily="18" charset="0"/>
                <a:cs typeface="Times New Roman" panose="02020603050405020304" pitchFamily="18" charset="0"/>
              </a:rPr>
              <a:t>A copy of a repository that you can modify independently.</a:t>
            </a:r>
          </a:p>
          <a:p>
            <a:pPr algn="just"/>
            <a:r>
              <a:rPr lang="en-IN" sz="2400" b="0" i="0" dirty="0">
                <a:effectLst/>
                <a:latin typeface="Times New Roman" panose="02020603050405020304" pitchFamily="18" charset="0"/>
                <a:cs typeface="Times New Roman" panose="02020603050405020304" pitchFamily="18" charset="0"/>
              </a:rPr>
              <a:t>Commit: </a:t>
            </a:r>
            <a:r>
              <a:rPr lang="en-IN" sz="2400" b="0" i="0" dirty="0">
                <a:solidFill>
                  <a:srgbClr val="C44977"/>
                </a:solidFill>
                <a:effectLst/>
                <a:latin typeface="Times New Roman" panose="02020603050405020304" pitchFamily="18" charset="0"/>
                <a:cs typeface="Times New Roman" panose="02020603050405020304" pitchFamily="18" charset="0"/>
              </a:rPr>
              <a:t>A snapshot of changes in your code.</a:t>
            </a:r>
          </a:p>
          <a:p>
            <a:pPr algn="just"/>
            <a:r>
              <a:rPr lang="en-IN" sz="2400" b="0" i="0" dirty="0">
                <a:effectLst/>
                <a:latin typeface="Times New Roman" panose="02020603050405020304" pitchFamily="18" charset="0"/>
                <a:cs typeface="Times New Roman" panose="02020603050405020304" pitchFamily="18" charset="0"/>
              </a:rPr>
              <a:t>Merge: </a:t>
            </a:r>
            <a:r>
              <a:rPr lang="en-IN" sz="2400" b="0" i="0" dirty="0">
                <a:solidFill>
                  <a:srgbClr val="C44977"/>
                </a:solidFill>
                <a:effectLst/>
                <a:latin typeface="Times New Roman" panose="02020603050405020304" pitchFamily="18" charset="0"/>
                <a:cs typeface="Times New Roman" panose="02020603050405020304" pitchFamily="18" charset="0"/>
              </a:rPr>
              <a:t>Combining changes from one branch into another.</a:t>
            </a:r>
          </a:p>
        </p:txBody>
      </p:sp>
    </p:spTree>
    <p:extLst>
      <p:ext uri="{BB962C8B-B14F-4D97-AF65-F5344CB8AC3E}">
        <p14:creationId xmlns:p14="http://schemas.microsoft.com/office/powerpoint/2010/main" val="181350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PNG, Vector, PSD, and Clipart With Transparent Background  for Free Download | Pngtree">
            <a:extLst>
              <a:ext uri="{FF2B5EF4-FFF2-40B4-BE49-F238E27FC236}">
                <a16:creationId xmlns:a16="http://schemas.microsoft.com/office/drawing/2014/main" id="{67F76A3E-6AD7-791B-0C11-54AD5093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BED77AB-9B3F-5692-F450-5A69A5239E9D}"/>
              </a:ext>
            </a:extLst>
          </p:cNvPr>
          <p:cNvSpPr txBox="1"/>
          <p:nvPr/>
        </p:nvSpPr>
        <p:spPr>
          <a:xfrm>
            <a:off x="165100" y="330200"/>
            <a:ext cx="11722100" cy="1569660"/>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git Workflow</a:t>
            </a:r>
          </a:p>
          <a:p>
            <a:pPr algn="ctr"/>
            <a:endParaRPr lang="en-IN" sz="3200" b="0" i="0" dirty="0">
              <a:effectLst/>
              <a:latin typeface="Times New Roman" panose="02020603050405020304" pitchFamily="18" charset="0"/>
              <a:cs typeface="Times New Roman" panose="02020603050405020304" pitchFamily="18" charset="0"/>
            </a:endParaRPr>
          </a:p>
          <a:p>
            <a:pPr algn="ctr"/>
            <a:endParaRPr lang="en-IN" sz="3200" b="0" i="0"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D7071A8-F58B-A2BD-6E8F-870534D197B7}"/>
              </a:ext>
            </a:extLst>
          </p:cNvPr>
          <p:cNvPicPr>
            <a:picLocks noChangeAspect="1"/>
          </p:cNvPicPr>
          <p:nvPr/>
        </p:nvPicPr>
        <p:blipFill>
          <a:blip r:embed="rId4"/>
          <a:stretch>
            <a:fillRect/>
          </a:stretch>
        </p:blipFill>
        <p:spPr>
          <a:xfrm>
            <a:off x="596900" y="1079501"/>
            <a:ext cx="10439400" cy="5334000"/>
          </a:xfrm>
          <a:prstGeom prst="rect">
            <a:avLst/>
          </a:prstGeom>
        </p:spPr>
      </p:pic>
    </p:spTree>
    <p:extLst>
      <p:ext uri="{BB962C8B-B14F-4D97-AF65-F5344CB8AC3E}">
        <p14:creationId xmlns:p14="http://schemas.microsoft.com/office/powerpoint/2010/main" val="384442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PNG, Vector, PSD, and Clipart With Transparent Background  for Free Download | Pngtree">
            <a:extLst>
              <a:ext uri="{FF2B5EF4-FFF2-40B4-BE49-F238E27FC236}">
                <a16:creationId xmlns:a16="http://schemas.microsoft.com/office/drawing/2014/main" id="{67F76A3E-6AD7-791B-0C11-54AD5093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A0A30F-A152-AAC8-2404-1D52F2FAC2C0}"/>
              </a:ext>
            </a:extLst>
          </p:cNvPr>
          <p:cNvSpPr txBox="1"/>
          <p:nvPr/>
        </p:nvSpPr>
        <p:spPr>
          <a:xfrm>
            <a:off x="165100" y="330200"/>
            <a:ext cx="11722100" cy="6370975"/>
          </a:xfrm>
          <a:prstGeom prst="rect">
            <a:avLst/>
          </a:prstGeom>
          <a:noFill/>
        </p:spPr>
        <p:txBody>
          <a:bodyPr wrap="square" rtlCol="0">
            <a:spAutoFit/>
          </a:bodyPr>
          <a:lstStyle/>
          <a:p>
            <a:r>
              <a:rPr lang="en-US" sz="2400" dirty="0"/>
              <a:t>1.Working Directory:</a:t>
            </a:r>
          </a:p>
          <a:p>
            <a:r>
              <a:rPr lang="en-US" sz="2400" dirty="0">
                <a:solidFill>
                  <a:srgbClr val="C44977"/>
                </a:solidFill>
              </a:rPr>
              <a:t>Contains files that you are currently working on.</a:t>
            </a:r>
          </a:p>
          <a:p>
            <a:r>
              <a:rPr lang="en-US" sz="2400" dirty="0">
                <a:solidFill>
                  <a:srgbClr val="C44977"/>
                </a:solidFill>
              </a:rPr>
              <a:t>Changes in this area are untracked until they are staged.</a:t>
            </a:r>
          </a:p>
          <a:p>
            <a:r>
              <a:rPr lang="en-US" sz="2400" dirty="0"/>
              <a:t>2.⁠ ⁠Staging Area (Index):</a:t>
            </a:r>
          </a:p>
          <a:p>
            <a:r>
              <a:rPr lang="en-US" sz="2400" dirty="0">
                <a:solidFill>
                  <a:srgbClr val="C44977"/>
                </a:solidFill>
              </a:rPr>
              <a:t>A temporary area where you can organize and prepare your changes before committing.</a:t>
            </a:r>
          </a:p>
          <a:p>
            <a:r>
              <a:rPr lang="en-US" sz="2400" dirty="0">
                <a:solidFill>
                  <a:srgbClr val="C44977"/>
                </a:solidFill>
              </a:rPr>
              <a:t>Changes are staged using the git add command</a:t>
            </a:r>
            <a:r>
              <a:rPr lang="en-US" sz="2400" dirty="0"/>
              <a:t>.</a:t>
            </a:r>
          </a:p>
          <a:p>
            <a:r>
              <a:rPr lang="en-US" sz="2400" dirty="0"/>
              <a:t>3.⁠ ⁠Local Repository:</a:t>
            </a:r>
          </a:p>
          <a:p>
            <a:r>
              <a:rPr lang="en-US" sz="2400" dirty="0">
                <a:solidFill>
                  <a:srgbClr val="C44977"/>
                </a:solidFill>
              </a:rPr>
              <a:t>Stores committed changes along with the project’s history.</a:t>
            </a:r>
          </a:p>
          <a:p>
            <a:r>
              <a:rPr lang="en-US" sz="2400" dirty="0">
                <a:solidFill>
                  <a:srgbClr val="C44977"/>
                </a:solidFill>
              </a:rPr>
              <a:t>Committed changes are stored in a local .git directory.</a:t>
            </a:r>
          </a:p>
          <a:p>
            <a:r>
              <a:rPr lang="en-US" sz="2400" dirty="0">
                <a:solidFill>
                  <a:srgbClr val="C44977"/>
                </a:solidFill>
              </a:rPr>
              <a:t>The repository can be either local or remote (e.g., GitHub).</a:t>
            </a:r>
          </a:p>
          <a:p>
            <a:r>
              <a:rPr lang="en-US" sz="2400" dirty="0"/>
              <a:t>4.⁠ ⁠Remote Repository:</a:t>
            </a:r>
          </a:p>
          <a:p>
            <a:r>
              <a:rPr lang="en-US" sz="2400" dirty="0">
                <a:solidFill>
                  <a:srgbClr val="C44977"/>
                </a:solidFill>
              </a:rPr>
              <a:t>A version of your repository hosted on a remote server (e.g., GitHub, GitLab).</a:t>
            </a:r>
          </a:p>
          <a:p>
            <a:r>
              <a:rPr lang="en-US" sz="2400" dirty="0">
                <a:solidFill>
                  <a:srgbClr val="C44977"/>
                </a:solidFill>
              </a:rPr>
              <a:t>Used to share code with others.</a:t>
            </a:r>
          </a:p>
          <a:p>
            <a:r>
              <a:rPr lang="en-US" sz="2400" dirty="0">
                <a:solidFill>
                  <a:srgbClr val="C44977"/>
                </a:solidFill>
              </a:rPr>
              <a:t>A remote repository is a version of your Git repository that is hosted on a remote server, typically on a platform like GitHub, GitLab, Bitbucket, or a private server. It serves as a central location where developers can collaborate by sharing and syncing their work.</a:t>
            </a:r>
          </a:p>
          <a:p>
            <a:endParaRPr lang="en-US" sz="2400" dirty="0">
              <a:solidFill>
                <a:srgbClr val="C44977"/>
              </a:solidFill>
            </a:endParaRPr>
          </a:p>
        </p:txBody>
      </p:sp>
    </p:spTree>
    <p:extLst>
      <p:ext uri="{BB962C8B-B14F-4D97-AF65-F5344CB8AC3E}">
        <p14:creationId xmlns:p14="http://schemas.microsoft.com/office/powerpoint/2010/main" val="1755139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Background PNG, Vector, PSD, and Clipart With Transparent Background  for Free Download | Pngtree">
            <a:extLst>
              <a:ext uri="{FF2B5EF4-FFF2-40B4-BE49-F238E27FC236}">
                <a16:creationId xmlns:a16="http://schemas.microsoft.com/office/drawing/2014/main" id="{67F76A3E-6AD7-791B-0C11-54AD50931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32B52A-355F-C577-67BA-617441D757C5}"/>
              </a:ext>
            </a:extLst>
          </p:cNvPr>
          <p:cNvSpPr txBox="1"/>
          <p:nvPr/>
        </p:nvSpPr>
        <p:spPr>
          <a:xfrm>
            <a:off x="152400" y="0"/>
            <a:ext cx="11887200" cy="4708981"/>
          </a:xfrm>
          <a:prstGeom prst="rect">
            <a:avLst/>
          </a:prstGeom>
          <a:noFill/>
        </p:spPr>
        <p:txBody>
          <a:bodyPr wrap="square" rtlCol="0">
            <a:spAutoFit/>
          </a:bodyPr>
          <a:lstStyle/>
          <a:p>
            <a:pPr algn="just"/>
            <a:endParaRPr lang="en-IN" sz="1800" b="0" i="0" dirty="0">
              <a:solidFill>
                <a:srgbClr val="C44977"/>
              </a:solidFill>
              <a:effectLst/>
              <a:latin typeface="Times New Roman" panose="02020603050405020304" pitchFamily="18" charset="0"/>
              <a:cs typeface="Times New Roman" panose="02020603050405020304" pitchFamily="18" charset="0"/>
            </a:endParaRPr>
          </a:p>
          <a:p>
            <a:pPr algn="just"/>
            <a:r>
              <a:rPr lang="en-IN" sz="2400" b="0" i="0" dirty="0">
                <a:effectLst/>
                <a:latin typeface="Times New Roman" panose="02020603050405020304" pitchFamily="18" charset="0"/>
                <a:cs typeface="Times New Roman" panose="02020603050405020304" pitchFamily="18" charset="0"/>
              </a:rPr>
              <a:t>Key Features of a Remote Repository:</a:t>
            </a:r>
          </a:p>
          <a:p>
            <a:pPr algn="just"/>
            <a:r>
              <a:rPr lang="en-IN" sz="2400" b="0" i="0" dirty="0">
                <a:solidFill>
                  <a:srgbClr val="C44977"/>
                </a:solidFill>
                <a:effectLst/>
                <a:latin typeface="Times New Roman" panose="02020603050405020304" pitchFamily="18" charset="0"/>
                <a:cs typeface="Times New Roman" panose="02020603050405020304" pitchFamily="18" charset="0"/>
              </a:rPr>
              <a:t>1.⁠ ⁠Shared Access: Multiple developers can access and contribute to the project.</a:t>
            </a:r>
          </a:p>
          <a:p>
            <a:pPr algn="just"/>
            <a:r>
              <a:rPr lang="en-IN" sz="2400" b="0" i="0" dirty="0">
                <a:solidFill>
                  <a:srgbClr val="C44977"/>
                </a:solidFill>
                <a:effectLst/>
                <a:latin typeface="Times New Roman" panose="02020603050405020304" pitchFamily="18" charset="0"/>
                <a:cs typeface="Times New Roman" panose="02020603050405020304" pitchFamily="18" charset="0"/>
              </a:rPr>
              <a:t>2.⁠ ⁠Synchronization: Ensures that all collaborators have up-to-date code by using push and pull operations.</a:t>
            </a:r>
          </a:p>
          <a:p>
            <a:pPr algn="just"/>
            <a:r>
              <a:rPr lang="en-IN" sz="2400" b="0" i="0" dirty="0">
                <a:solidFill>
                  <a:srgbClr val="C44977"/>
                </a:solidFill>
                <a:effectLst/>
                <a:latin typeface="Times New Roman" panose="02020603050405020304" pitchFamily="18" charset="0"/>
                <a:cs typeface="Times New Roman" panose="02020603050405020304" pitchFamily="18" charset="0"/>
              </a:rPr>
              <a:t>3.⁠ ⁠Backup: Acts as a secure backup of the codebase.</a:t>
            </a:r>
          </a:p>
          <a:p>
            <a:pPr algn="just"/>
            <a:r>
              <a:rPr lang="en-IN" sz="2400" b="0" i="0" dirty="0">
                <a:solidFill>
                  <a:srgbClr val="C44977"/>
                </a:solidFill>
                <a:effectLst/>
                <a:latin typeface="Times New Roman" panose="02020603050405020304" pitchFamily="18" charset="0"/>
                <a:cs typeface="Times New Roman" panose="02020603050405020304" pitchFamily="18" charset="0"/>
              </a:rPr>
              <a:t>4.⁠ ⁠Centralized Collaboration: Facilitates teamwork by providing a single source of truth for the project.</a:t>
            </a:r>
          </a:p>
          <a:p>
            <a:pPr algn="just"/>
            <a:endParaRPr lang="en-IN" sz="2400" dirty="0">
              <a:solidFill>
                <a:srgbClr val="C44977"/>
              </a:solidFill>
              <a:latin typeface="Times New Roman" panose="02020603050405020304" pitchFamily="18" charset="0"/>
              <a:cs typeface="Times New Roman" panose="02020603050405020304" pitchFamily="18" charset="0"/>
            </a:endParaRPr>
          </a:p>
          <a:p>
            <a:pPr algn="just"/>
            <a:r>
              <a:rPr lang="en-IN" sz="2400" b="0" i="0" dirty="0">
                <a:effectLst/>
                <a:latin typeface="Times New Roman" panose="02020603050405020304" pitchFamily="18" charset="0"/>
                <a:cs typeface="Times New Roman" panose="02020603050405020304" pitchFamily="18" charset="0"/>
              </a:rPr>
              <a:t>Git Branching</a:t>
            </a:r>
          </a:p>
          <a:p>
            <a:pPr algn="just"/>
            <a:endParaRPr lang="en-IN" sz="2400" b="0" i="0" dirty="0">
              <a:effectLst/>
              <a:latin typeface="Times New Roman" panose="02020603050405020304" pitchFamily="18" charset="0"/>
              <a:cs typeface="Times New Roman" panose="02020603050405020304" pitchFamily="18" charset="0"/>
            </a:endParaRPr>
          </a:p>
          <a:p>
            <a:pPr algn="just"/>
            <a:endParaRPr lang="en-IN" sz="2400" b="0" i="0" dirty="0">
              <a:effectLst/>
              <a:latin typeface="Times New Roman" panose="02020603050405020304" pitchFamily="18" charset="0"/>
              <a:cs typeface="Times New Roman" panose="02020603050405020304" pitchFamily="18" charset="0"/>
            </a:endParaRPr>
          </a:p>
          <a:p>
            <a:pPr algn="just"/>
            <a:endParaRPr lang="en-IN" sz="1800" b="0" i="0" dirty="0">
              <a:solidFill>
                <a:srgbClr val="C44977"/>
              </a:solidFill>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AFCFCA5-1F1C-DE93-CB4C-B7750C8E8222}"/>
              </a:ext>
            </a:extLst>
          </p:cNvPr>
          <p:cNvPicPr>
            <a:picLocks noChangeAspect="1"/>
          </p:cNvPicPr>
          <p:nvPr/>
        </p:nvPicPr>
        <p:blipFill>
          <a:blip r:embed="rId4"/>
          <a:stretch>
            <a:fillRect/>
          </a:stretch>
        </p:blipFill>
        <p:spPr>
          <a:xfrm>
            <a:off x="2349500" y="3834953"/>
            <a:ext cx="6489700" cy="2696424"/>
          </a:xfrm>
          <a:prstGeom prst="rect">
            <a:avLst/>
          </a:prstGeom>
        </p:spPr>
      </p:pic>
    </p:spTree>
    <p:extLst>
      <p:ext uri="{BB962C8B-B14F-4D97-AF65-F5344CB8AC3E}">
        <p14:creationId xmlns:p14="http://schemas.microsoft.com/office/powerpoint/2010/main" val="3724944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1641</Words>
  <Application>Microsoft Macintosh PowerPoint</Application>
  <PresentationFormat>Widescreen</PresentationFormat>
  <Paragraphs>178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sakruffffffff@gmail.com</dc:creator>
  <cp:lastModifiedBy>sakruffffffff@gmail.com</cp:lastModifiedBy>
  <cp:revision>1</cp:revision>
  <dcterms:created xsi:type="dcterms:W3CDTF">2024-12-28T05:18:08Z</dcterms:created>
  <dcterms:modified xsi:type="dcterms:W3CDTF">2024-12-28T16:26:28Z</dcterms:modified>
</cp:coreProperties>
</file>