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GRPC#cite_note-1" TargetMode="External"/><Relationship Id="rId3" Type="http://schemas.openxmlformats.org/officeDocument/2006/relationships/hyperlink" Target="https://en.wikipedia.org/wiki/Open-source_software" TargetMode="External"/><Relationship Id="rId4" Type="http://schemas.openxmlformats.org/officeDocument/2006/relationships/hyperlink" Target="https://en.wikipedia.org/wiki/Remote_procedure_call" TargetMode="External"/><Relationship Id="rId9" Type="http://schemas.openxmlformats.org/officeDocument/2006/relationships/hyperlink" Target="https://en.wikipedia.org/wiki/Microservices" TargetMode="External"/><Relationship Id="rId5" Type="http://schemas.openxmlformats.org/officeDocument/2006/relationships/hyperlink" Target="https://en.wikipedia.org/wiki/Google" TargetMode="External"/><Relationship Id="rId6" Type="http://schemas.openxmlformats.org/officeDocument/2006/relationships/hyperlink" Target="https://en.wikipedia.org/wiki/HTTP/2" TargetMode="External"/><Relationship Id="rId7" Type="http://schemas.openxmlformats.org/officeDocument/2006/relationships/hyperlink" Target="https://en.wikipedia.org/wiki/Protocol_Buffers" TargetMode="External"/><Relationship Id="rId8" Type="http://schemas.openxmlformats.org/officeDocument/2006/relationships/hyperlink" Target="https://en.wikipedia.org/wiki/Interface_description_language"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9ef41d4f4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9ef41d4f4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9ef41d4f4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9ef41d4f4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50">
                <a:solidFill>
                  <a:srgbClr val="222222"/>
                </a:solidFill>
                <a:highlight>
                  <a:schemeClr val="lt1"/>
                </a:highlight>
              </a:rPr>
              <a:t>gRPC</a:t>
            </a:r>
            <a:r>
              <a:rPr lang="en" sz="1050">
                <a:solidFill>
                  <a:srgbClr val="222222"/>
                </a:solidFill>
                <a:highlight>
                  <a:schemeClr val="lt1"/>
                </a:highlight>
              </a:rPr>
              <a:t> (</a:t>
            </a:r>
            <a:r>
              <a:rPr b="1" lang="en" sz="1050">
                <a:solidFill>
                  <a:srgbClr val="222222"/>
                </a:solidFill>
                <a:highlight>
                  <a:schemeClr val="lt1"/>
                </a:highlight>
              </a:rPr>
              <a:t>gRPC</a:t>
            </a:r>
            <a:r>
              <a:rPr lang="en" sz="1050">
                <a:solidFill>
                  <a:srgbClr val="222222"/>
                </a:solidFill>
                <a:highlight>
                  <a:schemeClr val="lt1"/>
                </a:highlight>
              </a:rPr>
              <a:t> </a:t>
            </a:r>
            <a:r>
              <a:rPr b="1" lang="en" sz="1050">
                <a:solidFill>
                  <a:srgbClr val="222222"/>
                </a:solidFill>
                <a:highlight>
                  <a:schemeClr val="lt1"/>
                </a:highlight>
              </a:rPr>
              <a:t>Remote Procedure Calls</a:t>
            </a:r>
            <a:r>
              <a:rPr baseline="30000" lang="en" sz="1400" u="sng">
                <a:solidFill>
                  <a:srgbClr val="0B0080"/>
                </a:solidFill>
                <a:highlight>
                  <a:schemeClr val="lt1"/>
                </a:highlight>
                <a:hlinkClick r:id="rId2"/>
              </a:rPr>
              <a:t>[1]</a:t>
            </a:r>
            <a:r>
              <a:rPr lang="en" sz="1050">
                <a:solidFill>
                  <a:srgbClr val="222222"/>
                </a:solidFill>
                <a:highlight>
                  <a:schemeClr val="lt1"/>
                </a:highlight>
              </a:rPr>
              <a:t>) is an </a:t>
            </a:r>
            <a:r>
              <a:rPr lang="en" sz="1050" u="sng">
                <a:solidFill>
                  <a:srgbClr val="0B0080"/>
                </a:solidFill>
                <a:highlight>
                  <a:schemeClr val="lt1"/>
                </a:highlight>
                <a:hlinkClick r:id="rId3"/>
              </a:rPr>
              <a:t>open source</a:t>
            </a:r>
            <a:r>
              <a:rPr lang="en" sz="1050">
                <a:solidFill>
                  <a:srgbClr val="222222"/>
                </a:solidFill>
                <a:highlight>
                  <a:schemeClr val="lt1"/>
                </a:highlight>
              </a:rPr>
              <a:t> </a:t>
            </a:r>
            <a:r>
              <a:rPr lang="en" sz="1050" u="sng">
                <a:solidFill>
                  <a:srgbClr val="0B0080"/>
                </a:solidFill>
                <a:highlight>
                  <a:schemeClr val="lt1"/>
                </a:highlight>
                <a:hlinkClick r:id="rId4"/>
              </a:rPr>
              <a:t>remote procedure call</a:t>
            </a:r>
            <a:r>
              <a:rPr lang="en" sz="1050">
                <a:solidFill>
                  <a:srgbClr val="222222"/>
                </a:solidFill>
                <a:highlight>
                  <a:schemeClr val="lt1"/>
                </a:highlight>
              </a:rPr>
              <a:t> (RPC) system initially developed at </a:t>
            </a:r>
            <a:r>
              <a:rPr lang="en" sz="1050" u="sng">
                <a:solidFill>
                  <a:srgbClr val="0B0080"/>
                </a:solidFill>
                <a:highlight>
                  <a:schemeClr val="lt1"/>
                </a:highlight>
                <a:hlinkClick r:id="rId5"/>
              </a:rPr>
              <a:t>Google</a:t>
            </a:r>
            <a:r>
              <a:rPr lang="en" sz="1050">
                <a:solidFill>
                  <a:srgbClr val="222222"/>
                </a:solidFill>
                <a:highlight>
                  <a:schemeClr val="lt1"/>
                </a:highlight>
              </a:rPr>
              <a:t>. It uses </a:t>
            </a:r>
            <a:r>
              <a:rPr lang="en" sz="1050" u="sng">
                <a:solidFill>
                  <a:srgbClr val="0B0080"/>
                </a:solidFill>
                <a:highlight>
                  <a:schemeClr val="lt1"/>
                </a:highlight>
                <a:hlinkClick r:id="rId6"/>
              </a:rPr>
              <a:t>HTTP/2</a:t>
            </a:r>
            <a:r>
              <a:rPr lang="en" sz="1050">
                <a:solidFill>
                  <a:srgbClr val="222222"/>
                </a:solidFill>
                <a:highlight>
                  <a:schemeClr val="lt1"/>
                </a:highlight>
              </a:rPr>
              <a:t> for transport, </a:t>
            </a:r>
            <a:r>
              <a:rPr lang="en" sz="1050" u="sng">
                <a:solidFill>
                  <a:srgbClr val="0B0080"/>
                </a:solidFill>
                <a:highlight>
                  <a:schemeClr val="lt1"/>
                </a:highlight>
                <a:hlinkClick r:id="rId7"/>
              </a:rPr>
              <a:t>Protocol Buffers</a:t>
            </a:r>
            <a:r>
              <a:rPr lang="en" sz="1050">
                <a:solidFill>
                  <a:srgbClr val="222222"/>
                </a:solidFill>
                <a:highlight>
                  <a:schemeClr val="lt1"/>
                </a:highlight>
              </a:rPr>
              <a:t> as the </a:t>
            </a:r>
            <a:r>
              <a:rPr lang="en" sz="1050" u="sng">
                <a:solidFill>
                  <a:srgbClr val="0B0080"/>
                </a:solidFill>
                <a:highlight>
                  <a:schemeClr val="lt1"/>
                </a:highlight>
                <a:hlinkClick r:id="rId8"/>
              </a:rPr>
              <a:t>interface description language</a:t>
            </a:r>
            <a:r>
              <a:rPr lang="en" sz="1050">
                <a:solidFill>
                  <a:srgbClr val="222222"/>
                </a:solidFill>
                <a:highlight>
                  <a:schemeClr val="lt1"/>
                </a:highlight>
              </a:rPr>
              <a:t>, and provides features such as authentication, bidirectional streaming and flow control, blocking or nonblocking bindings, and cancellation and timeouts. It generates cross-platform client and server bindings for many languages. Most common usage scenarios include connecting services in </a:t>
            </a:r>
            <a:r>
              <a:rPr lang="en" sz="1050" u="sng">
                <a:solidFill>
                  <a:srgbClr val="0B0080"/>
                </a:solidFill>
                <a:highlight>
                  <a:schemeClr val="lt1"/>
                </a:highlight>
                <a:hlinkClick r:id="rId9"/>
              </a:rPr>
              <a:t>microservices</a:t>
            </a:r>
            <a:r>
              <a:rPr lang="en" sz="1050">
                <a:solidFill>
                  <a:srgbClr val="222222"/>
                </a:solidFill>
                <a:highlight>
                  <a:schemeClr val="lt1"/>
                </a:highlight>
              </a:rPr>
              <a:t> style architecture and connect mobile devices, browser clients to backend services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9ef41d4f4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9ef41d4f4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9ef41d4f4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9ef41d4f4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9ef41d4f4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9ef41d4f4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sz="1200"/>
              <a:t>The example we've got to go look at is we have three servers. We're going to form them into a cluster. They talk over HTTP to clients and they talk over TCP among themselves. The library deals with that for you. You don't have to deal with intra cluster communication if you use this library.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a2ee4b30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a2ee4b30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sz="1200"/>
              <a:t>The example we've got to go look at is we have three servers. We're going to form them into a cluster. They talk over HTTP to clients and they talk over TCP among themselves. The library deals with that for you. You don't have to deal with intra cluster communication if you use this library.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9ef41d4f4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9ef41d4f4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99550" y="485350"/>
            <a:ext cx="8222100" cy="9156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sz="3000">
                <a:solidFill>
                  <a:srgbClr val="FFFFFF"/>
                </a:solidFill>
                <a:latin typeface="Arial"/>
                <a:ea typeface="Arial"/>
                <a:cs typeface="Arial"/>
                <a:sym typeface="Arial"/>
              </a:rPr>
              <a:t>Distributed System: Final Project</a:t>
            </a:r>
            <a:endParaRPr sz="2400">
              <a:solidFill>
                <a:srgbClr val="FFFFFF"/>
              </a:solidFill>
            </a:endParaRPr>
          </a:p>
        </p:txBody>
      </p:sp>
      <p:sp>
        <p:nvSpPr>
          <p:cNvPr id="86" name="Google Shape;86;p13"/>
          <p:cNvSpPr txBox="1"/>
          <p:nvPr>
            <p:ph idx="1" type="subTitle"/>
          </p:nvPr>
        </p:nvSpPr>
        <p:spPr>
          <a:xfrm>
            <a:off x="5349625" y="3143600"/>
            <a:ext cx="2934000" cy="134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rPr>
              <a:t>Team Members:</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lnSpc>
                <a:spcPct val="115000"/>
              </a:lnSpc>
              <a:spcBef>
                <a:spcPts val="0"/>
              </a:spcBef>
              <a:spcAft>
                <a:spcPts val="0"/>
              </a:spcAft>
              <a:buClr>
                <a:srgbClr val="000000"/>
              </a:buClr>
              <a:buSzPts val="1100"/>
              <a:buFont typeface="Arial"/>
              <a:buNone/>
            </a:pPr>
            <a:r>
              <a:rPr lang="en" sz="1200">
                <a:solidFill>
                  <a:srgbClr val="F3F3F3"/>
                </a:solidFill>
                <a:latin typeface="Arial"/>
                <a:ea typeface="Arial"/>
                <a:cs typeface="Arial"/>
                <a:sym typeface="Arial"/>
              </a:rPr>
              <a:t>Sneha Munden (sm7352)</a:t>
            </a:r>
            <a:endParaRPr sz="1200">
              <a:solidFill>
                <a:srgbClr val="F3F3F3"/>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rPr lang="en" sz="1200">
                <a:solidFill>
                  <a:srgbClr val="F3F3F3"/>
                </a:solidFill>
                <a:latin typeface="Arial"/>
                <a:ea typeface="Arial"/>
                <a:cs typeface="Arial"/>
                <a:sym typeface="Arial"/>
              </a:rPr>
              <a:t>Shradha Ahuja (sa4741)</a:t>
            </a:r>
            <a:endParaRPr sz="1200">
              <a:solidFill>
                <a:srgbClr val="F3F3F3"/>
              </a:solidFill>
              <a:latin typeface="Arial"/>
              <a:ea typeface="Arial"/>
              <a:cs typeface="Arial"/>
              <a:sym typeface="Arial"/>
            </a:endParaRPr>
          </a:p>
          <a:p>
            <a:pPr indent="0" lvl="0" marL="0" rtl="0" algn="l">
              <a:spcBef>
                <a:spcPts val="0"/>
              </a:spcBef>
              <a:spcAft>
                <a:spcPts val="0"/>
              </a:spcAft>
              <a:buNone/>
            </a:pPr>
            <a:r>
              <a:t/>
            </a:r>
            <a:endParaRPr>
              <a:solidFill>
                <a:srgbClr val="F3F3F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1</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latin typeface="Courier New"/>
                <a:ea typeface="Courier New"/>
                <a:cs typeface="Courier New"/>
                <a:sym typeface="Courier New"/>
              </a:rPr>
              <a:t>net/http</a:t>
            </a:r>
            <a:r>
              <a:rPr lang="en"/>
              <a:t> for basic web server</a:t>
            </a:r>
            <a:endParaRPr/>
          </a:p>
          <a:p>
            <a:pPr indent="-342900" lvl="0" marL="457200" rtl="0" algn="l">
              <a:spcBef>
                <a:spcPts val="0"/>
              </a:spcBef>
              <a:spcAft>
                <a:spcPts val="0"/>
              </a:spcAft>
              <a:buSzPts val="1800"/>
              <a:buChar char="●"/>
            </a:pPr>
            <a:r>
              <a:rPr lang="en">
                <a:latin typeface="Courier New"/>
                <a:ea typeface="Courier New"/>
                <a:cs typeface="Courier New"/>
                <a:sym typeface="Courier New"/>
              </a:rPr>
              <a:t>template</a:t>
            </a:r>
            <a:r>
              <a:rPr lang="en"/>
              <a:t> for rendering HTML files</a:t>
            </a:r>
            <a:endParaRPr/>
          </a:p>
          <a:p>
            <a:pPr indent="-342900" lvl="0" marL="457200" rtl="0" algn="l">
              <a:spcBef>
                <a:spcPts val="0"/>
              </a:spcBef>
              <a:spcAft>
                <a:spcPts val="0"/>
              </a:spcAft>
              <a:buSzPts val="1800"/>
              <a:buChar char="●"/>
            </a:pPr>
            <a:r>
              <a:rPr lang="en"/>
              <a:t>All data stored in-memory (Go builtin </a:t>
            </a:r>
            <a:r>
              <a:rPr lang="en">
                <a:latin typeface="Courier New"/>
                <a:ea typeface="Courier New"/>
                <a:cs typeface="Courier New"/>
                <a:sym typeface="Courier New"/>
              </a:rPr>
              <a:t>map</a:t>
            </a:r>
            <a:r>
              <a:rPr lang="en"/>
              <a:t>): </a:t>
            </a:r>
            <a:endParaRPr/>
          </a:p>
          <a:p>
            <a:pPr indent="-342900" lvl="0" marL="457200" rtl="0" algn="l">
              <a:spcBef>
                <a:spcPts val="0"/>
              </a:spcBef>
              <a:spcAft>
                <a:spcPts val="0"/>
              </a:spcAft>
              <a:buSzPts val="1800"/>
              <a:buChar char="●"/>
            </a:pPr>
            <a:r>
              <a:rPr lang="en"/>
              <a:t>Functionalities Implemented:</a:t>
            </a:r>
            <a:endParaRPr/>
          </a:p>
          <a:p>
            <a:pPr indent="-317500" lvl="0" marL="914400" rtl="0" algn="l">
              <a:spcBef>
                <a:spcPts val="0"/>
              </a:spcBef>
              <a:spcAft>
                <a:spcPts val="0"/>
              </a:spcAft>
              <a:buSzPts val="1400"/>
              <a:buChar char="➢"/>
            </a:pPr>
            <a:r>
              <a:rPr lang="en" sz="1400"/>
              <a:t>User Login/Logout</a:t>
            </a:r>
            <a:endParaRPr sz="1400"/>
          </a:p>
          <a:p>
            <a:pPr indent="-317500" lvl="0" marL="914400" rtl="0" algn="l">
              <a:spcBef>
                <a:spcPts val="0"/>
              </a:spcBef>
              <a:spcAft>
                <a:spcPts val="0"/>
              </a:spcAft>
              <a:buSzPts val="1400"/>
              <a:buChar char="➢"/>
            </a:pPr>
            <a:r>
              <a:rPr lang="en" sz="1400"/>
              <a:t>Register</a:t>
            </a:r>
            <a:endParaRPr sz="1400"/>
          </a:p>
          <a:p>
            <a:pPr indent="-317500" lvl="0" marL="914400" rtl="0" algn="l">
              <a:spcBef>
                <a:spcPts val="0"/>
              </a:spcBef>
              <a:spcAft>
                <a:spcPts val="0"/>
              </a:spcAft>
              <a:buSzPts val="1400"/>
              <a:buChar char="➢"/>
            </a:pPr>
            <a:r>
              <a:rPr lang="en" sz="1400"/>
              <a:t>Follow/Unfollow</a:t>
            </a:r>
            <a:endParaRPr sz="1400"/>
          </a:p>
          <a:p>
            <a:pPr indent="-317500" lvl="0" marL="914400" rtl="0" algn="l">
              <a:spcBef>
                <a:spcPts val="0"/>
              </a:spcBef>
              <a:spcAft>
                <a:spcPts val="0"/>
              </a:spcAft>
              <a:buSzPts val="1400"/>
              <a:buChar char="➢"/>
            </a:pPr>
            <a:r>
              <a:rPr lang="en" sz="1400"/>
              <a:t>Tweet</a:t>
            </a:r>
            <a:endParaRPr sz="1400"/>
          </a:p>
          <a:p>
            <a:pPr indent="0" lvl="0" marL="91440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2</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000000"/>
              </a:buClr>
              <a:buSzPts val="1100"/>
              <a:buFont typeface="Arial"/>
              <a:buChar char="●"/>
            </a:pPr>
            <a:r>
              <a:rPr lang="en"/>
              <a:t>We split the backend into a separate service</a:t>
            </a:r>
            <a:endParaRPr/>
          </a:p>
          <a:p>
            <a:pPr indent="-298450" lvl="0" marL="457200" rtl="0" algn="l">
              <a:spcBef>
                <a:spcPts val="0"/>
              </a:spcBef>
              <a:spcAft>
                <a:spcPts val="0"/>
              </a:spcAft>
              <a:buClr>
                <a:srgbClr val="000000"/>
              </a:buClr>
              <a:buSzPts val="1100"/>
              <a:buFont typeface="Arial"/>
              <a:buChar char="●"/>
            </a:pPr>
            <a:r>
              <a:rPr lang="en"/>
              <a:t>We have a client server which will communicate with the backend server </a:t>
            </a:r>
            <a:endParaRPr/>
          </a:p>
          <a:p>
            <a:pPr indent="-298450" lvl="0" marL="457200" rtl="0" algn="l">
              <a:spcBef>
                <a:spcPts val="0"/>
              </a:spcBef>
              <a:spcAft>
                <a:spcPts val="0"/>
              </a:spcAft>
              <a:buClr>
                <a:srgbClr val="000000"/>
              </a:buClr>
              <a:buSzPts val="1100"/>
              <a:buFont typeface="Arial"/>
              <a:buChar char="●"/>
            </a:pPr>
            <a:r>
              <a:rPr lang="en"/>
              <a:t>The communication will happen through gRPC and protobufs</a:t>
            </a:r>
            <a:endParaRPr/>
          </a:p>
          <a:p>
            <a:pPr indent="-298450" lvl="0" marL="457200" rtl="0" algn="l">
              <a:spcBef>
                <a:spcPts val="0"/>
              </a:spcBef>
              <a:spcAft>
                <a:spcPts val="0"/>
              </a:spcAft>
              <a:buClr>
                <a:srgbClr val="000000"/>
              </a:buClr>
              <a:buSzPts val="1100"/>
              <a:buFont typeface="Arial"/>
              <a:buChar char="●"/>
            </a:pPr>
            <a:r>
              <a:rPr lang="en"/>
              <a:t>We built a separate storage where we stored all our data in memory database</a:t>
            </a:r>
            <a:endParaRPr/>
          </a:p>
          <a:p>
            <a:pPr indent="0" lvl="0" marL="0" rtl="0" algn="l">
              <a:spcBef>
                <a:spcPts val="1200"/>
              </a:spcBef>
              <a:spcAft>
                <a:spcPts val="0"/>
              </a:spcAft>
              <a:buClr>
                <a:srgbClr val="000000"/>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title="User"/>
          <p:cNvSpPr/>
          <p:nvPr/>
        </p:nvSpPr>
        <p:spPr>
          <a:xfrm>
            <a:off x="373925" y="1670725"/>
            <a:ext cx="1160400" cy="917400"/>
          </a:xfrm>
          <a:prstGeom prst="roundRect">
            <a:avLst>
              <a:gd fmla="val 16667" name="adj"/>
            </a:avLst>
          </a:prstGeom>
          <a:solidFill>
            <a:srgbClr val="840D35"/>
          </a:solidFill>
          <a:ln cap="flat" cmpd="sng" w="9525">
            <a:solidFill>
              <a:srgbClr val="840D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Roboto"/>
                <a:ea typeface="Roboto"/>
                <a:cs typeface="Roboto"/>
                <a:sym typeface="Roboto"/>
              </a:rPr>
              <a:t>        USER</a:t>
            </a:r>
            <a:endParaRPr sz="1100">
              <a:solidFill>
                <a:srgbClr val="FFFFFF"/>
              </a:solidFill>
              <a:latin typeface="Roboto"/>
              <a:ea typeface="Roboto"/>
              <a:cs typeface="Roboto"/>
              <a:sym typeface="Roboto"/>
            </a:endParaRPr>
          </a:p>
        </p:txBody>
      </p:sp>
      <p:sp>
        <p:nvSpPr>
          <p:cNvPr id="104" name="Google Shape;104;p16"/>
          <p:cNvSpPr/>
          <p:nvPr/>
        </p:nvSpPr>
        <p:spPr>
          <a:xfrm>
            <a:off x="3191725" y="639750"/>
            <a:ext cx="2020500" cy="3099600"/>
          </a:xfrm>
          <a:prstGeom prst="roundRect">
            <a:avLst>
              <a:gd fmla="val 16667" name="adj"/>
            </a:avLst>
          </a:prstGeom>
          <a:solidFill>
            <a:srgbClr val="B61249"/>
          </a:solidFill>
          <a:ln cap="flat" cmpd="sng" w="9525">
            <a:solidFill>
              <a:srgbClr val="B6124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Front End server</a:t>
            </a:r>
            <a:endParaRPr sz="1100">
              <a:solidFill>
                <a:srgbClr val="FFFFFF"/>
              </a:solidFill>
              <a:latin typeface="Roboto"/>
              <a:ea typeface="Roboto"/>
              <a:cs typeface="Roboto"/>
              <a:sym typeface="Roboto"/>
            </a:endParaRPr>
          </a:p>
        </p:txBody>
      </p:sp>
      <p:sp>
        <p:nvSpPr>
          <p:cNvPr id="105" name="Google Shape;105;p16"/>
          <p:cNvSpPr/>
          <p:nvPr/>
        </p:nvSpPr>
        <p:spPr>
          <a:xfrm>
            <a:off x="6738325" y="639650"/>
            <a:ext cx="2020500" cy="30996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Backend server</a:t>
            </a:r>
            <a:endParaRPr sz="1100">
              <a:solidFill>
                <a:srgbClr val="FFFFFF"/>
              </a:solidFill>
              <a:latin typeface="Roboto"/>
              <a:ea typeface="Roboto"/>
              <a:cs typeface="Roboto"/>
              <a:sym typeface="Roboto"/>
            </a:endParaRPr>
          </a:p>
        </p:txBody>
      </p:sp>
      <p:sp>
        <p:nvSpPr>
          <p:cNvPr id="106" name="Google Shape;106;p16"/>
          <p:cNvSpPr txBox="1"/>
          <p:nvPr/>
        </p:nvSpPr>
        <p:spPr>
          <a:xfrm>
            <a:off x="1732275" y="2367750"/>
            <a:ext cx="12615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Http requests</a:t>
            </a:r>
            <a:endParaRPr/>
          </a:p>
          <a:p>
            <a:pPr indent="0" lvl="0" marL="0" rtl="0" algn="l">
              <a:spcBef>
                <a:spcPts val="0"/>
              </a:spcBef>
              <a:spcAft>
                <a:spcPts val="0"/>
              </a:spcAft>
              <a:buNone/>
            </a:pPr>
            <a:r>
              <a:t/>
            </a:r>
            <a:endParaRPr/>
          </a:p>
        </p:txBody>
      </p:sp>
      <p:sp>
        <p:nvSpPr>
          <p:cNvPr id="107" name="Google Shape;107;p16"/>
          <p:cNvSpPr txBox="1"/>
          <p:nvPr/>
        </p:nvSpPr>
        <p:spPr>
          <a:xfrm>
            <a:off x="5395075" y="2367750"/>
            <a:ext cx="11604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gRPC calls</a:t>
            </a:r>
            <a:endParaRPr/>
          </a:p>
          <a:p>
            <a:pPr indent="0" lvl="0" marL="0" rtl="0" algn="l">
              <a:spcBef>
                <a:spcPts val="0"/>
              </a:spcBef>
              <a:spcAft>
                <a:spcPts val="0"/>
              </a:spcAft>
              <a:buNone/>
            </a:pPr>
            <a:r>
              <a:t/>
            </a:r>
            <a:endParaRPr/>
          </a:p>
        </p:txBody>
      </p:sp>
      <p:sp>
        <p:nvSpPr>
          <p:cNvPr id="108" name="Google Shape;108;p16"/>
          <p:cNvSpPr/>
          <p:nvPr/>
        </p:nvSpPr>
        <p:spPr>
          <a:xfrm>
            <a:off x="1534325" y="2019175"/>
            <a:ext cx="1657500" cy="2205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5212225" y="2019175"/>
            <a:ext cx="1526100" cy="2205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3</a:t>
            </a:r>
            <a:endParaRPr/>
          </a:p>
        </p:txBody>
      </p:sp>
      <p:sp>
        <p:nvSpPr>
          <p:cNvPr id="115" name="Google Shape;115;p17"/>
          <p:cNvSpPr txBox="1"/>
          <p:nvPr>
            <p:ph idx="1" type="body"/>
          </p:nvPr>
        </p:nvSpPr>
        <p:spPr>
          <a:xfrm>
            <a:off x="394525" y="1488775"/>
            <a:ext cx="7688700" cy="27633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000000"/>
              </a:buClr>
              <a:buSzPts val="1100"/>
              <a:buFont typeface="Arial"/>
              <a:buChar char="●"/>
            </a:pPr>
            <a:r>
              <a:rPr lang="en"/>
              <a:t>We implemented  replicated data store</a:t>
            </a:r>
            <a:endParaRPr/>
          </a:p>
          <a:p>
            <a:pPr indent="-298450" lvl="0" marL="457200" rtl="0" algn="l">
              <a:spcBef>
                <a:spcPts val="0"/>
              </a:spcBef>
              <a:spcAft>
                <a:spcPts val="0"/>
              </a:spcAft>
              <a:buClr>
                <a:srgbClr val="000000"/>
              </a:buClr>
              <a:buSzPts val="1100"/>
              <a:buFont typeface="Arial"/>
              <a:buChar char="●"/>
            </a:pPr>
            <a:r>
              <a:rPr lang="en"/>
              <a:t>We used raft’s key value database for storing our Database</a:t>
            </a:r>
            <a:endParaRPr/>
          </a:p>
          <a:p>
            <a:pPr indent="-298450" lvl="0" marL="457200" rtl="0" algn="l">
              <a:spcBef>
                <a:spcPts val="0"/>
              </a:spcBef>
              <a:spcAft>
                <a:spcPts val="0"/>
              </a:spcAft>
              <a:buClr>
                <a:srgbClr val="000000"/>
              </a:buClr>
              <a:buSzPts val="1100"/>
              <a:buFont typeface="Arial"/>
              <a:buChar char="●"/>
            </a:pPr>
            <a:r>
              <a:rPr lang="en"/>
              <a:t>We used hashicorp for implementing Raft in our web application </a:t>
            </a:r>
            <a:endParaRPr/>
          </a:p>
          <a:p>
            <a:pPr indent="0" lvl="0" marL="0" rtl="0" algn="l">
              <a:spcBef>
                <a:spcPts val="12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rPr b="0" lang="en" sz="2400">
                <a:solidFill>
                  <a:srgbClr val="000000"/>
                </a:solidFill>
                <a:latin typeface="Arial"/>
                <a:ea typeface="Arial"/>
                <a:cs typeface="Arial"/>
                <a:sym typeface="Arial"/>
              </a:rPr>
              <a:t>Why Hashicorp Raft?</a:t>
            </a:r>
            <a:endParaRPr b="0" sz="2400">
              <a:solidFill>
                <a:srgbClr val="000000"/>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t/>
            </a:r>
            <a:endParaRPr b="0" sz="2400">
              <a:solidFill>
                <a:srgbClr val="000000"/>
              </a:solidFill>
              <a:latin typeface="Arial"/>
              <a:ea typeface="Arial"/>
              <a:cs typeface="Arial"/>
              <a:sym typeface="Arial"/>
            </a:endParaRPr>
          </a:p>
          <a:p>
            <a:pPr indent="0" lvl="0" marL="0" rtl="0" algn="l">
              <a:spcBef>
                <a:spcPts val="0"/>
              </a:spcBef>
              <a:spcAft>
                <a:spcPts val="0"/>
              </a:spcAft>
              <a:buNone/>
            </a:pPr>
            <a:r>
              <a:t/>
            </a:r>
            <a:endParaRPr sz="2400"/>
          </a:p>
        </p:txBody>
      </p:sp>
      <p:sp>
        <p:nvSpPr>
          <p:cNvPr id="121" name="Google Shape;121;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Verdana"/>
                <a:ea typeface="Verdana"/>
                <a:cs typeface="Verdana"/>
                <a:sym typeface="Verdana"/>
              </a:rPr>
              <a:t>Hashicorp Raft is </a:t>
            </a:r>
            <a:r>
              <a:rPr lang="en" sz="1600">
                <a:solidFill>
                  <a:srgbClr val="000000"/>
                </a:solidFill>
                <a:latin typeface="Verdana"/>
                <a:ea typeface="Verdana"/>
                <a:cs typeface="Verdana"/>
                <a:sym typeface="Verdana"/>
              </a:rPr>
              <a:t>a library that manages the replicated log and it manages transport for us.</a:t>
            </a:r>
            <a:endParaRPr sz="1600">
              <a:solidFill>
                <a:srgbClr val="000000"/>
              </a:solidFill>
              <a:latin typeface="Verdana"/>
              <a:ea typeface="Verdana"/>
              <a:cs typeface="Verdana"/>
              <a:sym typeface="Verdana"/>
            </a:endParaRPr>
          </a:p>
          <a:p>
            <a:pPr indent="0" lvl="0" marL="0" rtl="0" algn="l">
              <a:spcBef>
                <a:spcPts val="0"/>
              </a:spcBef>
              <a:spcAft>
                <a:spcPts val="0"/>
              </a:spcAft>
              <a:buNone/>
            </a:pPr>
            <a:r>
              <a:t/>
            </a:r>
            <a:endParaRPr sz="1600">
              <a:solidFill>
                <a:srgbClr val="000000"/>
              </a:solidFill>
              <a:latin typeface="Verdana"/>
              <a:ea typeface="Verdana"/>
              <a:cs typeface="Verdana"/>
              <a:sym typeface="Verdana"/>
            </a:endParaRPr>
          </a:p>
          <a:p>
            <a:pPr indent="0" lvl="0" marL="0" rtl="0" algn="l">
              <a:spcBef>
                <a:spcPts val="0"/>
              </a:spcBef>
              <a:spcAft>
                <a:spcPts val="0"/>
              </a:spcAft>
              <a:buNone/>
            </a:pPr>
            <a:r>
              <a:rPr lang="en" sz="1600">
                <a:solidFill>
                  <a:srgbClr val="000000"/>
                </a:solidFill>
                <a:latin typeface="Verdana"/>
                <a:ea typeface="Verdana"/>
                <a:cs typeface="Verdana"/>
                <a:sym typeface="Verdana"/>
              </a:rPr>
              <a:t>It gives us a very simple programming interface over a distributed system.</a:t>
            </a:r>
            <a:endParaRPr sz="1600">
              <a:solidFill>
                <a:srgbClr val="000000"/>
              </a:solidFill>
              <a:latin typeface="Verdana"/>
              <a:ea typeface="Verdana"/>
              <a:cs typeface="Verdana"/>
              <a:sym typeface="Verdana"/>
            </a:endParaRPr>
          </a:p>
          <a:p>
            <a:pPr indent="0" lvl="0" marL="0" rtl="0" algn="l">
              <a:spcBef>
                <a:spcPts val="0"/>
              </a:spcBef>
              <a:spcAft>
                <a:spcPts val="0"/>
              </a:spcAft>
              <a:buNone/>
            </a:pPr>
            <a:r>
              <a:t/>
            </a:r>
            <a:endParaRPr sz="1600">
              <a:solidFill>
                <a:srgbClr val="000000"/>
              </a:solidFill>
              <a:latin typeface="Verdana"/>
              <a:ea typeface="Verdana"/>
              <a:cs typeface="Verdana"/>
              <a:sym typeface="Verdana"/>
            </a:endParaRPr>
          </a:p>
          <a:p>
            <a:pPr indent="0" lvl="0" marL="0" rtl="0" algn="l">
              <a:spcBef>
                <a:spcPts val="0"/>
              </a:spcBef>
              <a:spcAft>
                <a:spcPts val="0"/>
              </a:spcAft>
              <a:buNone/>
            </a:pPr>
            <a:r>
              <a:rPr lang="en" sz="1600">
                <a:solidFill>
                  <a:srgbClr val="000000"/>
                </a:solidFill>
                <a:latin typeface="Verdana"/>
                <a:ea typeface="Verdana"/>
                <a:cs typeface="Verdana"/>
                <a:sym typeface="Verdana"/>
              </a:rPr>
              <a:t>Highest performance </a:t>
            </a:r>
            <a:endParaRPr sz="1600">
              <a:solidFill>
                <a:srgbClr val="000000"/>
              </a:solidFill>
              <a:latin typeface="Verdana"/>
              <a:ea typeface="Verdana"/>
              <a:cs typeface="Verdana"/>
              <a:sym typeface="Verdana"/>
            </a:endParaRPr>
          </a:p>
          <a:p>
            <a:pPr indent="0" lvl="0" marL="0" rtl="0" algn="l">
              <a:spcBef>
                <a:spcPts val="0"/>
              </a:spcBef>
              <a:spcAft>
                <a:spcPts val="0"/>
              </a:spcAft>
              <a:buNone/>
            </a:pPr>
            <a:r>
              <a:t/>
            </a:r>
            <a:endParaRPr sz="1600">
              <a:solidFill>
                <a:srgbClr val="000000"/>
              </a:solidFill>
              <a:latin typeface="Verdana"/>
              <a:ea typeface="Verdana"/>
              <a:cs typeface="Verdana"/>
              <a:sym typeface="Verdana"/>
            </a:endParaRPr>
          </a:p>
          <a:p>
            <a:pPr indent="0" lvl="0" marL="0" rtl="0" algn="l">
              <a:spcBef>
                <a:spcPts val="0"/>
              </a:spcBef>
              <a:spcAft>
                <a:spcPts val="0"/>
              </a:spcAft>
              <a:buClr>
                <a:srgbClr val="000000"/>
              </a:buClr>
              <a:buSzPts val="1100"/>
              <a:buFont typeface="Arial"/>
              <a:buNone/>
            </a:pPr>
            <a:r>
              <a:rPr lang="en" sz="1600">
                <a:solidFill>
                  <a:srgbClr val="000000"/>
                </a:solidFill>
                <a:latin typeface="Verdana"/>
                <a:ea typeface="Verdana"/>
                <a:cs typeface="Verdana"/>
                <a:sym typeface="Verdana"/>
              </a:rPr>
              <a:t>Out of the box due to pipelining</a:t>
            </a:r>
            <a:endParaRPr sz="1600">
              <a:solidFill>
                <a:srgbClr val="000000"/>
              </a:solidFill>
              <a:latin typeface="Verdana"/>
              <a:ea typeface="Verdana"/>
              <a:cs typeface="Verdana"/>
              <a:sym typeface="Verdana"/>
            </a:endParaRPr>
          </a:p>
          <a:p>
            <a:pPr indent="0" lvl="0" marL="0" rtl="0" algn="l">
              <a:spcBef>
                <a:spcPts val="0"/>
              </a:spcBef>
              <a:spcAft>
                <a:spcPts val="0"/>
              </a:spcAft>
              <a:buClr>
                <a:srgbClr val="000000"/>
              </a:buClr>
              <a:buSzPts val="1100"/>
              <a:buFont typeface="Arial"/>
              <a:buNone/>
            </a:pPr>
            <a:r>
              <a:t/>
            </a:r>
            <a:endParaRPr sz="1600">
              <a:solidFill>
                <a:srgbClr val="000000"/>
              </a:solidFill>
              <a:latin typeface="Verdana"/>
              <a:ea typeface="Verdana"/>
              <a:cs typeface="Verdana"/>
              <a:sym typeface="Verdana"/>
            </a:endParaRPr>
          </a:p>
          <a:p>
            <a:pPr indent="0" lvl="0" marL="0" rtl="0" algn="l">
              <a:spcBef>
                <a:spcPts val="0"/>
              </a:spcBef>
              <a:spcAft>
                <a:spcPts val="0"/>
              </a:spcAft>
              <a:buNone/>
            </a:pPr>
            <a:r>
              <a:rPr lang="en" sz="1600">
                <a:solidFill>
                  <a:srgbClr val="000000"/>
                </a:solidFill>
                <a:latin typeface="Verdana"/>
                <a:ea typeface="Verdana"/>
                <a:cs typeface="Verdana"/>
                <a:sym typeface="Verdana"/>
              </a:rPr>
              <a:t>More Robust</a:t>
            </a:r>
            <a:endParaRPr sz="1600">
              <a:solidFill>
                <a:srgbClr val="000000"/>
              </a:solidFill>
              <a:latin typeface="Verdana"/>
              <a:ea typeface="Verdana"/>
              <a:cs typeface="Verdana"/>
              <a:sym typeface="Verdana"/>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500">
              <a:solidFill>
                <a:srgbClr val="000000"/>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title="User"/>
          <p:cNvSpPr/>
          <p:nvPr/>
        </p:nvSpPr>
        <p:spPr>
          <a:xfrm>
            <a:off x="373825" y="721500"/>
            <a:ext cx="1160400" cy="917400"/>
          </a:xfrm>
          <a:prstGeom prst="roundRect">
            <a:avLst>
              <a:gd fmla="val 16667" name="adj"/>
            </a:avLst>
          </a:prstGeom>
          <a:solidFill>
            <a:srgbClr val="840D35"/>
          </a:solidFill>
          <a:ln cap="flat" cmpd="sng" w="9525">
            <a:solidFill>
              <a:srgbClr val="840D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Roboto"/>
                <a:ea typeface="Roboto"/>
                <a:cs typeface="Roboto"/>
                <a:sym typeface="Roboto"/>
              </a:rPr>
              <a:t>        USER</a:t>
            </a:r>
            <a:endParaRPr sz="1100">
              <a:solidFill>
                <a:srgbClr val="FFFFFF"/>
              </a:solidFill>
              <a:latin typeface="Roboto"/>
              <a:ea typeface="Roboto"/>
              <a:cs typeface="Roboto"/>
              <a:sym typeface="Roboto"/>
            </a:endParaRPr>
          </a:p>
        </p:txBody>
      </p:sp>
      <p:sp>
        <p:nvSpPr>
          <p:cNvPr id="127" name="Google Shape;127;p19"/>
          <p:cNvSpPr/>
          <p:nvPr/>
        </p:nvSpPr>
        <p:spPr>
          <a:xfrm>
            <a:off x="2574050" y="721500"/>
            <a:ext cx="2020500" cy="1080900"/>
          </a:xfrm>
          <a:prstGeom prst="roundRect">
            <a:avLst>
              <a:gd fmla="val 16667" name="adj"/>
            </a:avLst>
          </a:prstGeom>
          <a:solidFill>
            <a:srgbClr val="B61249"/>
          </a:solidFill>
          <a:ln cap="flat" cmpd="sng" w="9525">
            <a:solidFill>
              <a:srgbClr val="B6124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Front End server</a:t>
            </a:r>
            <a:endParaRPr sz="1100">
              <a:solidFill>
                <a:srgbClr val="FFFFFF"/>
              </a:solidFill>
              <a:latin typeface="Roboto"/>
              <a:ea typeface="Roboto"/>
              <a:cs typeface="Roboto"/>
              <a:sym typeface="Roboto"/>
            </a:endParaRPr>
          </a:p>
        </p:txBody>
      </p:sp>
      <p:sp>
        <p:nvSpPr>
          <p:cNvPr id="128" name="Google Shape;128;p19"/>
          <p:cNvSpPr/>
          <p:nvPr/>
        </p:nvSpPr>
        <p:spPr>
          <a:xfrm>
            <a:off x="5856050" y="803250"/>
            <a:ext cx="2020500" cy="9174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RAFT server 1</a:t>
            </a:r>
            <a:endParaRPr sz="1100">
              <a:solidFill>
                <a:srgbClr val="FFFFFF"/>
              </a:solidFill>
              <a:latin typeface="Roboto"/>
              <a:ea typeface="Roboto"/>
              <a:cs typeface="Roboto"/>
              <a:sym typeface="Roboto"/>
            </a:endParaRPr>
          </a:p>
        </p:txBody>
      </p:sp>
      <p:sp>
        <p:nvSpPr>
          <p:cNvPr id="129" name="Google Shape;129;p19"/>
          <p:cNvSpPr txBox="1"/>
          <p:nvPr/>
        </p:nvSpPr>
        <p:spPr>
          <a:xfrm>
            <a:off x="1598975" y="1443400"/>
            <a:ext cx="923100" cy="6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Http</a:t>
            </a:r>
            <a:r>
              <a:rPr lang="en"/>
              <a:t> requests</a:t>
            </a:r>
            <a:endParaRPr/>
          </a:p>
          <a:p>
            <a:pPr indent="0" lvl="0" marL="0" rtl="0" algn="l">
              <a:spcBef>
                <a:spcPts val="0"/>
              </a:spcBef>
              <a:spcAft>
                <a:spcPts val="0"/>
              </a:spcAft>
              <a:buNone/>
            </a:pPr>
            <a:r>
              <a:t/>
            </a:r>
            <a:endParaRPr/>
          </a:p>
        </p:txBody>
      </p:sp>
      <p:sp>
        <p:nvSpPr>
          <p:cNvPr id="130" name="Google Shape;130;p19"/>
          <p:cNvSpPr txBox="1"/>
          <p:nvPr/>
        </p:nvSpPr>
        <p:spPr>
          <a:xfrm>
            <a:off x="4645100" y="721500"/>
            <a:ext cx="11604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gRPC calls</a:t>
            </a:r>
            <a:endParaRPr/>
          </a:p>
          <a:p>
            <a:pPr indent="0" lvl="0" marL="0" rtl="0" algn="l">
              <a:spcBef>
                <a:spcPts val="0"/>
              </a:spcBef>
              <a:spcAft>
                <a:spcPts val="0"/>
              </a:spcAft>
              <a:buNone/>
            </a:pPr>
            <a:r>
              <a:t/>
            </a:r>
            <a:endParaRPr/>
          </a:p>
        </p:txBody>
      </p:sp>
      <p:sp>
        <p:nvSpPr>
          <p:cNvPr id="131" name="Google Shape;131;p19"/>
          <p:cNvSpPr/>
          <p:nvPr/>
        </p:nvSpPr>
        <p:spPr>
          <a:xfrm>
            <a:off x="1534225" y="1069950"/>
            <a:ext cx="1039800" cy="2205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2" name="Google Shape;132;p19"/>
          <p:cNvSpPr/>
          <p:nvPr/>
        </p:nvSpPr>
        <p:spPr>
          <a:xfrm>
            <a:off x="4594550" y="1151700"/>
            <a:ext cx="1261500" cy="2205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9"/>
          <p:cNvSpPr/>
          <p:nvPr/>
        </p:nvSpPr>
        <p:spPr>
          <a:xfrm>
            <a:off x="7001025" y="2890400"/>
            <a:ext cx="2020500" cy="9174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Roboto"/>
                <a:ea typeface="Roboto"/>
                <a:cs typeface="Roboto"/>
                <a:sym typeface="Roboto"/>
              </a:rPr>
              <a:t>RAFT server 3</a:t>
            </a:r>
            <a:endParaRPr sz="1100">
              <a:solidFill>
                <a:srgbClr val="FFFFFF"/>
              </a:solidFill>
              <a:latin typeface="Roboto"/>
              <a:ea typeface="Roboto"/>
              <a:cs typeface="Roboto"/>
              <a:sym typeface="Roboto"/>
            </a:endParaRPr>
          </a:p>
        </p:txBody>
      </p:sp>
      <p:sp>
        <p:nvSpPr>
          <p:cNvPr id="134" name="Google Shape;134;p19"/>
          <p:cNvSpPr/>
          <p:nvPr/>
        </p:nvSpPr>
        <p:spPr>
          <a:xfrm>
            <a:off x="4215050" y="2890400"/>
            <a:ext cx="2020500" cy="9174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Roboto"/>
                <a:ea typeface="Roboto"/>
                <a:cs typeface="Roboto"/>
                <a:sym typeface="Roboto"/>
              </a:rPr>
              <a:t>RAFT server 2</a:t>
            </a:r>
            <a:endParaRPr sz="1100">
              <a:solidFill>
                <a:srgbClr val="FFFFFF"/>
              </a:solidFill>
              <a:latin typeface="Roboto"/>
              <a:ea typeface="Roboto"/>
              <a:cs typeface="Roboto"/>
              <a:sym typeface="Roboto"/>
            </a:endParaRPr>
          </a:p>
        </p:txBody>
      </p:sp>
      <p:sp>
        <p:nvSpPr>
          <p:cNvPr id="135" name="Google Shape;135;p19"/>
          <p:cNvSpPr/>
          <p:nvPr/>
        </p:nvSpPr>
        <p:spPr>
          <a:xfrm rot="2696907">
            <a:off x="6606290" y="2189238"/>
            <a:ext cx="1650176" cy="22083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p:nvPr/>
        </p:nvSpPr>
        <p:spPr>
          <a:xfrm rot="8087027">
            <a:off x="5236927" y="2189234"/>
            <a:ext cx="1630246" cy="22083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faced/What we learnt </a:t>
            </a:r>
            <a:endParaRPr/>
          </a:p>
        </p:txBody>
      </p:sp>
      <p:sp>
        <p:nvSpPr>
          <p:cNvPr id="142" name="Google Shape;142;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New to Go language</a:t>
            </a:r>
            <a:endParaRPr/>
          </a:p>
          <a:p>
            <a:pPr indent="-342900" lvl="0" marL="457200" rtl="0" algn="l">
              <a:spcBef>
                <a:spcPts val="0"/>
              </a:spcBef>
              <a:spcAft>
                <a:spcPts val="0"/>
              </a:spcAft>
              <a:buSzPts val="1800"/>
              <a:buChar char="❏"/>
            </a:pPr>
            <a:r>
              <a:rPr lang="en"/>
              <a:t>P</a:t>
            </a:r>
            <a:r>
              <a:rPr lang="en"/>
              <a:t>roject structure</a:t>
            </a:r>
            <a:endParaRPr/>
          </a:p>
          <a:p>
            <a:pPr indent="-342900" lvl="0" marL="457200" rtl="0" algn="l">
              <a:spcBef>
                <a:spcPts val="0"/>
              </a:spcBef>
              <a:spcAft>
                <a:spcPts val="0"/>
              </a:spcAft>
              <a:buSzPts val="1800"/>
              <a:buChar char="❏"/>
            </a:pPr>
            <a:r>
              <a:rPr lang="en"/>
              <a:t>gRPC</a:t>
            </a:r>
            <a:endParaRPr/>
          </a:p>
          <a:p>
            <a:pPr indent="-342900" lvl="0" marL="457200" rtl="0" algn="l">
              <a:spcBef>
                <a:spcPts val="0"/>
              </a:spcBef>
              <a:spcAft>
                <a:spcPts val="0"/>
              </a:spcAft>
              <a:buSzPts val="1800"/>
              <a:buChar char="❏"/>
            </a:pPr>
            <a:r>
              <a:rPr lang="en"/>
              <a:t>Learnt to implement Consensus algorithm</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