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7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D80543-4BDF-44F3-9C74-C7EA4311C37C}">
  <a:tblStyle styleId="{1BD80543-4BDF-44F3-9C74-C7EA4311C3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79F31D-7290-42D4-9910-DD5C1D6163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451ea4ae1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451ea4ae1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e8a955d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e8a955d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e8a955df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e8a955df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e8a955df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e8a955df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e8a955d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e8a955d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e8a955df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e8a955df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e8a955df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e8a955df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e8a955df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e8a955df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e8a955df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e8a955df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e8a955df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e8a955df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451ea4ae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451ea4ae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51ea4ae1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51ea4ae1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451ea4ae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451ea4ae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51ea4ae1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51ea4ae1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451ea4ae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451ea4ae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451ea4ae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451ea4ae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451ea4ae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451ea4ae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Food Reviews - Sentiment Analysis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6" y="3172900"/>
            <a:ext cx="31917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 Prakash Sankaramanchi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Sreelakshmi Sneha Mulukutla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 Deng (Stephanie)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5225850" y="3172900"/>
            <a:ext cx="3557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ALY6040 - Data Mining Applications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Yevgeniy Frenkel 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875" y="0"/>
            <a:ext cx="2644125" cy="4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Cleaning - 1</a:t>
            </a:r>
            <a:endParaRPr sz="220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9450" y="1917750"/>
            <a:ext cx="7623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Combined </a:t>
            </a:r>
            <a:r>
              <a:rPr lang="en" sz="1500" b="1"/>
              <a:t>“Summary” + “Text”</a:t>
            </a:r>
            <a:endParaRPr sz="1500" b="1"/>
          </a:p>
          <a:p>
            <a:pPr marL="457200" lvl="0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Removed missing values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‘1’, ‘2’ as </a:t>
            </a:r>
            <a:r>
              <a:rPr lang="en" sz="1500" b="1">
                <a:solidFill>
                  <a:srgbClr val="CC0000"/>
                </a:solidFill>
              </a:rPr>
              <a:t>Negative </a:t>
            </a:r>
            <a:r>
              <a:rPr lang="en" sz="1500"/>
              <a:t>review and ‘4’, ‘5’ as </a:t>
            </a:r>
            <a:r>
              <a:rPr lang="en" sz="1500" b="1">
                <a:solidFill>
                  <a:srgbClr val="38761D"/>
                </a:solidFill>
              </a:rPr>
              <a:t>Positive</a:t>
            </a:r>
            <a:r>
              <a:rPr lang="en" sz="1500"/>
              <a:t>  review. ‘3’ as Neutral. Removed Neutral - 7.5% of the data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Removed duplicate values | Considered only those reviews where they are helpful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1600"/>
              </a:spcAft>
              <a:buSzPts val="1500"/>
              <a:buAutoNum type="arabicPeriod"/>
            </a:pPr>
            <a:r>
              <a:rPr lang="en" sz="1500"/>
              <a:t>Final number of observations are 364,171</a:t>
            </a:r>
            <a:endParaRPr sz="15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478800"/>
            <a:ext cx="5943600" cy="923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2"/>
          <p:cNvGraphicFramePr/>
          <p:nvPr/>
        </p:nvGraphicFramePr>
        <p:xfrm>
          <a:off x="5905850" y="1681850"/>
          <a:ext cx="1766025" cy="874014"/>
        </p:xfrm>
        <a:graphic>
          <a:graphicData uri="http://schemas.openxmlformats.org/drawingml/2006/table">
            <a:tbl>
              <a:tblPr>
                <a:noFill/>
                <a:tableStyleId>{1BD80543-4BDF-44F3-9C74-C7EA4311C37C}</a:tableStyleId>
              </a:tblPr>
              <a:tblGrid>
                <a:gridCol w="101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84.39%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15.6%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Cleaning - 2</a:t>
            </a:r>
            <a:endParaRPr sz="2200"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729450" y="1917750"/>
            <a:ext cx="7623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Removing Stop Words + Stemming the data to feed it to the ML models</a:t>
            </a:r>
            <a:endParaRPr sz="1500"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850" y="2408550"/>
            <a:ext cx="59436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Bag of Words + Multinomial Naive Bayes</a:t>
            </a:r>
            <a:endParaRPr sz="22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body" idx="1"/>
          </p:nvPr>
        </p:nvSpPr>
        <p:spPr>
          <a:xfrm>
            <a:off x="729450" y="1917750"/>
            <a:ext cx="76239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To make it Computational Friendly, randomly sampled 30,000 from the dataset and implemented BOW </a:t>
            </a:r>
            <a:endParaRPr sz="150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325" y="2534100"/>
            <a:ext cx="3206658" cy="226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729450" y="2736450"/>
            <a:ext cx="23754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Bag of Words Shape </a:t>
            </a:r>
            <a:r>
              <a:rPr lang="en" sz="1500" b="1"/>
              <a:t>--</a:t>
            </a:r>
            <a:endParaRPr sz="15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/>
              <a:t>(30000, 5000)</a:t>
            </a:r>
            <a:endParaRPr sz="15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/>
              <a:t>Max Features - 5000</a:t>
            </a:r>
            <a:endParaRPr sz="15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/>
              <a:t>Ngrams - (1,3)</a:t>
            </a:r>
            <a:endParaRPr sz="15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TF-IDF + Weighted Logistic Regression</a:t>
            </a:r>
            <a:endParaRPr sz="2200"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729450" y="1917750"/>
            <a:ext cx="76239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To make it Computational Friendly, randomly sampled 100,000 from the dataset and implemented TF-IDF </a:t>
            </a:r>
            <a:endParaRPr sz="1500"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729450" y="2736450"/>
            <a:ext cx="23754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TF-IDF Shape </a:t>
            </a:r>
            <a:r>
              <a:rPr lang="en" sz="1500" b="1"/>
              <a:t>--</a:t>
            </a:r>
            <a:endParaRPr sz="15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/>
              <a:t>(100000, 5000)</a:t>
            </a:r>
            <a:endParaRPr sz="15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/>
              <a:t>Max Features - 5000</a:t>
            </a:r>
            <a:endParaRPr sz="15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/>
              <a:t>Ngrams - (1,3)</a:t>
            </a:r>
            <a:endParaRPr sz="15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b="1"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600" y="2672550"/>
            <a:ext cx="2020299" cy="216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3285750" y="2672550"/>
            <a:ext cx="23754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Weighted LR 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/>
              <a:t>class_weight = balanced</a:t>
            </a:r>
            <a:endParaRPr sz="15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 b="1"/>
              <a:t>Max Iterations = 200</a:t>
            </a:r>
            <a:endParaRPr sz="15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27800" y="11208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Model + Random Forest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663" y="2128025"/>
            <a:ext cx="3002325" cy="19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00" y="2078875"/>
            <a:ext cx="3774300" cy="26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+ LSTM classification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25" y="2127375"/>
            <a:ext cx="3597076" cy="21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2400" y="2078866"/>
            <a:ext cx="5311877" cy="2007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727800" y="5733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Comparison of Models</a:t>
            </a:r>
            <a:endParaRPr sz="2200"/>
          </a:p>
        </p:txBody>
      </p:sp>
      <p:graphicFrame>
        <p:nvGraphicFramePr>
          <p:cNvPr id="186" name="Google Shape;186;p27"/>
          <p:cNvGraphicFramePr/>
          <p:nvPr/>
        </p:nvGraphicFramePr>
        <p:xfrm>
          <a:off x="839300" y="1445575"/>
          <a:ext cx="7465400" cy="2834490"/>
        </p:xfrm>
        <a:graphic>
          <a:graphicData uri="http://schemas.openxmlformats.org/drawingml/2006/table">
            <a:tbl>
              <a:tblPr>
                <a:noFill/>
                <a:tableStyleId>{8079F31D-7290-42D4-9910-DD5C1D616348}</a:tableStyleId>
              </a:tblPr>
              <a:tblGrid>
                <a:gridCol w="153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F1-Score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TF-IDF + LR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Class_weight = Balanced, max_iter = 200, C =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93.2%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TF-IDF + LR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Class_weight = Balanced, max_iter = 200, C = 0.5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92.7%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95.8%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Word2Vec+ 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n_estimators = 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60.5%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Word2Vec + LSTM (Including Embedding layer)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epochs=5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batch_size=64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3632-BFCE-4965-98B7-2D96E2C8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05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Model Explanation - Positive Review</a:t>
            </a:r>
            <a:endParaRPr sz="2200"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822492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 Statement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Source, Prep &amp; Cleaning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Word Embeddings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ML Models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Deployment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Demo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00" y="2571750"/>
            <a:ext cx="1526150" cy="15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Model Explanation - Negative Review</a:t>
            </a:r>
            <a:endParaRPr sz="2200"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25" y="1925650"/>
            <a:ext cx="812311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Model Explanation - False Positive</a:t>
            </a:r>
            <a:endParaRPr sz="2200"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006250"/>
            <a:ext cx="814495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Conclusion, Challenges and Future work</a:t>
            </a:r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seen through our Analysis that TF-IDF + Logistic Regression had better accuracy and the best F-1 Score for classifying reviews into positive and negative.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also worked on Hyperparameter tuning techniques for Word2Vec + Random Forest Classification but accuracy remained the same.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future work is to work on catching the sarcasm of the reviews and deploying our model into any cloud platform.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would also work on hyperparameter tunings to improve our accuracy.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main challenge we have faced was massive dataset took lot of time for modelling, limited computational abilities over our laptops, Bias in our dataset.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7932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Identify if a fine-food review is a </a:t>
            </a:r>
            <a:r>
              <a:rPr lang="en" sz="1900" b="1">
                <a:solidFill>
                  <a:srgbClr val="38761D"/>
                </a:solidFill>
              </a:rPr>
              <a:t>Positive</a:t>
            </a:r>
            <a:r>
              <a:rPr lang="en" sz="1900"/>
              <a:t> Review or a </a:t>
            </a:r>
            <a:r>
              <a:rPr lang="en" sz="1900" b="1">
                <a:solidFill>
                  <a:srgbClr val="CC0000"/>
                </a:solidFill>
              </a:rPr>
              <a:t>Negative </a:t>
            </a:r>
            <a:r>
              <a:rPr lang="en" sz="1900"/>
              <a:t>review </a:t>
            </a:r>
            <a:endParaRPr sz="19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756" y="2964875"/>
            <a:ext cx="1488350" cy="137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675" y="3028636"/>
            <a:ext cx="2285500" cy="12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7623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This dataset consists of reviews of fine foods from Amazon </a:t>
            </a:r>
            <a:r>
              <a:rPr lang="en-US" sz="1600" dirty="0"/>
              <a:t>taken from Kaggle</a:t>
            </a:r>
            <a:r>
              <a:rPr lang="en" sz="1600" dirty="0"/>
              <a:t>. 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The data span a period of more than 10 years, including all ~500,000 reviews from October 1999 up to October 2012. 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Reviews include product and user information, ratings, and a plain text review. 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568,454 reviews  |  256,059 users  |  74,258 products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 dirty="0"/>
              <a:t>260 users with &gt; 50 reviews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00" y="1146400"/>
            <a:ext cx="8835750" cy="31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220875" y="4496625"/>
            <a:ext cx="37866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set snippet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75" y="1059600"/>
            <a:ext cx="8909226" cy="27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220875" y="4496625"/>
            <a:ext cx="37866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snippet of Summary and Text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220875" y="4496625"/>
            <a:ext cx="37866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snippet of how reviews are distributed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00" y="1580250"/>
            <a:ext cx="3886200" cy="2647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p19"/>
          <p:cNvGraphicFramePr/>
          <p:nvPr/>
        </p:nvGraphicFramePr>
        <p:xfrm>
          <a:off x="5905850" y="1681850"/>
          <a:ext cx="1752600" cy="2185035"/>
        </p:xfrm>
        <a:graphic>
          <a:graphicData uri="http://schemas.openxmlformats.org/drawingml/2006/table">
            <a:tbl>
              <a:tblPr>
                <a:noFill/>
                <a:tableStyleId>{1BD80543-4BDF-44F3-9C74-C7EA4311C37C}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9.2%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5.2%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14.2%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63.9%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220875" y="4496625"/>
            <a:ext cx="37866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Wordcloud for 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“Summary”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field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750" y="565750"/>
            <a:ext cx="6090685" cy="45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220875" y="4496625"/>
            <a:ext cx="37866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Wordcloud for 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“Text”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field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t="18077" b="16353"/>
          <a:stretch/>
        </p:blipFill>
        <p:spPr>
          <a:xfrm>
            <a:off x="2931325" y="1020625"/>
            <a:ext cx="5488975" cy="359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583</Words>
  <Application>Microsoft Office PowerPoint</Application>
  <PresentationFormat>On-screen Show (16:9)</PresentationFormat>
  <Paragraphs>107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Lato</vt:lpstr>
      <vt:lpstr>Times New Roman</vt:lpstr>
      <vt:lpstr>Raleway</vt:lpstr>
      <vt:lpstr>Streamline</vt:lpstr>
      <vt:lpstr>Fine Food Reviews - Sentiment Analysis</vt:lpstr>
      <vt:lpstr>Contents</vt:lpstr>
      <vt:lpstr>Problem Statement</vt:lpstr>
      <vt:lpstr>Data Set</vt:lpstr>
      <vt:lpstr>Data Set</vt:lpstr>
      <vt:lpstr>Data Set</vt:lpstr>
      <vt:lpstr>PowerPoint Presentation</vt:lpstr>
      <vt:lpstr>PowerPoint Presentation</vt:lpstr>
      <vt:lpstr>PowerPoint Presentation</vt:lpstr>
      <vt:lpstr>Data Cleaning - 1</vt:lpstr>
      <vt:lpstr>Data Cleaning - 2</vt:lpstr>
      <vt:lpstr>Machine Learning Models</vt:lpstr>
      <vt:lpstr>Bag of Words + Multinomial Naive Bayes</vt:lpstr>
      <vt:lpstr>TF-IDF + Weighted Logistic Regression</vt:lpstr>
      <vt:lpstr>   Word2Vec Model + Random Forest                 </vt:lpstr>
      <vt:lpstr>Word2Vec + LSTM classification</vt:lpstr>
      <vt:lpstr>Comparison of Models</vt:lpstr>
      <vt:lpstr>Demo</vt:lpstr>
      <vt:lpstr>Model Explanation - Positive Review</vt:lpstr>
      <vt:lpstr>Model Explanation - Negative Review</vt:lpstr>
      <vt:lpstr>Model Explanation - False Positive</vt:lpstr>
      <vt:lpstr>Conclusion, Challenges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 Food Reviews - Sentiment Analysis</dc:title>
  <cp:lastModifiedBy>Krishna Prakash</cp:lastModifiedBy>
  <cp:revision>2</cp:revision>
  <dcterms:modified xsi:type="dcterms:W3CDTF">2020-10-22T20:16:18Z</dcterms:modified>
</cp:coreProperties>
</file>