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312" r:id="rId2"/>
    <p:sldId id="257" r:id="rId3"/>
    <p:sldId id="258" r:id="rId4"/>
    <p:sldId id="259" r:id="rId5"/>
    <p:sldId id="324" r:id="rId6"/>
    <p:sldId id="329" r:id="rId7"/>
    <p:sldId id="325" r:id="rId8"/>
    <p:sldId id="263" r:id="rId9"/>
    <p:sldId id="265" r:id="rId10"/>
    <p:sldId id="268" r:id="rId11"/>
    <p:sldId id="269" r:id="rId12"/>
    <p:sldId id="288" r:id="rId13"/>
    <p:sldId id="290" r:id="rId14"/>
    <p:sldId id="295" r:id="rId15"/>
    <p:sldId id="316" r:id="rId16"/>
    <p:sldId id="318" r:id="rId17"/>
    <p:sldId id="313" r:id="rId18"/>
    <p:sldId id="317" r:id="rId19"/>
    <p:sldId id="319" r:id="rId20"/>
    <p:sldId id="326" r:id="rId21"/>
    <p:sldId id="327" r:id="rId22"/>
    <p:sldId id="328" r:id="rId23"/>
    <p:sldId id="321" r:id="rId24"/>
    <p:sldId id="322" r:id="rId25"/>
    <p:sldId id="331" r:id="rId26"/>
    <p:sldId id="332" r:id="rId27"/>
    <p:sldId id="333" r:id="rId28"/>
    <p:sldId id="334" r:id="rId29"/>
    <p:sldId id="338" r:id="rId30"/>
    <p:sldId id="336" r:id="rId31"/>
    <p:sldId id="323" r:id="rId32"/>
    <p:sldId id="337" r:id="rId33"/>
  </p:sldIdLst>
  <p:sldSz cx="9144000" cy="6858000" type="screen4x3"/>
  <p:notesSz cx="6669088" cy="9926638"/>
  <p:defaultTextStyle>
    <a:defPPr lvl="0">
      <a:defRPr lang="en-US"/>
    </a:defPPr>
    <a:lvl1pPr lvl="0" algn="l" rtl="0" fontAlgn="base">
      <a:spcBef>
        <a:spcPct val="0"/>
      </a:spcBef>
      <a:spcAft>
        <a:spcPct val="0"/>
      </a:spcAft>
      <a:defRPr kern="1200">
        <a:solidFill>
          <a:schemeClr val="tx1"/>
        </a:solidFill>
        <a:latin typeface="Arial" charset="0"/>
        <a:ea typeface="+mn-ea"/>
        <a:cs typeface="Arial" charset="0"/>
      </a:defRPr>
    </a:lvl1pPr>
    <a:lvl2pPr marL="457200" lvl="1" algn="l" rtl="0" fontAlgn="base">
      <a:spcBef>
        <a:spcPct val="0"/>
      </a:spcBef>
      <a:spcAft>
        <a:spcPct val="0"/>
      </a:spcAft>
      <a:defRPr kern="1200">
        <a:solidFill>
          <a:schemeClr val="tx1"/>
        </a:solidFill>
        <a:latin typeface="Arial" charset="0"/>
        <a:ea typeface="+mn-ea"/>
        <a:cs typeface="Arial" charset="0"/>
      </a:defRPr>
    </a:lvl2pPr>
    <a:lvl3pPr marL="914400" lvl="2" algn="l" rtl="0" fontAlgn="base">
      <a:spcBef>
        <a:spcPct val="0"/>
      </a:spcBef>
      <a:spcAft>
        <a:spcPct val="0"/>
      </a:spcAft>
      <a:defRPr kern="1200">
        <a:solidFill>
          <a:schemeClr val="tx1"/>
        </a:solidFill>
        <a:latin typeface="Arial" charset="0"/>
        <a:ea typeface="+mn-ea"/>
        <a:cs typeface="Arial" charset="0"/>
      </a:defRPr>
    </a:lvl3pPr>
    <a:lvl4pPr marL="1371600" lvl="3" algn="l" rtl="0" fontAlgn="base">
      <a:spcBef>
        <a:spcPct val="0"/>
      </a:spcBef>
      <a:spcAft>
        <a:spcPct val="0"/>
      </a:spcAft>
      <a:defRPr kern="1200">
        <a:solidFill>
          <a:schemeClr val="tx1"/>
        </a:solidFill>
        <a:latin typeface="Arial" charset="0"/>
        <a:ea typeface="+mn-ea"/>
        <a:cs typeface="Arial" charset="0"/>
      </a:defRPr>
    </a:lvl4pPr>
    <a:lvl5pPr marL="1828800" lvl="4" algn="l" rtl="0" fontAlgn="base">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DCEF83F1-1487-43D8-A5C2-7D6022F7CCFE}" type="datetimeFigureOut">
              <a:rPr lang="en-US"/>
              <a:pPr>
                <a:defRPr/>
              </a:pPr>
              <a:t>9/22/2021</a:t>
            </a:fld>
            <a:endParaRPr lang="en-US"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8E6F0CE-D9A3-49FC-950F-12A22B0FB04C}" type="slidenum">
              <a:rPr lang="en-US"/>
              <a:pPr>
                <a:defRPr/>
              </a:pPr>
              <a:t>‹#›</a:t>
            </a:fld>
            <a:endParaRPr lang="en-US" dirty="0"/>
          </a:p>
        </p:txBody>
      </p:sp>
    </p:spTree>
    <p:extLst>
      <p:ext uri="{BB962C8B-B14F-4D97-AF65-F5344CB8AC3E}">
        <p14:creationId xmlns:p14="http://schemas.microsoft.com/office/powerpoint/2010/main" val="2254057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62319A-84B9-4940-89CF-EF417369B253}" type="slidenum">
              <a:rPr lang="en-US" smtClean="0">
                <a:latin typeface="Arial" charset="0"/>
                <a:cs typeface="Arial" charset="0"/>
              </a:rPr>
              <a:pPr/>
              <a:t>1</a:t>
            </a:fld>
            <a:endParaRPr lang="en-US">
              <a:latin typeface="Arial" charset="0"/>
              <a:cs typeface="Arial" charset="0"/>
            </a:endParaRPr>
          </a:p>
        </p:txBody>
      </p:sp>
    </p:spTree>
    <p:extLst>
      <p:ext uri="{BB962C8B-B14F-4D97-AF65-F5344CB8AC3E}">
        <p14:creationId xmlns:p14="http://schemas.microsoft.com/office/powerpoint/2010/main" val="307707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8E6F0CE-D9A3-49FC-950F-12A22B0FB04C}" type="slidenum">
              <a:rPr lang="en-US" smtClean="0"/>
              <a:pPr>
                <a:defRPr/>
              </a:pPr>
              <a:t>12</a:t>
            </a:fld>
            <a:endParaRPr lang="en-US" dirty="0"/>
          </a:p>
        </p:txBody>
      </p:sp>
    </p:spTree>
    <p:extLst>
      <p:ext uri="{BB962C8B-B14F-4D97-AF65-F5344CB8AC3E}">
        <p14:creationId xmlns:p14="http://schemas.microsoft.com/office/powerpoint/2010/main" val="421706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7C9619E-8328-472E-97D2-C6DE8092185E}" type="datetimeFigureOut">
              <a:rPr lang="en-US"/>
              <a:pPr>
                <a:defRPr/>
              </a:pPr>
              <a:t>9/22/2021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A642A74-DD18-4C1F-9C5D-A32DA294EB8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C43D89F-552F-4DC1-9C49-F55C35C979A7}" type="datetimeFigureOut">
              <a:rPr lang="en-US"/>
              <a:pPr>
                <a:defRPr/>
              </a:pPr>
              <a:t>9/22/2021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D39014-D776-45E0-9B81-5E0AB2F2036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A9A14E-B95F-4C03-BA2F-180A167B9D8E}" type="datetimeFigureOut">
              <a:rPr lang="en-US"/>
              <a:pPr>
                <a:defRPr/>
              </a:pPr>
              <a:t>9/22/2021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E19565D-DEB1-4987-AC86-9FBFAF7A0D7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9B6462-F0A4-4799-A816-503092C8E972}" type="datetimeFigureOut">
              <a:rPr lang="en-US"/>
              <a:pPr>
                <a:defRPr/>
              </a:pPr>
              <a:t>9/22/2021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134537-A7FF-405C-BDA4-1BB9FD4444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7F64F9-4771-43FD-9CB7-8D992CA93BD7}" type="datetimeFigureOut">
              <a:rPr lang="en-US"/>
              <a:pPr>
                <a:defRPr/>
              </a:pPr>
              <a:t>9/22/2021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951D3C-4C34-438E-8DF3-0ACD2D0C564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C50074D-5933-4B72-9404-0B07E6A848CD}" type="datetimeFigureOut">
              <a:rPr lang="en-US"/>
              <a:pPr>
                <a:defRPr/>
              </a:pPr>
              <a:t>9/22/2021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1A3A3F5-F249-42CA-8F6A-E13F436EE93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A7DBC38-C544-4378-8022-34C03B019F10}" type="datetimeFigureOut">
              <a:rPr lang="en-US"/>
              <a:pPr>
                <a:defRPr/>
              </a:pPr>
              <a:t>9/22/2021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7EA6A78-832A-43BA-868C-BF2C1309C19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E472FF4-DE82-4F19-ABAB-A3B34583FC2B}" type="datetimeFigureOut">
              <a:rPr lang="en-US"/>
              <a:pPr>
                <a:defRPr/>
              </a:pPr>
              <a:t>9/22/2021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68533D6-16B1-4472-8686-D725D52AC47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D66AB09-851A-4802-BF85-C74521ED0628}" type="datetimeFigureOut">
              <a:rPr lang="en-US"/>
              <a:pPr>
                <a:defRPr/>
              </a:pPr>
              <a:t>9/22/2021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88DBF39-A810-4FDD-8727-FB6953E195F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8F7B1B-AF19-4042-BDFD-5E5906113A19}" type="datetimeFigureOut">
              <a:rPr lang="en-US"/>
              <a:pPr>
                <a:defRPr/>
              </a:pPr>
              <a:t>9/22/2021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24FB24B-DE88-41D6-856E-C3D573A4CB6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F8DAB1-E045-4757-AA86-D9C139468938}" type="datetimeFigureOut">
              <a:rPr lang="en-US"/>
              <a:pPr>
                <a:defRPr/>
              </a:pPr>
              <a:t>9/22/2021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F6B46E9-3CA7-400F-9213-3975A95B7B0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F881EE2-3F33-4476-A76C-5ED3581CCEB0}" type="datetimeFigureOut">
              <a:rPr lang="en-US"/>
              <a:pPr>
                <a:defRPr/>
              </a:pPr>
              <a:t>9/22/2021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2770F3C-7049-4E62-BA6F-215915496EE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1.png" /><Relationship Id="rId4" Type="http://schemas.openxmlformats.org/officeDocument/2006/relationships/image" Target="../media/image3.pn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2.jpeg" /><Relationship Id="rId4" Type="http://schemas.openxmlformats.org/officeDocument/2006/relationships/image" Target="../media/image1.png"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2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2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3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0" y="914400"/>
            <a:ext cx="9144000" cy="2092325"/>
          </a:xfrm>
          <a:prstGeom prst="rect">
            <a:avLst/>
          </a:prstGeom>
          <a:noFill/>
          <a:ln w="9525">
            <a:noFill/>
            <a:miter lim="800000"/>
            <a:headEnd/>
            <a:tailEnd/>
          </a:ln>
        </p:spPr>
        <p:txBody>
          <a:bodyPr anchor="ctr">
            <a:spAutoFit/>
          </a:bodyPr>
          <a:lstStyle/>
          <a:p>
            <a:pPr algn="ctr"/>
            <a:r>
              <a:rPr lang="en-US" sz="4800" b="1" dirty="0">
                <a:solidFill>
                  <a:schemeClr val="accent1">
                    <a:lumMod val="75000"/>
                  </a:schemeClr>
                </a:solidFill>
                <a:latin typeface="Times New Roman" pitchFamily="18" charset="0"/>
                <a:ea typeface="Calibri" pitchFamily="34" charset="0"/>
                <a:cs typeface="Times New Roman" pitchFamily="18" charset="0"/>
              </a:rPr>
              <a:t>VIVEKANANDHA</a:t>
            </a:r>
            <a:r>
              <a:rPr lang="en-US" sz="3400" b="1" dirty="0">
                <a:solidFill>
                  <a:schemeClr val="accent1">
                    <a:lumMod val="75000"/>
                  </a:schemeClr>
                </a:solidFill>
                <a:latin typeface="Times New Roman" pitchFamily="18" charset="0"/>
                <a:ea typeface="Calibri" pitchFamily="34" charset="0"/>
                <a:cs typeface="Times New Roman" pitchFamily="18" charset="0"/>
              </a:rPr>
              <a:t> </a:t>
            </a:r>
          </a:p>
          <a:p>
            <a:pPr algn="ctr"/>
            <a:r>
              <a:rPr lang="en-US" sz="3400" b="1" dirty="0">
                <a:solidFill>
                  <a:schemeClr val="accent1">
                    <a:lumMod val="75000"/>
                  </a:schemeClr>
                </a:solidFill>
                <a:latin typeface="Times New Roman" pitchFamily="18" charset="0"/>
                <a:ea typeface="Calibri" pitchFamily="34" charset="0"/>
                <a:cs typeface="Times New Roman" pitchFamily="18" charset="0"/>
              </a:rPr>
              <a:t>COLLEGE OF TECHNOLOGY FOR WOMEN </a:t>
            </a:r>
          </a:p>
          <a:p>
            <a:pPr algn="ctr"/>
            <a:r>
              <a:rPr lang="en-US" sz="2200" b="1" i="1" dirty="0">
                <a:latin typeface="Times New Roman" pitchFamily="18" charset="0"/>
                <a:ea typeface="Calibri" pitchFamily="34" charset="0"/>
                <a:cs typeface="Times New Roman" pitchFamily="18" charset="0"/>
              </a:rPr>
              <a:t>( An University Institution)</a:t>
            </a:r>
          </a:p>
          <a:p>
            <a:pPr algn="ctr" eaLnBrk="0" hangingPunct="0"/>
            <a:r>
              <a:rPr lang="en-US" sz="2600" b="1" dirty="0">
                <a:latin typeface="Times New Roman" pitchFamily="18" charset="0"/>
                <a:ea typeface="Calibri" pitchFamily="34" charset="0"/>
                <a:cs typeface="Times New Roman" pitchFamily="18" charset="0"/>
              </a:rPr>
              <a:t>Department of Computer Science and Engineering</a:t>
            </a:r>
          </a:p>
        </p:txBody>
      </p:sp>
      <p:sp>
        <p:nvSpPr>
          <p:cNvPr id="2053" name="Rectangle 11"/>
          <p:cNvSpPr>
            <a:spLocks noChangeArrowheads="1"/>
          </p:cNvSpPr>
          <p:nvPr/>
        </p:nvSpPr>
        <p:spPr bwMode="auto">
          <a:xfrm>
            <a:off x="-310379" y="4835604"/>
            <a:ext cx="6448803" cy="769441"/>
          </a:xfrm>
          <a:prstGeom prst="rect">
            <a:avLst/>
          </a:prstGeom>
          <a:noFill/>
          <a:ln w="9525">
            <a:noFill/>
            <a:miter lim="800000"/>
            <a:headEnd/>
            <a:tailEnd/>
          </a:ln>
        </p:spPr>
        <p:txBody>
          <a:bodyPr wrap="square">
            <a:spAutoFit/>
          </a:bodyPr>
          <a:lstStyle/>
          <a:p>
            <a:pPr algn="ctr" eaLnBrk="0" hangingPunct="0"/>
            <a:r>
              <a:rPr lang="en-US" sz="2200" b="1" dirty="0">
                <a:latin typeface="Times New Roman" pitchFamily="18" charset="0"/>
                <a:cs typeface="Times New Roman" pitchFamily="18" charset="0"/>
              </a:rPr>
              <a:t>Guided By,</a:t>
            </a:r>
          </a:p>
          <a:p>
            <a:pPr algn="ctr" eaLnBrk="0" hangingPunct="0"/>
            <a:r>
              <a:rPr lang="en-US" sz="2200" b="1">
                <a:latin typeface="Times New Roman" pitchFamily="18" charset="0"/>
                <a:cs typeface="Times New Roman" pitchFamily="18" charset="0"/>
              </a:rPr>
              <a:t> Mrs.K.P.PORKODI,B.E.,M</a:t>
            </a:r>
            <a:r>
              <a:rPr lang="en-US" sz="2200" b="1" dirty="0">
                <a:latin typeface="Times New Roman" pitchFamily="18" charset="0"/>
                <a:cs typeface="Times New Roman" pitchFamily="18" charset="0"/>
              </a:rPr>
              <a:t>.E.., AP/CSE</a:t>
            </a:r>
          </a:p>
        </p:txBody>
      </p:sp>
      <p:sp>
        <p:nvSpPr>
          <p:cNvPr id="2054" name="Rectangle 11"/>
          <p:cNvSpPr>
            <a:spLocks noChangeArrowheads="1"/>
          </p:cNvSpPr>
          <p:nvPr/>
        </p:nvSpPr>
        <p:spPr bwMode="auto">
          <a:xfrm flipV="1">
            <a:off x="4993039" y="3715138"/>
            <a:ext cx="2470922" cy="1200329"/>
          </a:xfrm>
          <a:prstGeom prst="rect">
            <a:avLst/>
          </a:prstGeom>
          <a:noFill/>
          <a:ln w="9525">
            <a:noFill/>
            <a:miter lim="800000"/>
            <a:headEnd/>
            <a:tailEnd/>
          </a:ln>
        </p:spPr>
        <p:txBody>
          <a:bodyPr wrap="square">
            <a:spAutoFit/>
          </a:bodyPr>
          <a:lstStyle/>
          <a:p>
            <a:pPr algn="ctr" eaLnBrk="0" hangingPunct="0"/>
            <a:endParaRPr lang="en-US" sz="2400" b="1">
              <a:solidFill>
                <a:srgbClr val="FF0000"/>
              </a:solidFill>
              <a:latin typeface="Times New Roman" pitchFamily="18" charset="0"/>
              <a:cs typeface="Times New Roman" pitchFamily="18" charset="0"/>
            </a:endParaRPr>
          </a:p>
          <a:p>
            <a:pPr algn="ctr" eaLnBrk="0" hangingPunct="0"/>
            <a:r>
              <a:rPr lang="en-IN" sz="2400" b="1">
                <a:solidFill>
                  <a:srgbClr val="FF0000"/>
                </a:solidFill>
                <a:latin typeface="Times New Roman" pitchFamily="18" charset="0"/>
                <a:cs typeface="Times New Roman" pitchFamily="18" charset="0"/>
              </a:rPr>
              <a:t> </a:t>
            </a:r>
            <a:endParaRPr lang="en-IN" sz="2400" b="1" dirty="0">
              <a:solidFill>
                <a:srgbClr val="FF0000"/>
              </a:solidFill>
              <a:latin typeface="Times New Roman" pitchFamily="18" charset="0"/>
              <a:cs typeface="Times New Roman" pitchFamily="18" charset="0"/>
            </a:endParaRPr>
          </a:p>
          <a:p>
            <a:pPr algn="ctr" eaLnBrk="0" hangingPunct="0"/>
            <a:endParaRPr lang="en-US" sz="2400" b="1" dirty="0">
              <a:solidFill>
                <a:srgbClr val="FF0000"/>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26E062B2-584B-4B78-9C55-6614B51A5B01}"/>
              </a:ext>
            </a:extLst>
          </p:cNvPr>
          <p:cNvSpPr/>
          <p:nvPr/>
        </p:nvSpPr>
        <p:spPr>
          <a:xfrm>
            <a:off x="928056" y="3006725"/>
            <a:ext cx="7358155" cy="3970318"/>
          </a:xfrm>
          <a:prstGeom prst="rect">
            <a:avLst/>
          </a:prstGeom>
        </p:spPr>
        <p:txBody>
          <a:bodyPr wrap="square">
            <a:spAutoFit/>
          </a:bodyPr>
          <a:lstStyle/>
          <a:p>
            <a:pPr algn="ctr"/>
            <a:r>
              <a:rPr lang="en-US" sz="2800" b="1" dirty="0">
                <a:latin typeface="Times New Roman" pitchFamily="18" charset="0"/>
                <a:cs typeface="Times New Roman" pitchFamily="18" charset="0"/>
              </a:rPr>
              <a:t>DETECTION OF BRAIN TUMOR USING DEEP LEARNING AND COMBINATION OF BWT AND KSVM</a:t>
            </a:r>
          </a:p>
          <a:p>
            <a:pPr algn="ctr"/>
            <a:r>
              <a:rPr lang="en-US" sz="2800" b="1">
                <a:latin typeface="Times New Roman" pitchFamily="18" charset="0"/>
                <a:cs typeface="Times New Roman" pitchFamily="18" charset="0"/>
              </a:rPr>
              <a:t>-------‐----------------------------------------------------                              </a:t>
            </a:r>
          </a:p>
          <a:p>
            <a:pPr algn="ctr"/>
            <a:r>
              <a:rPr lang="en-US" sz="2800" b="1">
                <a:latin typeface="Times New Roman" pitchFamily="18" charset="0"/>
                <a:cs typeface="Times New Roman" pitchFamily="18" charset="0"/>
              </a:rPr>
              <a:t>                                                     Presented By,</a:t>
            </a:r>
          </a:p>
          <a:p>
            <a:pPr algn="ctr"/>
            <a:r>
              <a:rPr lang="en-US" sz="2800" b="1">
                <a:latin typeface="Times New Roman" pitchFamily="18" charset="0"/>
                <a:cs typeface="Times New Roman" pitchFamily="18" charset="0"/>
              </a:rPr>
              <a:t>                                                   Swetha.G</a:t>
            </a:r>
          </a:p>
          <a:p>
            <a:pPr algn="ctr"/>
            <a:r>
              <a:rPr lang="en-US" sz="2800" b="1">
                <a:latin typeface="Times New Roman" pitchFamily="18" charset="0"/>
                <a:cs typeface="Times New Roman" pitchFamily="18" charset="0"/>
              </a:rPr>
              <a:t>                                                     Pravinicka.S</a:t>
            </a:r>
          </a:p>
          <a:p>
            <a:pPr algn="ctr"/>
            <a:endParaRPr lang="en-US" sz="2800" b="1">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A1380EA-5C5A-47D5-92C6-BBBAF723EAA1}"/>
              </a:ext>
            </a:extLst>
          </p:cNvPr>
          <p:cNvPicPr>
            <a:picLocks noChangeAspect="1"/>
          </p:cNvPicPr>
          <p:nvPr/>
        </p:nvPicPr>
        <p:blipFill>
          <a:blip r:embed="rId3"/>
          <a:stretch>
            <a:fillRect/>
          </a:stretch>
        </p:blipFill>
        <p:spPr>
          <a:xfrm>
            <a:off x="7313346" y="174753"/>
            <a:ext cx="1422281" cy="1412799"/>
          </a:xfrm>
          <a:prstGeom prst="rect">
            <a:avLst/>
          </a:prstGeom>
        </p:spPr>
      </p:pic>
      <p:pic>
        <p:nvPicPr>
          <p:cNvPr id="9" name="Picture 8" descr="logo New Colour.jpg">
            <a:extLst>
              <a:ext uri="{FF2B5EF4-FFF2-40B4-BE49-F238E27FC236}">
                <a16:creationId xmlns:a16="http://schemas.microsoft.com/office/drawing/2014/main" id="{D77ACC2C-C7FB-4751-BD51-E4296FFBFA7A}"/>
              </a:ext>
            </a:extLst>
          </p:cNvPr>
          <p:cNvPicPr>
            <a:picLocks noChangeAspect="1"/>
          </p:cNvPicPr>
          <p:nvPr/>
        </p:nvPicPr>
        <p:blipFill>
          <a:blip r:embed="rId4" cstate="print"/>
          <a:srcRect/>
          <a:stretch>
            <a:fillRect/>
          </a:stretch>
        </p:blipFill>
        <p:spPr bwMode="auto">
          <a:xfrm>
            <a:off x="301842" y="174754"/>
            <a:ext cx="1542166" cy="148921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GB" sz="2400" b="1" dirty="0">
                <a:latin typeface="Book Antiqua" panose="02040602050305030304" pitchFamily="18" charset="0"/>
              </a:rPr>
              <a:t>HARDWARE REQUIREMENTS</a:t>
            </a:r>
          </a:p>
          <a:p>
            <a:pPr lvl="0"/>
            <a:r>
              <a:rPr lang="en-GB" sz="2400" dirty="0">
                <a:latin typeface="Book Antiqua" panose="02040602050305030304" pitchFamily="18" charset="0"/>
              </a:rPr>
              <a:t>System		 		: 	Pentium IV 2.4Hz.</a:t>
            </a:r>
            <a:endParaRPr lang="en-US" sz="2400" dirty="0">
              <a:latin typeface="Book Antiqua" panose="02040602050305030304" pitchFamily="18" charset="0"/>
            </a:endParaRPr>
          </a:p>
          <a:p>
            <a:pPr lvl="0"/>
            <a:r>
              <a:rPr lang="en-GB" sz="2400" dirty="0">
                <a:latin typeface="Book Antiqua" panose="02040602050305030304" pitchFamily="18" charset="0"/>
              </a:rPr>
              <a:t>Hard Disk           			: 	500 GB.</a:t>
            </a:r>
            <a:endParaRPr lang="en-US" sz="2400" dirty="0">
              <a:latin typeface="Book Antiqua" panose="02040602050305030304" pitchFamily="18" charset="0"/>
            </a:endParaRPr>
          </a:p>
          <a:p>
            <a:pPr lvl="0"/>
            <a:r>
              <a:rPr lang="en-GB" sz="2400" dirty="0">
                <a:latin typeface="Book Antiqua" panose="02040602050305030304" pitchFamily="18" charset="0"/>
              </a:rPr>
              <a:t>Monitor				: 	15 VGA Colour.</a:t>
            </a:r>
            <a:endParaRPr lang="en-US" sz="2400" dirty="0">
              <a:latin typeface="Book Antiqua" panose="02040602050305030304" pitchFamily="18" charset="0"/>
            </a:endParaRPr>
          </a:p>
          <a:p>
            <a:pPr lvl="0"/>
            <a:r>
              <a:rPr lang="en-GB" sz="2400" dirty="0">
                <a:latin typeface="Book Antiqua" panose="02040602050305030304" pitchFamily="18" charset="0"/>
              </a:rPr>
              <a:t>Mouse				: 	Logitech.</a:t>
            </a:r>
            <a:endParaRPr lang="en-US" sz="2400" dirty="0">
              <a:latin typeface="Book Antiqua" panose="02040602050305030304" pitchFamily="18" charset="0"/>
            </a:endParaRPr>
          </a:p>
          <a:p>
            <a:pPr lvl="0"/>
            <a:r>
              <a:rPr lang="en-GB" sz="2400" dirty="0">
                <a:latin typeface="Book Antiqua" panose="02040602050305030304" pitchFamily="18" charset="0"/>
              </a:rPr>
              <a:t>RAM				: 	4GB.</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p:txBody>
      </p:sp>
      <p:sp>
        <p:nvSpPr>
          <p:cNvPr id="4" name="Rectangle 3"/>
          <p:cNvSpPr/>
          <p:nvPr/>
        </p:nvSpPr>
        <p:spPr>
          <a:xfrm>
            <a:off x="1109663" y="14324"/>
            <a:ext cx="7107348" cy="871434"/>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latin typeface="Book Antiqua" panose="02040602050305030304" pitchFamily="18" charset="0"/>
              </a:rPr>
              <a:t>SYSTEM REQUIREMENTS</a:t>
            </a:r>
            <a:endParaRPr lang="en-US" sz="4000" dirty="0">
              <a:latin typeface="Book Antiqua" panose="02040602050305030304" pitchFamily="18" charset="0"/>
            </a:endParaRPr>
          </a:p>
        </p:txBody>
      </p:sp>
      <p:pic>
        <p:nvPicPr>
          <p:cNvPr id="5" name="Picture 8" descr="logo New Colour.jpg"/>
          <p:cNvPicPr>
            <a:picLocks noChangeAspect="1"/>
          </p:cNvPicPr>
          <p:nvPr/>
        </p:nvPicPr>
        <p:blipFill>
          <a:blip r:embed="rId2" cstate="print"/>
          <a:srcRect/>
          <a:stretch>
            <a:fillRect/>
          </a:stretch>
        </p:blipFill>
        <p:spPr bwMode="auto">
          <a:xfrm>
            <a:off x="0" y="1"/>
            <a:ext cx="1109663" cy="914400"/>
          </a:xfrm>
          <a:prstGeom prst="rect">
            <a:avLst/>
          </a:prstGeom>
          <a:noFill/>
          <a:ln w="9525">
            <a:noFill/>
            <a:miter lim="800000"/>
            <a:headEnd/>
            <a:tailEnd/>
          </a:ln>
        </p:spPr>
      </p:pic>
      <p:pic>
        <p:nvPicPr>
          <p:cNvPr id="6" name="Picture 5">
            <a:extLst>
              <a:ext uri="{FF2B5EF4-FFF2-40B4-BE49-F238E27FC236}">
                <a16:creationId xmlns:a16="http://schemas.microsoft.com/office/drawing/2014/main" id="{E962F016-2A86-4D01-8DD5-7F83F13C6BE5}"/>
              </a:ext>
            </a:extLst>
          </p:cNvPr>
          <p:cNvPicPr>
            <a:picLocks noChangeAspect="1"/>
          </p:cNvPicPr>
          <p:nvPr/>
        </p:nvPicPr>
        <p:blipFill>
          <a:blip r:embed="rId3"/>
          <a:stretch>
            <a:fillRect/>
          </a:stretch>
        </p:blipFill>
        <p:spPr>
          <a:xfrm>
            <a:off x="8217011" y="-47556"/>
            <a:ext cx="939578" cy="933314"/>
          </a:xfrm>
          <a:prstGeom prst="rect">
            <a:avLst/>
          </a:prstGeom>
        </p:spPr>
      </p:pic>
    </p:spTree>
    <p:extLst>
      <p:ext uri="{BB962C8B-B14F-4D97-AF65-F5344CB8AC3E}">
        <p14:creationId xmlns:p14="http://schemas.microsoft.com/office/powerpoint/2010/main" val="227997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a:latin typeface="Book Antiqua" panose="02040602050305030304" pitchFamily="18" charset="0"/>
              </a:rPr>
              <a:t>SOFTWARE REQUIREMENTS</a:t>
            </a:r>
            <a:endParaRPr lang="en-US" sz="2400" dirty="0">
              <a:latin typeface="Book Antiqua" panose="02040602050305030304" pitchFamily="18" charset="0"/>
            </a:endParaRPr>
          </a:p>
          <a:p>
            <a:pPr lvl="0"/>
            <a:r>
              <a:rPr lang="en-US" sz="2400" dirty="0">
                <a:latin typeface="Book Antiqua" panose="02040602050305030304" pitchFamily="18" charset="0"/>
              </a:rPr>
              <a:t>Operating system 	: 	</a:t>
            </a:r>
            <a:r>
              <a:rPr lang="en-US" sz="2400">
                <a:latin typeface="Book Antiqua" panose="02040602050305030304" pitchFamily="18" charset="0"/>
              </a:rPr>
              <a:t>Windows </a:t>
            </a:r>
            <a:endParaRPr lang="en-US" sz="2400" dirty="0">
              <a:latin typeface="Book Antiqua" panose="02040602050305030304" pitchFamily="18" charset="0"/>
            </a:endParaRPr>
          </a:p>
          <a:p>
            <a:pPr lvl="0"/>
            <a:r>
              <a:rPr lang="en-US" sz="2400" dirty="0">
                <a:latin typeface="Book Antiqua" panose="02040602050305030304" pitchFamily="18" charset="0"/>
              </a:rPr>
              <a:t>Coding Language	: 	PYTHON 3.5</a:t>
            </a:r>
          </a:p>
          <a:p>
            <a:pPr lvl="0"/>
            <a:r>
              <a:rPr lang="en-US" sz="2400" dirty="0">
                <a:latin typeface="Book Antiqua" panose="02040602050305030304" pitchFamily="18" charset="0"/>
              </a:rPr>
              <a:t>IDE				:	Anaconda Navigator</a:t>
            </a:r>
          </a:p>
          <a:p>
            <a:pPr lvl="0"/>
            <a:r>
              <a:rPr lang="en-US" sz="2400" dirty="0">
                <a:latin typeface="Book Antiqua" panose="02040602050305030304" pitchFamily="18" charset="0"/>
              </a:rPr>
              <a:t>Datasets			:	EEG Dataset</a:t>
            </a:r>
          </a:p>
        </p:txBody>
      </p:sp>
      <p:sp>
        <p:nvSpPr>
          <p:cNvPr id="4" name="Rectangle 3"/>
          <p:cNvSpPr/>
          <p:nvPr/>
        </p:nvSpPr>
        <p:spPr>
          <a:xfrm>
            <a:off x="1109663" y="0"/>
            <a:ext cx="6988062" cy="844658"/>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latin typeface="Times New Roman" panose="02020603050405020304" pitchFamily="18" charset="0"/>
                <a:cs typeface="Times New Roman" panose="02020603050405020304" pitchFamily="18" charset="0"/>
              </a:rPr>
              <a:t>CONT</a:t>
            </a:r>
            <a:r>
              <a:rPr lang="en-US" sz="4000" b="1" dirty="0">
                <a:latin typeface="Book Antiqua" panose="02040602050305030304" pitchFamily="18" charset="0"/>
              </a:rPr>
              <a:t>…</a:t>
            </a:r>
          </a:p>
        </p:txBody>
      </p:sp>
      <p:pic>
        <p:nvPicPr>
          <p:cNvPr id="5" name="Picture 8" descr="logo New Colour.jpg"/>
          <p:cNvPicPr>
            <a:picLocks noChangeAspect="1"/>
          </p:cNvPicPr>
          <p:nvPr/>
        </p:nvPicPr>
        <p:blipFill>
          <a:blip r:embed="rId2" cstate="print"/>
          <a:srcRect/>
          <a:stretch>
            <a:fillRect/>
          </a:stretch>
        </p:blipFill>
        <p:spPr bwMode="auto">
          <a:xfrm>
            <a:off x="0" y="1"/>
            <a:ext cx="1109663" cy="914400"/>
          </a:xfrm>
          <a:prstGeom prst="rect">
            <a:avLst/>
          </a:prstGeom>
          <a:noFill/>
          <a:ln w="9525">
            <a:noFill/>
            <a:miter lim="800000"/>
            <a:headEnd/>
            <a:tailEnd/>
          </a:ln>
        </p:spPr>
      </p:pic>
      <p:pic>
        <p:nvPicPr>
          <p:cNvPr id="6" name="Picture 5">
            <a:extLst>
              <a:ext uri="{FF2B5EF4-FFF2-40B4-BE49-F238E27FC236}">
                <a16:creationId xmlns:a16="http://schemas.microsoft.com/office/drawing/2014/main" id="{AB679613-2D18-4041-9190-1B5C4F7C2C47}"/>
              </a:ext>
            </a:extLst>
          </p:cNvPr>
          <p:cNvPicPr>
            <a:picLocks noChangeAspect="1"/>
          </p:cNvPicPr>
          <p:nvPr/>
        </p:nvPicPr>
        <p:blipFill>
          <a:blip r:embed="rId3"/>
          <a:stretch>
            <a:fillRect/>
          </a:stretch>
        </p:blipFill>
        <p:spPr>
          <a:xfrm>
            <a:off x="8097725" y="-38102"/>
            <a:ext cx="1038387" cy="1031463"/>
          </a:xfrm>
          <a:prstGeom prst="rect">
            <a:avLst/>
          </a:prstGeom>
        </p:spPr>
      </p:pic>
    </p:spTree>
    <p:extLst>
      <p:ext uri="{BB962C8B-B14F-4D97-AF65-F5344CB8AC3E}">
        <p14:creationId xmlns:p14="http://schemas.microsoft.com/office/powerpoint/2010/main" val="338192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38386" y="27933"/>
            <a:ext cx="7081166" cy="793477"/>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Book Antiqua" panose="02040602050305030304" pitchFamily="18" charset="0"/>
                <a:cs typeface="Times New Roman" pitchFamily="18" charset="0"/>
              </a:rPr>
              <a:t>Data Flow Diagram</a:t>
            </a:r>
          </a:p>
        </p:txBody>
      </p:sp>
      <p:pic>
        <p:nvPicPr>
          <p:cNvPr id="8195" name="Picture 8" descr="logo New Colour.jpg"/>
          <p:cNvPicPr>
            <a:picLocks noChangeAspect="1"/>
          </p:cNvPicPr>
          <p:nvPr/>
        </p:nvPicPr>
        <p:blipFill>
          <a:blip r:embed="rId3" cstate="print"/>
          <a:srcRect/>
          <a:stretch>
            <a:fillRect/>
          </a:stretch>
        </p:blipFill>
        <p:spPr bwMode="auto">
          <a:xfrm>
            <a:off x="0" y="1"/>
            <a:ext cx="1109663" cy="914400"/>
          </a:xfrm>
          <a:prstGeom prst="rect">
            <a:avLst/>
          </a:prstGeom>
          <a:noFill/>
          <a:ln w="9525">
            <a:noFill/>
            <a:miter lim="800000"/>
            <a:headEnd/>
            <a:tailEnd/>
          </a:ln>
        </p:spPr>
      </p:pic>
      <p:sp>
        <p:nvSpPr>
          <p:cNvPr id="5" name="Rectangle 4"/>
          <p:cNvSpPr/>
          <p:nvPr/>
        </p:nvSpPr>
        <p:spPr>
          <a:xfrm>
            <a:off x="304800" y="914400"/>
            <a:ext cx="8534400" cy="861774"/>
          </a:xfrm>
          <a:prstGeom prst="rect">
            <a:avLst/>
          </a:prstGeom>
        </p:spPr>
        <p:txBody>
          <a:bodyPr wrap="square">
            <a:spAutoFit/>
          </a:bodyPr>
          <a:lstStyle/>
          <a:p>
            <a:pPr algn="just">
              <a:lnSpc>
                <a:spcPct val="150000"/>
              </a:lnSpc>
            </a:pPr>
            <a:r>
              <a:rPr lang="en-US" sz="2000" dirty="0">
                <a:latin typeface="Book Antiqua" panose="02040602050305030304" pitchFamily="18" charset="0"/>
                <a:cs typeface="Times New Roman" panose="02020603050405020304" pitchFamily="18" charset="0"/>
              </a:rPr>
              <a:t>	</a:t>
            </a:r>
          </a:p>
          <a:p>
            <a:endParaRPr lang="en-IN" sz="2000" dirty="0">
              <a:latin typeface="Book Antiqua" panose="0204060205030503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9F8799A-E6D7-4DA7-A4B5-DDE57A6CD041}"/>
              </a:ext>
            </a:extLst>
          </p:cNvPr>
          <p:cNvPicPr/>
          <p:nvPr/>
        </p:nvPicPr>
        <p:blipFill>
          <a:blip r:embed="rId4"/>
          <a:srcRect/>
          <a:stretch>
            <a:fillRect/>
          </a:stretch>
        </p:blipFill>
        <p:spPr bwMode="auto">
          <a:xfrm>
            <a:off x="1700212" y="1976437"/>
            <a:ext cx="6025805" cy="3244920"/>
          </a:xfrm>
          <a:prstGeom prst="rect">
            <a:avLst/>
          </a:prstGeom>
          <a:noFill/>
          <a:ln w="9525">
            <a:noFill/>
            <a:miter lim="800000"/>
            <a:headEnd/>
            <a:tailEnd/>
          </a:ln>
        </p:spPr>
      </p:pic>
      <p:pic>
        <p:nvPicPr>
          <p:cNvPr id="3" name="Picture 2">
            <a:extLst>
              <a:ext uri="{FF2B5EF4-FFF2-40B4-BE49-F238E27FC236}">
                <a16:creationId xmlns:a16="http://schemas.microsoft.com/office/drawing/2014/main" id="{4960CC88-8709-40E0-B625-9EB8AADF1B77}"/>
              </a:ext>
            </a:extLst>
          </p:cNvPr>
          <p:cNvPicPr>
            <a:picLocks noChangeAspect="1"/>
          </p:cNvPicPr>
          <p:nvPr/>
        </p:nvPicPr>
        <p:blipFill>
          <a:blip r:embed="rId5"/>
          <a:stretch>
            <a:fillRect/>
          </a:stretch>
        </p:blipFill>
        <p:spPr>
          <a:xfrm>
            <a:off x="8119552" y="1"/>
            <a:ext cx="1029753" cy="8214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4831" y="4764"/>
            <a:ext cx="7573479" cy="999759"/>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Book Antiqua" panose="02040602050305030304" pitchFamily="18" charset="0"/>
                <a:cs typeface="Times New Roman" pitchFamily="18" charset="0"/>
              </a:rPr>
              <a:t>Modules</a:t>
            </a:r>
          </a:p>
        </p:txBody>
      </p:sp>
      <p:pic>
        <p:nvPicPr>
          <p:cNvPr id="10243"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5" name="Rectangle 4"/>
          <p:cNvSpPr/>
          <p:nvPr/>
        </p:nvSpPr>
        <p:spPr>
          <a:xfrm>
            <a:off x="152400" y="1066800"/>
            <a:ext cx="8610600" cy="508473"/>
          </a:xfrm>
          <a:prstGeom prst="rect">
            <a:avLst/>
          </a:prstGeom>
        </p:spPr>
        <p:txBody>
          <a:bodyPr wrap="square">
            <a:spAutoFit/>
          </a:bodyPr>
          <a:lstStyle/>
          <a:p>
            <a:pPr algn="just">
              <a:lnSpc>
                <a:spcPct val="150000"/>
              </a:lnSpc>
            </a:pPr>
            <a:r>
              <a:rPr lang="en-IN" sz="2000" dirty="0">
                <a:latin typeface="Book Antiqua" pitchFamily="18" charset="0"/>
              </a:rPr>
              <a:t>	</a:t>
            </a:r>
            <a:endParaRPr lang="en-IN" sz="2400" dirty="0">
              <a:latin typeface="Book Antiqua" pitchFamily="18" charset="0"/>
            </a:endParaRPr>
          </a:p>
        </p:txBody>
      </p:sp>
      <p:sp>
        <p:nvSpPr>
          <p:cNvPr id="9" name="Content Placeholder 8"/>
          <p:cNvSpPr>
            <a:spLocks noGrp="1"/>
          </p:cNvSpPr>
          <p:nvPr>
            <p:ph idx="1"/>
          </p:nvPr>
        </p:nvSpPr>
        <p:spPr/>
        <p:txBody>
          <a:bodyPr/>
          <a:lstStyle/>
          <a:p>
            <a:r>
              <a:rPr lang="en-US" sz="2400" dirty="0">
                <a:latin typeface="Book Antiqua" panose="02040602050305030304" pitchFamily="18" charset="0"/>
              </a:rPr>
              <a:t>Deep Learning </a:t>
            </a:r>
          </a:p>
          <a:p>
            <a:pPr lvl="0"/>
            <a:r>
              <a:rPr lang="en-US" sz="2400" dirty="0">
                <a:latin typeface="Book Antiqua" panose="02040602050305030304" pitchFamily="18" charset="0"/>
              </a:rPr>
              <a:t>EEG Signal </a:t>
            </a:r>
          </a:p>
          <a:p>
            <a:pPr lvl="0"/>
            <a:r>
              <a:rPr lang="en-US" sz="2400" dirty="0">
                <a:latin typeface="Book Antiqua" panose="02040602050305030304" pitchFamily="18" charset="0"/>
              </a:rPr>
              <a:t>CAD (Computer-Aided Design) </a:t>
            </a:r>
          </a:p>
          <a:p>
            <a:r>
              <a:rPr lang="en-US" sz="2400" dirty="0">
                <a:latin typeface="Book Antiqua" panose="02040602050305030304" pitchFamily="18" charset="0"/>
              </a:rPr>
              <a:t>Wavelet Transform </a:t>
            </a:r>
          </a:p>
          <a:p>
            <a:r>
              <a:rPr lang="en-US" sz="2400" dirty="0">
                <a:latin typeface="Book Antiqua" panose="02040602050305030304" pitchFamily="18" charset="0"/>
              </a:rPr>
              <a:t>BWT (Berkeley Wavelet Transformation) </a:t>
            </a:r>
          </a:p>
          <a:p>
            <a:r>
              <a:rPr lang="en-US" sz="2400" dirty="0">
                <a:latin typeface="Book Antiqua" panose="02040602050305030304" pitchFamily="18" charset="0"/>
              </a:rPr>
              <a:t>K-Means Clustering </a:t>
            </a:r>
          </a:p>
        </p:txBody>
      </p:sp>
      <p:pic>
        <p:nvPicPr>
          <p:cNvPr id="3" name="Picture 2">
            <a:extLst>
              <a:ext uri="{FF2B5EF4-FFF2-40B4-BE49-F238E27FC236}">
                <a16:creationId xmlns:a16="http://schemas.microsoft.com/office/drawing/2014/main" id="{B1D74302-87E5-44B7-B7C5-211C0ED266AE}"/>
              </a:ext>
            </a:extLst>
          </p:cNvPr>
          <p:cNvPicPr>
            <a:picLocks noChangeAspect="1"/>
          </p:cNvPicPr>
          <p:nvPr/>
        </p:nvPicPr>
        <p:blipFill>
          <a:blip r:embed="rId3"/>
          <a:stretch>
            <a:fillRect/>
          </a:stretch>
        </p:blipFill>
        <p:spPr>
          <a:xfrm flipH="1">
            <a:off x="8128310" y="-4394"/>
            <a:ext cx="1015690" cy="10089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09662" y="-10721"/>
            <a:ext cx="7000329" cy="1000569"/>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Book Antiqua" panose="02040602050305030304" pitchFamily="18" charset="0"/>
                <a:cs typeface="Times New Roman" pitchFamily="18" charset="0"/>
              </a:rPr>
              <a:t>Module Description</a:t>
            </a:r>
            <a:endParaRPr lang="en-US" sz="4000" b="1" dirty="0">
              <a:solidFill>
                <a:schemeClr val="bg1"/>
              </a:solidFill>
              <a:latin typeface="Times New Roman" pitchFamily="18" charset="0"/>
              <a:cs typeface="Times New Roman" pitchFamily="18" charset="0"/>
            </a:endParaRPr>
          </a:p>
        </p:txBody>
      </p:sp>
      <p:pic>
        <p:nvPicPr>
          <p:cNvPr id="10243"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5" name="Rectangle 4"/>
          <p:cNvSpPr/>
          <p:nvPr/>
        </p:nvSpPr>
        <p:spPr>
          <a:xfrm>
            <a:off x="152400" y="1066800"/>
            <a:ext cx="8610600" cy="508473"/>
          </a:xfrm>
          <a:prstGeom prst="rect">
            <a:avLst/>
          </a:prstGeom>
        </p:spPr>
        <p:txBody>
          <a:bodyPr wrap="square">
            <a:spAutoFit/>
          </a:bodyPr>
          <a:lstStyle/>
          <a:p>
            <a:pPr algn="just">
              <a:lnSpc>
                <a:spcPct val="150000"/>
              </a:lnSpc>
            </a:pPr>
            <a:r>
              <a:rPr lang="en-IN" sz="2000" dirty="0">
                <a:latin typeface="Book Antiqua" pitchFamily="18" charset="0"/>
              </a:rPr>
              <a:t>	</a:t>
            </a:r>
            <a:endParaRPr lang="en-IN" sz="2400" dirty="0">
              <a:latin typeface="Book Antiqua" pitchFamily="18" charset="0"/>
            </a:endParaRPr>
          </a:p>
        </p:txBody>
      </p:sp>
      <p:sp>
        <p:nvSpPr>
          <p:cNvPr id="9" name="Content Placeholder 8"/>
          <p:cNvSpPr>
            <a:spLocks noGrp="1"/>
          </p:cNvSpPr>
          <p:nvPr>
            <p:ph idx="1"/>
          </p:nvPr>
        </p:nvSpPr>
        <p:spPr/>
        <p:txBody>
          <a:bodyPr/>
          <a:lstStyle/>
          <a:p>
            <a:pPr marL="0" indent="0" algn="ctr">
              <a:buNone/>
            </a:pPr>
            <a:r>
              <a:rPr lang="en-US" sz="2800" b="1" dirty="0">
                <a:latin typeface="Book Antiqua" panose="02040602050305030304" pitchFamily="18" charset="0"/>
                <a:ea typeface="Calibri" panose="020F0502020204030204" pitchFamily="34" charset="0"/>
                <a:cs typeface="Times New Roman" panose="02020603050405020304" pitchFamily="18" charset="0"/>
              </a:rPr>
              <a:t> DEEP LEARNING </a:t>
            </a:r>
          </a:p>
          <a:p>
            <a:pPr marL="0" indent="0" algn="just">
              <a:buNone/>
            </a:pPr>
            <a:r>
              <a:rPr lang="en-US" sz="2400" dirty="0">
                <a:latin typeface="Book Antiqua" panose="02040602050305030304" pitchFamily="18" charset="0"/>
                <a:ea typeface="Calibri" panose="020F0502020204030204" pitchFamily="34" charset="0"/>
                <a:cs typeface="Times New Roman" panose="02020603050405020304" pitchFamily="18" charset="0"/>
              </a:rPr>
              <a:t>Deep learning is the role of machine learning. It is based on artificial neural networks. This is because the neural network can replicate the functions of the human brain. In deep learning, there is no need to program all the information explicitly.</a:t>
            </a:r>
          </a:p>
        </p:txBody>
      </p:sp>
      <p:pic>
        <p:nvPicPr>
          <p:cNvPr id="3" name="Picture 2">
            <a:extLst>
              <a:ext uri="{FF2B5EF4-FFF2-40B4-BE49-F238E27FC236}">
                <a16:creationId xmlns:a16="http://schemas.microsoft.com/office/drawing/2014/main" id="{534046B2-359D-4A70-A22C-DC5D452F2060}"/>
              </a:ext>
            </a:extLst>
          </p:cNvPr>
          <p:cNvPicPr>
            <a:picLocks noChangeAspect="1"/>
          </p:cNvPicPr>
          <p:nvPr/>
        </p:nvPicPr>
        <p:blipFill>
          <a:blip r:embed="rId3"/>
          <a:stretch>
            <a:fillRect/>
          </a:stretch>
        </p:blipFill>
        <p:spPr>
          <a:xfrm>
            <a:off x="8109992" y="-37265"/>
            <a:ext cx="1034008" cy="1027114"/>
          </a:xfrm>
          <a:prstGeom prst="rect">
            <a:avLst/>
          </a:prstGeom>
        </p:spPr>
      </p:pic>
    </p:spTree>
    <p:extLst>
      <p:ext uri="{BB962C8B-B14F-4D97-AF65-F5344CB8AC3E}">
        <p14:creationId xmlns:p14="http://schemas.microsoft.com/office/powerpoint/2010/main" val="172477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800" b="1" dirty="0">
                <a:latin typeface="Book Antiqua" panose="02040602050305030304" pitchFamily="18" charset="0"/>
              </a:rPr>
              <a:t>                                   </a:t>
            </a:r>
            <a:r>
              <a:rPr lang="en-US" sz="2800" b="1">
                <a:latin typeface="Book Antiqua" panose="02040602050305030304" pitchFamily="18" charset="0"/>
              </a:rPr>
              <a:t>EEG SIGNAL</a:t>
            </a:r>
          </a:p>
          <a:p>
            <a:pPr marL="0" indent="0" algn="just">
              <a:buNone/>
            </a:pPr>
            <a:r>
              <a:rPr lang="en-US" sz="2400">
                <a:latin typeface="Book Antiqua" panose="02040602050305030304" pitchFamily="18" charset="0"/>
              </a:rPr>
              <a:t> EEG stands for  Electro Encephalo Gram. It is a signal test.  </a:t>
            </a:r>
            <a:r>
              <a:rPr lang="en-US" sz="2400" dirty="0">
                <a:latin typeface="Book Antiqua" panose="02040602050305030304" pitchFamily="18" charset="0"/>
              </a:rPr>
              <a:t>I</a:t>
            </a:r>
            <a:r>
              <a:rPr lang="en-US" sz="2400">
                <a:latin typeface="Book Antiqua" panose="02040602050305030304" pitchFamily="18" charset="0"/>
              </a:rPr>
              <a:t>t </a:t>
            </a:r>
            <a:r>
              <a:rPr lang="en-US" sz="2400" dirty="0">
                <a:latin typeface="Book Antiqua" panose="02040602050305030304" pitchFamily="18" charset="0"/>
              </a:rPr>
              <a:t>is used to evaluate the electrical activity in the brain. Cells in the brain interact with each other through electrical impulses. The EEG signal is used to detect a related problem in this process. The EEG signal pathways and records the wave patterns in the brain.</a:t>
            </a:r>
          </a:p>
        </p:txBody>
      </p:sp>
      <p:sp>
        <p:nvSpPr>
          <p:cNvPr id="5" name="Rectangle 4"/>
          <p:cNvSpPr/>
          <p:nvPr/>
        </p:nvSpPr>
        <p:spPr>
          <a:xfrm>
            <a:off x="152122" y="11798"/>
            <a:ext cx="7981627" cy="1027113"/>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AEFBC742-3805-4194-8743-0A44D6103A5D}"/>
              </a:ext>
            </a:extLst>
          </p:cNvPr>
          <p:cNvPicPr>
            <a:picLocks noChangeAspect="1"/>
          </p:cNvPicPr>
          <p:nvPr/>
        </p:nvPicPr>
        <p:blipFill>
          <a:blip r:embed="rId3"/>
          <a:stretch>
            <a:fillRect/>
          </a:stretch>
        </p:blipFill>
        <p:spPr>
          <a:xfrm flipH="1">
            <a:off x="8133749" y="23597"/>
            <a:ext cx="1010251" cy="1003516"/>
          </a:xfrm>
          <a:prstGeom prst="rect">
            <a:avLst/>
          </a:prstGeom>
        </p:spPr>
      </p:pic>
    </p:spTree>
    <p:extLst>
      <p:ext uri="{BB962C8B-B14F-4D97-AF65-F5344CB8AC3E}">
        <p14:creationId xmlns:p14="http://schemas.microsoft.com/office/powerpoint/2010/main" val="7334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b="1" dirty="0">
                <a:latin typeface="Book Antiqua" panose="02040602050305030304" pitchFamily="18" charset="0"/>
              </a:rPr>
              <a:t>CAD (Computer-Aided Design) </a:t>
            </a:r>
          </a:p>
          <a:p>
            <a:pPr marL="0" indent="0" algn="just">
              <a:buNone/>
            </a:pPr>
            <a:r>
              <a:rPr lang="en-US" sz="2400" dirty="0">
                <a:latin typeface="Book Antiqua" panose="02040602050305030304" pitchFamily="18" charset="0"/>
              </a:rPr>
              <a:t>A CAD (Computer-Aided Design) is the use of computer software to document and design a </a:t>
            </a:r>
            <a:r>
              <a:rPr lang="en-US" sz="2400">
                <a:latin typeface="Book Antiqua" panose="02040602050305030304" pitchFamily="18" charset="0"/>
              </a:rPr>
              <a:t>product  design. </a:t>
            </a:r>
            <a:r>
              <a:rPr lang="en-US" sz="2400" dirty="0">
                <a:latin typeface="Book Antiqua" panose="02040602050305030304" pitchFamily="18" charset="0"/>
              </a:rPr>
              <a:t>This CAD technique enables automated conversion of information about an object into more detailed information. And it is also used to create a normal map into two-dimensional and three-dimensional images.</a:t>
            </a:r>
            <a:endParaRPr lang="en-IN"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5" name="Rectangle 4"/>
          <p:cNvSpPr/>
          <p:nvPr/>
        </p:nvSpPr>
        <p:spPr>
          <a:xfrm>
            <a:off x="1109663" y="18256"/>
            <a:ext cx="6988200" cy="896144"/>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9CFF8578-005F-4799-84A1-ED5373CCE694}"/>
              </a:ext>
            </a:extLst>
          </p:cNvPr>
          <p:cNvPicPr>
            <a:picLocks noChangeAspect="1"/>
          </p:cNvPicPr>
          <p:nvPr/>
        </p:nvPicPr>
        <p:blipFill>
          <a:blip r:embed="rId3"/>
          <a:stretch>
            <a:fillRect/>
          </a:stretch>
        </p:blipFill>
        <p:spPr>
          <a:xfrm flipH="1">
            <a:off x="8097863" y="18256"/>
            <a:ext cx="1022889" cy="896144"/>
          </a:xfrm>
          <a:prstGeom prst="rect">
            <a:avLst/>
          </a:prstGeom>
        </p:spPr>
      </p:pic>
    </p:spTree>
    <p:extLst>
      <p:ext uri="{BB962C8B-B14F-4D97-AF65-F5344CB8AC3E}">
        <p14:creationId xmlns:p14="http://schemas.microsoft.com/office/powerpoint/2010/main" val="399068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b="1" dirty="0">
                <a:latin typeface="Book Antiqua" panose="02040602050305030304" pitchFamily="18" charset="0"/>
              </a:rPr>
              <a:t>WAVELET TRANSFORM</a:t>
            </a:r>
          </a:p>
          <a:p>
            <a:pPr marL="0" indent="0" algn="just">
              <a:buNone/>
            </a:pPr>
            <a:r>
              <a:rPr lang="en-US" sz="2400" dirty="0">
                <a:latin typeface="Book Antiqua" panose="02040602050305030304" pitchFamily="18" charset="0"/>
              </a:rPr>
              <a:t>When the frequencies of signals vary, a mathematical calculation </a:t>
            </a:r>
            <a:r>
              <a:rPr lang="en-US" sz="2400">
                <a:latin typeface="Book Antiqua" panose="02040602050305030304" pitchFamily="18" charset="0"/>
              </a:rPr>
              <a:t>for analysis </a:t>
            </a:r>
            <a:r>
              <a:rPr lang="en-US" sz="2400" dirty="0">
                <a:latin typeface="Book Antiqua" panose="02040602050305030304" pitchFamily="18" charset="0"/>
              </a:rPr>
              <a:t>the signals is called wavelet transformation. Wavelet analysis provides more accurate information about signals and images, compared to other signal analysis techniques.</a:t>
            </a:r>
          </a:p>
          <a:p>
            <a:endParaRPr lang="en-US" sz="2400" dirty="0">
              <a:latin typeface="Book Antiqua" panose="02040602050305030304" pitchFamily="18" charset="0"/>
            </a:endParaRPr>
          </a:p>
        </p:txBody>
      </p:sp>
      <p:sp>
        <p:nvSpPr>
          <p:cNvPr id="5" name="Rectangle 4"/>
          <p:cNvSpPr/>
          <p:nvPr/>
        </p:nvSpPr>
        <p:spPr>
          <a:xfrm>
            <a:off x="1053884" y="18256"/>
            <a:ext cx="7036231" cy="1027113"/>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CE784619-10C3-4B12-9A8C-3A073BB7FC1A}"/>
              </a:ext>
            </a:extLst>
          </p:cNvPr>
          <p:cNvPicPr>
            <a:picLocks noChangeAspect="1"/>
          </p:cNvPicPr>
          <p:nvPr/>
        </p:nvPicPr>
        <p:blipFill>
          <a:blip r:embed="rId3"/>
          <a:stretch>
            <a:fillRect/>
          </a:stretch>
        </p:blipFill>
        <p:spPr>
          <a:xfrm>
            <a:off x="8128372" y="36511"/>
            <a:ext cx="1015627" cy="1008857"/>
          </a:xfrm>
          <a:prstGeom prst="rect">
            <a:avLst/>
          </a:prstGeom>
        </p:spPr>
      </p:pic>
    </p:spTree>
    <p:extLst>
      <p:ext uri="{BB962C8B-B14F-4D97-AF65-F5344CB8AC3E}">
        <p14:creationId xmlns:p14="http://schemas.microsoft.com/office/powerpoint/2010/main" val="275961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b="1" dirty="0">
                <a:latin typeface="Book Antiqua" panose="02040602050305030304" pitchFamily="18" charset="0"/>
              </a:rPr>
              <a:t>BWT (Berkeley Wavelet Transformation) </a:t>
            </a:r>
          </a:p>
          <a:p>
            <a:pPr marL="0" indent="0" algn="just">
              <a:buNone/>
            </a:pPr>
            <a:r>
              <a:rPr lang="en-US" sz="2400">
                <a:latin typeface="Book Antiqua" panose="02040602050305030304" pitchFamily="18" charset="0"/>
              </a:rPr>
              <a:t>Berkeley Wavelet </a:t>
            </a:r>
            <a:r>
              <a:rPr lang="en-US" sz="2400" dirty="0">
                <a:latin typeface="Book Antiqua" panose="02040602050305030304" pitchFamily="18" charset="0"/>
              </a:rPr>
              <a:t>T</a:t>
            </a:r>
            <a:r>
              <a:rPr lang="en-US" sz="2400">
                <a:latin typeface="Book Antiqua" panose="02040602050305030304" pitchFamily="18" charset="0"/>
              </a:rPr>
              <a:t>ransformation </a:t>
            </a:r>
            <a:r>
              <a:rPr lang="en-US" sz="2400" dirty="0">
                <a:latin typeface="Book Antiqua" panose="02040602050305030304" pitchFamily="18" charset="0"/>
              </a:rPr>
              <a:t>uses a two-dimensional triangular bandwidth. And in terms of complete orthogonal, this is the best method to identify the affected tumor area from the brain image. So in this paper, we used the </a:t>
            </a:r>
            <a:r>
              <a:rPr lang="en-US" sz="2400">
                <a:latin typeface="Book Antiqua" panose="02040602050305030304" pitchFamily="18" charset="0"/>
              </a:rPr>
              <a:t>Berkeley Wavelet </a:t>
            </a:r>
            <a:r>
              <a:rPr lang="en-US" sz="2400" dirty="0">
                <a:latin typeface="Book Antiqua" panose="02040602050305030304" pitchFamily="18" charset="0"/>
              </a:rPr>
              <a:t>T</a:t>
            </a:r>
            <a:r>
              <a:rPr lang="en-US" sz="2400">
                <a:latin typeface="Book Antiqua" panose="02040602050305030304" pitchFamily="18" charset="0"/>
              </a:rPr>
              <a:t>ransformation </a:t>
            </a:r>
            <a:r>
              <a:rPr lang="en-US" sz="2400" dirty="0">
                <a:latin typeface="Book Antiqua" panose="02040602050305030304" pitchFamily="18" charset="0"/>
              </a:rPr>
              <a:t>method for brain tumor division. It is used to analyze or process image or signals. And this BWT is </a:t>
            </a:r>
            <a:r>
              <a:rPr lang="en-US" sz="2400">
                <a:latin typeface="Book Antiqua" panose="02040602050305030304" pitchFamily="18" charset="0"/>
              </a:rPr>
              <a:t>used in tuning </a:t>
            </a:r>
            <a:r>
              <a:rPr lang="en-US" sz="2400" dirty="0">
                <a:latin typeface="Book Antiqua" panose="02040602050305030304" pitchFamily="18" charset="0"/>
              </a:rPr>
              <a:t>of bandpass orientation, quadrature phase, frequency bandpass, and spatial localization</a:t>
            </a:r>
            <a:r>
              <a:rPr lang="en-US" sz="2000" dirty="0">
                <a:latin typeface="Book Antiqua" panose="02040602050305030304" pitchFamily="18" charset="0"/>
              </a:rPr>
              <a:t>.</a:t>
            </a:r>
          </a:p>
        </p:txBody>
      </p:sp>
      <p:sp>
        <p:nvSpPr>
          <p:cNvPr id="5" name="Rectangle 4"/>
          <p:cNvSpPr/>
          <p:nvPr/>
        </p:nvSpPr>
        <p:spPr>
          <a:xfrm>
            <a:off x="1109663" y="0"/>
            <a:ext cx="6902960" cy="1027112"/>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646BECC1-D4FB-4D3B-8C01-42046F10B40F}"/>
              </a:ext>
            </a:extLst>
          </p:cNvPr>
          <p:cNvPicPr>
            <a:picLocks noChangeAspect="1"/>
          </p:cNvPicPr>
          <p:nvPr/>
        </p:nvPicPr>
        <p:blipFill>
          <a:blip r:embed="rId3"/>
          <a:stretch>
            <a:fillRect/>
          </a:stretch>
        </p:blipFill>
        <p:spPr>
          <a:xfrm flipH="1">
            <a:off x="8034336" y="0"/>
            <a:ext cx="1087949" cy="1080696"/>
          </a:xfrm>
          <a:prstGeom prst="rect">
            <a:avLst/>
          </a:prstGeom>
        </p:spPr>
      </p:pic>
    </p:spTree>
    <p:extLst>
      <p:ext uri="{BB962C8B-B14F-4D97-AF65-F5344CB8AC3E}">
        <p14:creationId xmlns:p14="http://schemas.microsoft.com/office/powerpoint/2010/main" val="197912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b="1" dirty="0">
                <a:latin typeface="Book Antiqua" panose="02040602050305030304" pitchFamily="18" charset="0"/>
              </a:rPr>
              <a:t>K-Means Clustering</a:t>
            </a:r>
            <a:r>
              <a:rPr lang="en-US" sz="2400" dirty="0">
                <a:latin typeface="Book Antiqua" panose="02040602050305030304" pitchFamily="18" charset="0"/>
              </a:rPr>
              <a:t> </a:t>
            </a:r>
          </a:p>
          <a:p>
            <a:pPr marL="0" indent="0" algn="just">
              <a:buNone/>
            </a:pPr>
            <a:r>
              <a:rPr lang="en-US" sz="2400" dirty="0">
                <a:latin typeface="Book Antiqua" panose="02040602050305030304" pitchFamily="18" charset="0"/>
              </a:rPr>
              <a:t>Clustering is the most common data analysis technique. It is used to obtain insight into the structure of </a:t>
            </a:r>
            <a:r>
              <a:rPr lang="en-US" sz="2400">
                <a:latin typeface="Book Antiqua" panose="02040602050305030304" pitchFamily="18" charset="0"/>
              </a:rPr>
              <a:t>image data </a:t>
            </a:r>
            <a:r>
              <a:rPr lang="en-US" sz="2400" dirty="0">
                <a:latin typeface="Book Antiqua" panose="02040602050305030304" pitchFamily="18" charset="0"/>
              </a:rPr>
              <a:t>together, it segregates each type separately. K-Means clustering excels in this clustering method, which is very important and accurate. Therefore, for image segmentation in this paper, we used BWT with the help of the </a:t>
            </a:r>
            <a:r>
              <a:rPr lang="en-US" sz="2400">
                <a:latin typeface="Book Antiqua" panose="02040602050305030304" pitchFamily="18" charset="0"/>
              </a:rPr>
              <a:t>K-Means Clustering </a:t>
            </a:r>
            <a:r>
              <a:rPr lang="en-US" sz="2400" dirty="0">
                <a:latin typeface="Book Antiqua" panose="02040602050305030304" pitchFamily="18" charset="0"/>
              </a:rPr>
              <a:t>method.</a:t>
            </a:r>
          </a:p>
        </p:txBody>
      </p:sp>
      <p:sp>
        <p:nvSpPr>
          <p:cNvPr id="5" name="Rectangle 4"/>
          <p:cNvSpPr/>
          <p:nvPr/>
        </p:nvSpPr>
        <p:spPr>
          <a:xfrm>
            <a:off x="1042261" y="0"/>
            <a:ext cx="7059478" cy="91440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44269CA6-DF05-4584-9F25-315A09207D93}"/>
              </a:ext>
            </a:extLst>
          </p:cNvPr>
          <p:cNvPicPr>
            <a:picLocks noChangeAspect="1"/>
          </p:cNvPicPr>
          <p:nvPr/>
        </p:nvPicPr>
        <p:blipFill>
          <a:blip r:embed="rId3"/>
          <a:stretch>
            <a:fillRect/>
          </a:stretch>
        </p:blipFill>
        <p:spPr>
          <a:xfrm>
            <a:off x="8146388" y="-76561"/>
            <a:ext cx="997612" cy="990961"/>
          </a:xfrm>
          <a:prstGeom prst="rect">
            <a:avLst/>
          </a:prstGeom>
        </p:spPr>
      </p:pic>
    </p:spTree>
    <p:extLst>
      <p:ext uri="{BB962C8B-B14F-4D97-AF65-F5344CB8AC3E}">
        <p14:creationId xmlns:p14="http://schemas.microsoft.com/office/powerpoint/2010/main" val="45755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799" y="41822"/>
            <a:ext cx="7077559" cy="919073"/>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a:latin typeface="Book Antiqua" pitchFamily="18" charset="0"/>
              </a:rPr>
              <a:t>Contents</a:t>
            </a:r>
          </a:p>
        </p:txBody>
      </p:sp>
      <p:pic>
        <p:nvPicPr>
          <p:cNvPr id="3075"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3077" name="TextBox 9"/>
          <p:cNvSpPr txBox="1">
            <a:spLocks noChangeArrowheads="1"/>
          </p:cNvSpPr>
          <p:nvPr/>
        </p:nvSpPr>
        <p:spPr bwMode="auto">
          <a:xfrm>
            <a:off x="1066800" y="1196975"/>
            <a:ext cx="7924800" cy="5123903"/>
          </a:xfrm>
          <a:prstGeom prst="rect">
            <a:avLst/>
          </a:prstGeom>
          <a:noFill/>
          <a:ln w="9525">
            <a:noFill/>
            <a:miter lim="800000"/>
            <a:headEnd/>
            <a:tailEnd/>
          </a:ln>
        </p:spPr>
        <p:txBody>
          <a:bodyPr>
            <a:spAutoFit/>
          </a:bodyPr>
          <a:lstStyle/>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Abstract</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Introduction </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Literature survey</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Problem statement </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Existing system</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Proposed System</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System requirements </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 Modules</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Modules description</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Sample output</a:t>
            </a:r>
          </a:p>
          <a:p>
            <a:pPr>
              <a:lnSpc>
                <a:spcPct val="150000"/>
              </a:lnSpc>
              <a:buFont typeface="Wingdings" pitchFamily="2" charset="2"/>
              <a:buChar char="v"/>
            </a:pPr>
            <a:r>
              <a:rPr lang="en-US" sz="2000" b="1" dirty="0">
                <a:solidFill>
                  <a:schemeClr val="tx2">
                    <a:lumMod val="60000"/>
                    <a:lumOff val="40000"/>
                  </a:schemeClr>
                </a:solidFill>
                <a:latin typeface="Book Antiqua" panose="02040602050305030304" pitchFamily="18" charset="0"/>
                <a:cs typeface="Times New Roman" panose="02020603050405020304" pitchFamily="18" charset="0"/>
              </a:rPr>
              <a:t>conclusion</a:t>
            </a:r>
          </a:p>
        </p:txBody>
      </p:sp>
      <p:pic>
        <p:nvPicPr>
          <p:cNvPr id="7"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3" name="Picture 2">
            <a:extLst>
              <a:ext uri="{FF2B5EF4-FFF2-40B4-BE49-F238E27FC236}">
                <a16:creationId xmlns:a16="http://schemas.microsoft.com/office/drawing/2014/main" id="{0252C966-4619-4FCB-BEA0-58BC4C338A00}"/>
              </a:ext>
            </a:extLst>
          </p:cNvPr>
          <p:cNvPicPr>
            <a:picLocks noChangeAspect="1"/>
          </p:cNvPicPr>
          <p:nvPr/>
        </p:nvPicPr>
        <p:blipFill>
          <a:blip r:embed="rId3"/>
          <a:stretch>
            <a:fillRect/>
          </a:stretch>
        </p:blipFill>
        <p:spPr>
          <a:xfrm>
            <a:off x="8148469" y="0"/>
            <a:ext cx="995531" cy="9888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059120" cy="1027114"/>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Sample code</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D4FAD83E-A53D-49C7-AA47-160C8CB8DA3B}"/>
              </a:ext>
            </a:extLst>
          </p:cNvPr>
          <p:cNvSpPr>
            <a:spLocks noGrp="1"/>
          </p:cNvSpPr>
          <p:nvPr>
            <p:ph idx="1"/>
          </p:nvPr>
        </p:nvSpPr>
        <p:spPr>
          <a:xfrm>
            <a:off x="457200" y="1613452"/>
            <a:ext cx="8229600" cy="4525963"/>
          </a:xfrm>
        </p:spPr>
        <p:txBody>
          <a:bodyPr/>
          <a:lstStyle/>
          <a:p>
            <a:pPr marL="0" indent="0">
              <a:buNone/>
            </a:pPr>
            <a:r>
              <a:rPr lang="en-US" sz="2000" dirty="0">
                <a:latin typeface="Book Antiqua" panose="02040602050305030304" pitchFamily="18" charset="0"/>
              </a:rPr>
              <a:t>import tensorflow as tf</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from numpy import random</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tqdm</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%matplotlib inline</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csv</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numpy as np</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from scipy.stats import expon</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pandas as pd</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matplotlib.pyplot as plt</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import seaborn as sns</a:t>
            </a:r>
          </a:p>
          <a:p>
            <a:pPr marL="0" indent="0">
              <a:buNone/>
            </a:pPr>
            <a:r>
              <a:rPr lang="en-US" sz="2000" dirty="0">
                <a:latin typeface="Book Antiqua" panose="02040602050305030304" pitchFamily="18" charset="0"/>
              </a:rPr>
              <a:t>sns.set(font_scale=1.2)</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data1 = np.loadtxt('C:/Users/ImmaTech/Downloads/Heart_ECG/bit1.csv')</a:t>
            </a:r>
            <a:endParaRPr lang="en-IN" sz="2000" dirty="0">
              <a:latin typeface="Book Antiqua" panose="02040602050305030304" pitchFamily="18" charset="0"/>
            </a:endParaRPr>
          </a:p>
          <a:p>
            <a:pPr marL="0" indent="0">
              <a:buNone/>
            </a:pP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 </a:t>
            </a:r>
            <a:endParaRPr lang="en-IN" sz="2000" dirty="0">
              <a:latin typeface="Book Antiqua" panose="02040602050305030304" pitchFamily="18" charset="0"/>
            </a:endParaRPr>
          </a:p>
          <a:p>
            <a:pPr marL="0" indent="0">
              <a:buNone/>
            </a:pPr>
            <a:endParaRPr lang="en-IN" sz="2000" dirty="0">
              <a:latin typeface="Book Antiqua" panose="02040602050305030304" pitchFamily="18" charset="0"/>
            </a:endParaRPr>
          </a:p>
        </p:txBody>
      </p:sp>
      <p:pic>
        <p:nvPicPr>
          <p:cNvPr id="4" name="Picture 3">
            <a:extLst>
              <a:ext uri="{FF2B5EF4-FFF2-40B4-BE49-F238E27FC236}">
                <a16:creationId xmlns:a16="http://schemas.microsoft.com/office/drawing/2014/main" id="{D5C3F51D-E389-4D6B-B5F2-C6A452BF90B2}"/>
              </a:ext>
            </a:extLst>
          </p:cNvPr>
          <p:cNvPicPr>
            <a:picLocks noChangeAspect="1"/>
          </p:cNvPicPr>
          <p:nvPr/>
        </p:nvPicPr>
        <p:blipFill>
          <a:blip r:embed="rId3"/>
          <a:stretch>
            <a:fillRect/>
          </a:stretch>
        </p:blipFill>
        <p:spPr>
          <a:xfrm flipH="1">
            <a:off x="8063498" y="-1"/>
            <a:ext cx="1080501" cy="1073297"/>
          </a:xfrm>
          <a:prstGeom prst="rect">
            <a:avLst/>
          </a:prstGeom>
        </p:spPr>
      </p:pic>
    </p:spTree>
    <p:extLst>
      <p:ext uri="{BB962C8B-B14F-4D97-AF65-F5344CB8AC3E}">
        <p14:creationId xmlns:p14="http://schemas.microsoft.com/office/powerpoint/2010/main" val="315883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8959" y="0"/>
            <a:ext cx="7282669" cy="937647"/>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39563F3E-DBDB-46AA-BDB1-BAC8612B2C63}"/>
              </a:ext>
            </a:extLst>
          </p:cNvPr>
          <p:cNvSpPr>
            <a:spLocks noGrp="1"/>
          </p:cNvSpPr>
          <p:nvPr>
            <p:ph idx="1"/>
          </p:nvPr>
        </p:nvSpPr>
        <p:spPr/>
        <p:txBody>
          <a:bodyPr/>
          <a:lstStyle/>
          <a:p>
            <a:pPr marL="0" indent="0">
              <a:buNone/>
            </a:pPr>
            <a:r>
              <a:rPr lang="en-US" sz="2000" dirty="0">
                <a:latin typeface="Book Antiqua" panose="02040602050305030304" pitchFamily="18" charset="0"/>
              </a:rPr>
              <a:t>data2 = np.loadtxt('C:/Users/ImmaTech/Downloads/Heart_ECG/bit2.csv')</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a = data1.tolist()</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p = data2.tolist()</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print(a)</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btod1 =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btod2 =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fbtod =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for x in range(3000):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b = str(a[x]).strip('[]')</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c = b.split('.')   </a:t>
            </a:r>
          </a:p>
          <a:p>
            <a:pPr marL="0" indent="0">
              <a:buNone/>
            </a:pPr>
            <a:r>
              <a:rPr lang="en-US" sz="2000" dirty="0">
                <a:latin typeface="Book Antiqua" panose="02040602050305030304" pitchFamily="18" charset="0"/>
              </a:rPr>
              <a:t>d = int(c[0],2)</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btod1.append(d)   </a:t>
            </a:r>
            <a:endParaRPr lang="en-IN" sz="2000" dirty="0">
              <a:latin typeface="Book Antiqua" panose="02040602050305030304" pitchFamily="18" charset="0"/>
            </a:endParaRPr>
          </a:p>
          <a:p>
            <a:pPr marL="0" indent="0">
              <a:buNone/>
            </a:pPr>
            <a:endParaRPr lang="en-US" sz="2000" dirty="0">
              <a:latin typeface="Book Antiqua" panose="02040602050305030304" pitchFamily="18" charset="0"/>
            </a:endParaRPr>
          </a:p>
          <a:p>
            <a:pPr marL="0" indent="0">
              <a:buNone/>
            </a:pPr>
            <a:endParaRPr lang="en-US" sz="2000" dirty="0">
              <a:latin typeface="Book Antiqua" panose="02040602050305030304" pitchFamily="18" charset="0"/>
            </a:endParaRPr>
          </a:p>
          <a:p>
            <a:pPr marL="0" indent="0">
              <a:buNone/>
            </a:pPr>
            <a:r>
              <a:rPr lang="en-US" sz="2000" dirty="0">
                <a:latin typeface="Book Antiqua" panose="02040602050305030304" pitchFamily="18" charset="0"/>
              </a:rPr>
              <a:t>    </a:t>
            </a:r>
            <a:endParaRPr lang="en-IN" sz="2000" dirty="0">
              <a:latin typeface="Book Antiqua" panose="02040602050305030304" pitchFamily="18" charset="0"/>
            </a:endParaRPr>
          </a:p>
          <a:p>
            <a:pPr marL="0" indent="0">
              <a:buNone/>
            </a:pPr>
            <a:endParaRPr lang="en-IN" sz="2000" dirty="0">
              <a:latin typeface="Book Antiqua" panose="02040602050305030304" pitchFamily="18" charset="0"/>
            </a:endParaRPr>
          </a:p>
          <a:p>
            <a:endParaRPr lang="en-IN" sz="2000" dirty="0">
              <a:latin typeface="Book Antiqua" panose="02040602050305030304" pitchFamily="18" charset="0"/>
            </a:endParaRPr>
          </a:p>
        </p:txBody>
      </p:sp>
      <p:pic>
        <p:nvPicPr>
          <p:cNvPr id="4" name="Picture 3">
            <a:extLst>
              <a:ext uri="{FF2B5EF4-FFF2-40B4-BE49-F238E27FC236}">
                <a16:creationId xmlns:a16="http://schemas.microsoft.com/office/drawing/2014/main" id="{488857FD-2D9A-4C02-A8B8-46927FBBCD9D}"/>
              </a:ext>
            </a:extLst>
          </p:cNvPr>
          <p:cNvPicPr>
            <a:picLocks noChangeAspect="1"/>
          </p:cNvPicPr>
          <p:nvPr/>
        </p:nvPicPr>
        <p:blipFill>
          <a:blip r:embed="rId3"/>
          <a:stretch>
            <a:fillRect/>
          </a:stretch>
        </p:blipFill>
        <p:spPr>
          <a:xfrm>
            <a:off x="8034338" y="0"/>
            <a:ext cx="1109662" cy="937647"/>
          </a:xfrm>
          <a:prstGeom prst="rect">
            <a:avLst/>
          </a:prstGeom>
        </p:spPr>
      </p:pic>
    </p:spTree>
    <p:extLst>
      <p:ext uri="{BB962C8B-B14F-4D97-AF65-F5344CB8AC3E}">
        <p14:creationId xmlns:p14="http://schemas.microsoft.com/office/powerpoint/2010/main" val="323680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6686" y="18256"/>
            <a:ext cx="7368430" cy="99060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66B755DE-F69C-4403-8C7A-A79FC31B1EA1}"/>
              </a:ext>
            </a:extLst>
          </p:cNvPr>
          <p:cNvSpPr>
            <a:spLocks noGrp="1"/>
          </p:cNvSpPr>
          <p:nvPr>
            <p:ph idx="1"/>
          </p:nvPr>
        </p:nvSpPr>
        <p:spPr/>
        <p:txBody>
          <a:bodyPr/>
          <a:lstStyle/>
          <a:p>
            <a:pPr marL="0" indent="0">
              <a:buNone/>
            </a:pPr>
            <a:r>
              <a:rPr lang="en-US" sz="2000" dirty="0">
                <a:latin typeface="Book Antiqua" panose="02040602050305030304" pitchFamily="18" charset="0"/>
              </a:rPr>
              <a:t>for y in range(3000):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q = str(p[y]).strip('[]')</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r = q.split('.')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s = int(r[0],2)</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btod2.append(s)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for z in range(3000):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fbtod.append(str(btod1[z])+"."+str(btod2[z]))    </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write_data = open('C:/Users/ImmaTech/Downloads/Heart_ECG/Dataset/Final.csv','w')</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out = csv.writer(write_data)</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out.writerows(map(lambda x:[x],fbtod))</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write_data.close()</a:t>
            </a:r>
            <a:endParaRPr lang="en-IN" sz="2000" dirty="0">
              <a:latin typeface="Book Antiqua" panose="02040602050305030304" pitchFamily="18" charset="0"/>
            </a:endParaRPr>
          </a:p>
          <a:p>
            <a:pPr marL="0" indent="0">
              <a:buNone/>
            </a:pPr>
            <a:r>
              <a:rPr lang="en-US" sz="2000" dirty="0">
                <a:latin typeface="Book Antiqua" panose="02040602050305030304" pitchFamily="18" charset="0"/>
              </a:rPr>
              <a:t> </a:t>
            </a:r>
            <a:endParaRPr lang="en-IN" sz="2000" dirty="0">
              <a:latin typeface="Book Antiqua" panose="02040602050305030304" pitchFamily="18" charset="0"/>
            </a:endParaRPr>
          </a:p>
          <a:p>
            <a:pPr marL="0" indent="0">
              <a:buNone/>
            </a:pPr>
            <a:endParaRPr lang="en-IN" sz="2000" dirty="0">
              <a:latin typeface="Book Antiqua" panose="02040602050305030304" pitchFamily="18" charset="0"/>
            </a:endParaRPr>
          </a:p>
        </p:txBody>
      </p:sp>
      <p:pic>
        <p:nvPicPr>
          <p:cNvPr id="4" name="Picture 3">
            <a:extLst>
              <a:ext uri="{FF2B5EF4-FFF2-40B4-BE49-F238E27FC236}">
                <a16:creationId xmlns:a16="http://schemas.microsoft.com/office/drawing/2014/main" id="{B2F1BCF2-4383-4D7E-B6D4-BCBD0EBF43DB}"/>
              </a:ext>
            </a:extLst>
          </p:cNvPr>
          <p:cNvPicPr>
            <a:picLocks noChangeAspect="1"/>
          </p:cNvPicPr>
          <p:nvPr/>
        </p:nvPicPr>
        <p:blipFill>
          <a:blip r:embed="rId3"/>
          <a:stretch>
            <a:fillRect/>
          </a:stretch>
        </p:blipFill>
        <p:spPr>
          <a:xfrm>
            <a:off x="8215116" y="18256"/>
            <a:ext cx="943368" cy="990600"/>
          </a:xfrm>
          <a:prstGeom prst="rect">
            <a:avLst/>
          </a:prstGeom>
        </p:spPr>
      </p:pic>
    </p:spTree>
    <p:extLst>
      <p:ext uri="{BB962C8B-B14F-4D97-AF65-F5344CB8AC3E}">
        <p14:creationId xmlns:p14="http://schemas.microsoft.com/office/powerpoint/2010/main" val="148336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9662" y="-1"/>
            <a:ext cx="6840967" cy="1007389"/>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Sample output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8" name="Content Placeholder 7">
            <a:extLst>
              <a:ext uri="{FF2B5EF4-FFF2-40B4-BE49-F238E27FC236}">
                <a16:creationId xmlns:a16="http://schemas.microsoft.com/office/drawing/2014/main" id="{3948330B-9AE8-42F5-879C-5125C9EEC6D2}"/>
              </a:ext>
            </a:extLst>
          </p:cNvPr>
          <p:cNvPicPr>
            <a:picLocks noGrp="1"/>
          </p:cNvPicPr>
          <p:nvPr>
            <p:ph idx="1"/>
          </p:nvPr>
        </p:nvPicPr>
        <p:blipFill>
          <a:blip r:embed="rId3"/>
          <a:stretch>
            <a:fillRect/>
          </a:stretch>
        </p:blipFill>
        <p:spPr>
          <a:xfrm>
            <a:off x="323528" y="1412776"/>
            <a:ext cx="8496944" cy="4968552"/>
          </a:xfrm>
          <a:prstGeom prst="rect">
            <a:avLst/>
          </a:prstGeom>
        </p:spPr>
      </p:pic>
      <p:pic>
        <p:nvPicPr>
          <p:cNvPr id="3" name="Picture 2">
            <a:extLst>
              <a:ext uri="{FF2B5EF4-FFF2-40B4-BE49-F238E27FC236}">
                <a16:creationId xmlns:a16="http://schemas.microsoft.com/office/drawing/2014/main" id="{1496FCF8-7972-4055-B299-67C23B8AC294}"/>
              </a:ext>
            </a:extLst>
          </p:cNvPr>
          <p:cNvPicPr>
            <a:picLocks noChangeAspect="1"/>
          </p:cNvPicPr>
          <p:nvPr/>
        </p:nvPicPr>
        <p:blipFill>
          <a:blip r:embed="rId4"/>
          <a:stretch>
            <a:fillRect/>
          </a:stretch>
        </p:blipFill>
        <p:spPr>
          <a:xfrm>
            <a:off x="8001234" y="1"/>
            <a:ext cx="1142766" cy="1007390"/>
          </a:xfrm>
          <a:prstGeom prst="rect">
            <a:avLst/>
          </a:prstGeom>
        </p:spPr>
      </p:pic>
    </p:spTree>
    <p:extLst>
      <p:ext uri="{BB962C8B-B14F-4D97-AF65-F5344CB8AC3E}">
        <p14:creationId xmlns:p14="http://schemas.microsoft.com/office/powerpoint/2010/main" val="194347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2623" y="36514"/>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8" name="Content Placeholder 7">
            <a:extLst>
              <a:ext uri="{FF2B5EF4-FFF2-40B4-BE49-F238E27FC236}">
                <a16:creationId xmlns:a16="http://schemas.microsoft.com/office/drawing/2014/main" id="{23DEDB5D-2AEB-41A7-871F-C2B2AAE3ADC2}"/>
              </a:ext>
            </a:extLst>
          </p:cNvPr>
          <p:cNvPicPr>
            <a:picLocks noGrp="1"/>
          </p:cNvPicPr>
          <p:nvPr>
            <p:ph idx="1"/>
          </p:nvPr>
        </p:nvPicPr>
        <p:blipFill>
          <a:blip r:embed="rId3"/>
          <a:stretch>
            <a:fillRect/>
          </a:stretch>
        </p:blipFill>
        <p:spPr>
          <a:xfrm>
            <a:off x="323528" y="1484784"/>
            <a:ext cx="8640960" cy="4824536"/>
          </a:xfrm>
          <a:prstGeom prst="rect">
            <a:avLst/>
          </a:prstGeom>
        </p:spPr>
      </p:pic>
      <p:pic>
        <p:nvPicPr>
          <p:cNvPr id="3" name="Picture 2">
            <a:extLst>
              <a:ext uri="{FF2B5EF4-FFF2-40B4-BE49-F238E27FC236}">
                <a16:creationId xmlns:a16="http://schemas.microsoft.com/office/drawing/2014/main" id="{F9E9242F-5192-46BA-A3B4-2F930FE65626}"/>
              </a:ext>
            </a:extLst>
          </p:cNvPr>
          <p:cNvPicPr>
            <a:picLocks noChangeAspect="1"/>
          </p:cNvPicPr>
          <p:nvPr/>
        </p:nvPicPr>
        <p:blipFill>
          <a:blip r:embed="rId4"/>
          <a:stretch>
            <a:fillRect/>
          </a:stretch>
        </p:blipFill>
        <p:spPr>
          <a:xfrm>
            <a:off x="8113363" y="9862"/>
            <a:ext cx="1074609" cy="873542"/>
          </a:xfrm>
          <a:prstGeom prst="rect">
            <a:avLst/>
          </a:prstGeom>
        </p:spPr>
      </p:pic>
    </p:spTree>
    <p:extLst>
      <p:ext uri="{BB962C8B-B14F-4D97-AF65-F5344CB8AC3E}">
        <p14:creationId xmlns:p14="http://schemas.microsoft.com/office/powerpoint/2010/main" val="273562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13">
            <a:extLst>
              <a:ext uri="{FF2B5EF4-FFF2-40B4-BE49-F238E27FC236}">
                <a16:creationId xmlns:a16="http://schemas.microsoft.com/office/drawing/2014/main" id="{33723A1A-CB01-49E9-99BA-5E1025AF0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95350"/>
            <a:ext cx="5943600" cy="31702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2">
            <a:extLst>
              <a:ext uri="{FF2B5EF4-FFF2-40B4-BE49-F238E27FC236}">
                <a16:creationId xmlns:a16="http://schemas.microsoft.com/office/drawing/2014/main" id="{63685238-973F-4F71-9A38-D958737E7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5588"/>
            <a:ext cx="5943600" cy="31702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1">
            <a:extLst>
              <a:ext uri="{FF2B5EF4-FFF2-40B4-BE49-F238E27FC236}">
                <a16:creationId xmlns:a16="http://schemas.microsoft.com/office/drawing/2014/main" id="{A6C8415F-FA97-4FCE-BDBC-16FF71DC0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35825"/>
            <a:ext cx="5943600" cy="31702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7">
            <a:extLst>
              <a:ext uri="{FF2B5EF4-FFF2-40B4-BE49-F238E27FC236}">
                <a16:creationId xmlns:a16="http://schemas.microsoft.com/office/drawing/2014/main" id="{A1F4771F-BB54-461D-829F-118278247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63263"/>
            <a:ext cx="5943600" cy="31702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6">
            <a:extLst>
              <a:ext uri="{FF2B5EF4-FFF2-40B4-BE49-F238E27FC236}">
                <a16:creationId xmlns:a16="http://schemas.microsoft.com/office/drawing/2014/main" id="{67C4A90D-8CFD-4064-9CEB-151F162EB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33500"/>
            <a:ext cx="5943600" cy="31702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5">
            <a:extLst>
              <a:ext uri="{FF2B5EF4-FFF2-40B4-BE49-F238E27FC236}">
                <a16:creationId xmlns:a16="http://schemas.microsoft.com/office/drawing/2014/main" id="{026FF7C6-3171-4F71-B4D9-EF390C5BA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03738"/>
            <a:ext cx="5943600" cy="317023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a:extLst>
              <a:ext uri="{FF2B5EF4-FFF2-40B4-BE49-F238E27FC236}">
                <a16:creationId xmlns:a16="http://schemas.microsoft.com/office/drawing/2014/main" id="{5EE95507-9300-4963-B040-8DAA789A7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073975"/>
            <a:ext cx="6697663" cy="3573463"/>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4652F4B2-D3C4-47B0-B6CD-C833238BE8D4}"/>
              </a:ext>
            </a:extLst>
          </p:cNvPr>
          <p:cNvSpPr>
            <a:spLocks noGrp="1"/>
          </p:cNvSpPr>
          <p:nvPr/>
        </p:nvSpPr>
        <p:spPr bwMode="auto">
          <a:xfrm>
            <a:off x="914400" y="922020"/>
            <a:ext cx="8229600" cy="36652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6" name="Title 1">
            <a:extLst>
              <a:ext uri="{FF2B5EF4-FFF2-40B4-BE49-F238E27FC236}">
                <a16:creationId xmlns:a16="http://schemas.microsoft.com/office/drawing/2014/main" id="{92A2FC0A-C7B1-400F-965E-3E049C3F8977}"/>
              </a:ext>
            </a:extLst>
          </p:cNvPr>
          <p:cNvSpPr>
            <a:spLocks noGrp="1"/>
          </p:cNvSpPr>
          <p:nvPr/>
        </p:nvSpPr>
        <p:spPr bwMode="auto">
          <a:xfrm>
            <a:off x="1066800" y="106489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4" name="Rectangle 14">
            <a:extLst>
              <a:ext uri="{FF2B5EF4-FFF2-40B4-BE49-F238E27FC236}">
                <a16:creationId xmlns:a16="http://schemas.microsoft.com/office/drawing/2014/main" id="{B8BB6D77-DC35-4FD2-B9D0-763A12741B3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5">
            <a:extLst>
              <a:ext uri="{FF2B5EF4-FFF2-40B4-BE49-F238E27FC236}">
                <a16:creationId xmlns:a16="http://schemas.microsoft.com/office/drawing/2014/main" id="{F7CC5EE3-3661-45B7-84C2-B2098E7AA1F1}"/>
              </a:ext>
            </a:extLst>
          </p:cNvPr>
          <p:cNvSpPr>
            <a:spLocks noChangeArrowheads="1"/>
          </p:cNvSpPr>
          <p:nvPr/>
        </p:nvSpPr>
        <p:spPr bwMode="auto">
          <a:xfrm>
            <a:off x="0" y="3627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16">
            <a:extLst>
              <a:ext uri="{FF2B5EF4-FFF2-40B4-BE49-F238E27FC236}">
                <a16:creationId xmlns:a16="http://schemas.microsoft.com/office/drawing/2014/main" id="{F6C11052-B573-4E86-ABDC-13B984CDDBEC}"/>
              </a:ext>
            </a:extLst>
          </p:cNvPr>
          <p:cNvSpPr>
            <a:spLocks noChangeArrowheads="1"/>
          </p:cNvSpPr>
          <p:nvPr/>
        </p:nvSpPr>
        <p:spPr bwMode="auto">
          <a:xfrm>
            <a:off x="0" y="679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7">
            <a:extLst>
              <a:ext uri="{FF2B5EF4-FFF2-40B4-BE49-F238E27FC236}">
                <a16:creationId xmlns:a16="http://schemas.microsoft.com/office/drawing/2014/main" id="{2EB7E046-3BD3-4429-B4BE-EBE3CDB0DCBA}"/>
              </a:ext>
            </a:extLst>
          </p:cNvPr>
          <p:cNvSpPr>
            <a:spLocks noChangeArrowheads="1"/>
          </p:cNvSpPr>
          <p:nvPr/>
        </p:nvSpPr>
        <p:spPr bwMode="auto">
          <a:xfrm>
            <a:off x="0" y="996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8">
            <a:extLst>
              <a:ext uri="{FF2B5EF4-FFF2-40B4-BE49-F238E27FC236}">
                <a16:creationId xmlns:a16="http://schemas.microsoft.com/office/drawing/2014/main" id="{1CDF9B8C-727D-4272-AA38-C617C0BCE678}"/>
              </a:ext>
            </a:extLst>
          </p:cNvPr>
          <p:cNvSpPr>
            <a:spLocks noChangeArrowheads="1"/>
          </p:cNvSpPr>
          <p:nvPr/>
        </p:nvSpPr>
        <p:spPr bwMode="auto">
          <a:xfrm>
            <a:off x="0" y="9967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9">
            <a:extLst>
              <a:ext uri="{FF2B5EF4-FFF2-40B4-BE49-F238E27FC236}">
                <a16:creationId xmlns:a16="http://schemas.microsoft.com/office/drawing/2014/main" id="{7715A6F3-935F-4E34-80F2-2EFC7B2C9342}"/>
              </a:ext>
            </a:extLst>
          </p:cNvPr>
          <p:cNvSpPr>
            <a:spLocks noChangeArrowheads="1"/>
          </p:cNvSpPr>
          <p:nvPr/>
        </p:nvSpPr>
        <p:spPr bwMode="auto">
          <a:xfrm>
            <a:off x="0" y="1676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20">
            <a:extLst>
              <a:ext uri="{FF2B5EF4-FFF2-40B4-BE49-F238E27FC236}">
                <a16:creationId xmlns:a16="http://schemas.microsoft.com/office/drawing/2014/main" id="{B193725C-4802-4434-A629-5065C5B899F2}"/>
              </a:ext>
            </a:extLst>
          </p:cNvPr>
          <p:cNvSpPr>
            <a:spLocks noChangeArrowheads="1"/>
          </p:cNvSpPr>
          <p:nvPr/>
        </p:nvSpPr>
        <p:spPr bwMode="auto">
          <a:xfrm>
            <a:off x="0" y="23106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1">
            <a:extLst>
              <a:ext uri="{FF2B5EF4-FFF2-40B4-BE49-F238E27FC236}">
                <a16:creationId xmlns:a16="http://schemas.microsoft.com/office/drawing/2014/main" id="{7B0E5C8F-3756-4927-85F6-465930283BDF}"/>
              </a:ext>
            </a:extLst>
          </p:cNvPr>
          <p:cNvSpPr>
            <a:spLocks noChangeArrowheads="1"/>
          </p:cNvSpPr>
          <p:nvPr/>
        </p:nvSpPr>
        <p:spPr bwMode="auto">
          <a:xfrm>
            <a:off x="0" y="36647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5" name="Content Placeholder 24">
            <a:extLst>
              <a:ext uri="{FF2B5EF4-FFF2-40B4-BE49-F238E27FC236}">
                <a16:creationId xmlns:a16="http://schemas.microsoft.com/office/drawing/2014/main" id="{96AF8FB7-7454-4021-98AD-8931673BD23D}"/>
              </a:ext>
            </a:extLst>
          </p:cNvPr>
          <p:cNvPicPr>
            <a:picLocks noGrp="1"/>
          </p:cNvPicPr>
          <p:nvPr>
            <p:ph idx="1"/>
          </p:nvPr>
        </p:nvPicPr>
        <p:blipFill>
          <a:blip r:embed="rId3"/>
          <a:stretch>
            <a:fillRect/>
          </a:stretch>
        </p:blipFill>
        <p:spPr>
          <a:xfrm>
            <a:off x="381000" y="1247314"/>
            <a:ext cx="8382000" cy="5610686"/>
          </a:xfrm>
          <a:prstGeom prst="rect">
            <a:avLst/>
          </a:prstGeom>
        </p:spPr>
      </p:pic>
      <p:sp>
        <p:nvSpPr>
          <p:cNvPr id="20" name="Rectangle 19">
            <a:extLst>
              <a:ext uri="{FF2B5EF4-FFF2-40B4-BE49-F238E27FC236}">
                <a16:creationId xmlns:a16="http://schemas.microsoft.com/office/drawing/2014/main" id="{107AE80C-594E-4048-8FA5-BA714CA22E36}"/>
              </a:ext>
            </a:extLst>
          </p:cNvPr>
          <p:cNvSpPr/>
          <p:nvPr/>
        </p:nvSpPr>
        <p:spPr>
          <a:xfrm>
            <a:off x="1052623" y="29526"/>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D1CA4EB-8E08-417C-B058-4D5DC2BA6DD8}"/>
              </a:ext>
            </a:extLst>
          </p:cNvPr>
          <p:cNvPicPr>
            <a:picLocks noChangeAspect="1"/>
          </p:cNvPicPr>
          <p:nvPr/>
        </p:nvPicPr>
        <p:blipFill>
          <a:blip r:embed="rId4"/>
          <a:stretch>
            <a:fillRect/>
          </a:stretch>
        </p:blipFill>
        <p:spPr>
          <a:xfrm>
            <a:off x="8140083" y="-16079"/>
            <a:ext cx="969387" cy="846890"/>
          </a:xfrm>
          <a:prstGeom prst="rect">
            <a:avLst/>
          </a:prstGeom>
        </p:spPr>
      </p:pic>
      <p:pic>
        <p:nvPicPr>
          <p:cNvPr id="24" name="Picture 8" descr="logo New Colour.jpg">
            <a:extLst>
              <a:ext uri="{FF2B5EF4-FFF2-40B4-BE49-F238E27FC236}">
                <a16:creationId xmlns:a16="http://schemas.microsoft.com/office/drawing/2014/main" id="{04C81FB9-A741-43FC-9E12-96DFAE717D7C}"/>
              </a:ext>
            </a:extLst>
          </p:cNvPr>
          <p:cNvPicPr>
            <a:picLocks noChangeAspect="1"/>
          </p:cNvPicPr>
          <p:nvPr/>
        </p:nvPicPr>
        <p:blipFill>
          <a:blip r:embed="rId5" cstate="print"/>
          <a:srcRect/>
          <a:stretch>
            <a:fillRect/>
          </a:stretch>
        </p:blipFill>
        <p:spPr bwMode="auto">
          <a:xfrm>
            <a:off x="-1480" y="-7628"/>
            <a:ext cx="1218072" cy="929645"/>
          </a:xfrm>
          <a:prstGeom prst="rect">
            <a:avLst/>
          </a:prstGeom>
          <a:noFill/>
          <a:ln w="9525">
            <a:noFill/>
            <a:miter lim="800000"/>
            <a:headEnd/>
            <a:tailEnd/>
          </a:ln>
        </p:spPr>
      </p:pic>
    </p:spTree>
    <p:extLst>
      <p:ext uri="{BB962C8B-B14F-4D97-AF65-F5344CB8AC3E}">
        <p14:creationId xmlns:p14="http://schemas.microsoft.com/office/powerpoint/2010/main" val="48091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6C5DBE-A860-4B7D-8655-13AFA6CC052B}"/>
              </a:ext>
            </a:extLst>
          </p:cNvPr>
          <p:cNvPicPr>
            <a:picLocks noGrp="1"/>
          </p:cNvPicPr>
          <p:nvPr>
            <p:ph idx="1"/>
          </p:nvPr>
        </p:nvPicPr>
        <p:blipFill>
          <a:blip r:embed="rId2"/>
          <a:stretch>
            <a:fillRect/>
          </a:stretch>
        </p:blipFill>
        <p:spPr>
          <a:xfrm>
            <a:off x="257451" y="976544"/>
            <a:ext cx="8691239" cy="5881456"/>
          </a:xfrm>
          <a:prstGeom prst="rect">
            <a:avLst/>
          </a:prstGeom>
        </p:spPr>
      </p:pic>
      <p:sp>
        <p:nvSpPr>
          <p:cNvPr id="6" name="Rectangle 5">
            <a:extLst>
              <a:ext uri="{FF2B5EF4-FFF2-40B4-BE49-F238E27FC236}">
                <a16:creationId xmlns:a16="http://schemas.microsoft.com/office/drawing/2014/main" id="{FEB827AD-7578-487C-8D11-E022AB653D9A}"/>
              </a:ext>
            </a:extLst>
          </p:cNvPr>
          <p:cNvSpPr/>
          <p:nvPr/>
        </p:nvSpPr>
        <p:spPr>
          <a:xfrm>
            <a:off x="1052623" y="25300"/>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A0F28860-9124-4732-8557-44971F61AA7A}"/>
              </a:ext>
            </a:extLst>
          </p:cNvPr>
          <p:cNvPicPr>
            <a:picLocks noChangeAspect="1"/>
          </p:cNvPicPr>
          <p:nvPr/>
        </p:nvPicPr>
        <p:blipFill>
          <a:blip r:embed="rId3"/>
          <a:stretch>
            <a:fillRect/>
          </a:stretch>
        </p:blipFill>
        <p:spPr>
          <a:xfrm>
            <a:off x="8150322" y="-10510"/>
            <a:ext cx="993678" cy="929645"/>
          </a:xfrm>
          <a:prstGeom prst="rect">
            <a:avLst/>
          </a:prstGeom>
        </p:spPr>
      </p:pic>
      <p:pic>
        <p:nvPicPr>
          <p:cNvPr id="10" name="Picture 8" descr="logo New Colour.jpg">
            <a:extLst>
              <a:ext uri="{FF2B5EF4-FFF2-40B4-BE49-F238E27FC236}">
                <a16:creationId xmlns:a16="http://schemas.microsoft.com/office/drawing/2014/main" id="{109B218E-216F-423B-A67B-715A95017C0A}"/>
              </a:ext>
            </a:extLst>
          </p:cNvPr>
          <p:cNvPicPr>
            <a:picLocks noChangeAspect="1"/>
          </p:cNvPicPr>
          <p:nvPr/>
        </p:nvPicPr>
        <p:blipFill>
          <a:blip r:embed="rId4" cstate="print"/>
          <a:srcRect/>
          <a:stretch>
            <a:fillRect/>
          </a:stretch>
        </p:blipFill>
        <p:spPr bwMode="auto">
          <a:xfrm>
            <a:off x="-1480" y="-7628"/>
            <a:ext cx="1218072" cy="929645"/>
          </a:xfrm>
          <a:prstGeom prst="rect">
            <a:avLst/>
          </a:prstGeom>
          <a:noFill/>
          <a:ln w="9525">
            <a:noFill/>
            <a:miter lim="800000"/>
            <a:headEnd/>
            <a:tailEnd/>
          </a:ln>
        </p:spPr>
      </p:pic>
    </p:spTree>
    <p:extLst>
      <p:ext uri="{BB962C8B-B14F-4D97-AF65-F5344CB8AC3E}">
        <p14:creationId xmlns:p14="http://schemas.microsoft.com/office/powerpoint/2010/main" val="118527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E341AA-596E-4D18-BF33-47BA3BB61770}"/>
              </a:ext>
            </a:extLst>
          </p:cNvPr>
          <p:cNvPicPr>
            <a:picLocks noGrp="1"/>
          </p:cNvPicPr>
          <p:nvPr>
            <p:ph idx="1"/>
          </p:nvPr>
        </p:nvPicPr>
        <p:blipFill>
          <a:blip r:embed="rId2"/>
          <a:stretch>
            <a:fillRect/>
          </a:stretch>
        </p:blipFill>
        <p:spPr>
          <a:xfrm>
            <a:off x="483832" y="932155"/>
            <a:ext cx="8269551" cy="5770486"/>
          </a:xfrm>
          <a:prstGeom prst="rect">
            <a:avLst/>
          </a:prstGeom>
        </p:spPr>
      </p:pic>
      <p:sp>
        <p:nvSpPr>
          <p:cNvPr id="6" name="Rectangle 5">
            <a:extLst>
              <a:ext uri="{FF2B5EF4-FFF2-40B4-BE49-F238E27FC236}">
                <a16:creationId xmlns:a16="http://schemas.microsoft.com/office/drawing/2014/main" id="{EDAA2A90-D6E2-4342-9394-9ABFF7DA5295}"/>
              </a:ext>
            </a:extLst>
          </p:cNvPr>
          <p:cNvSpPr/>
          <p:nvPr/>
        </p:nvSpPr>
        <p:spPr>
          <a:xfrm>
            <a:off x="1052623" y="28812"/>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5E90494-E3E0-4B88-924D-231A6FB7A9D8}"/>
              </a:ext>
            </a:extLst>
          </p:cNvPr>
          <p:cNvPicPr>
            <a:picLocks noChangeAspect="1"/>
          </p:cNvPicPr>
          <p:nvPr/>
        </p:nvPicPr>
        <p:blipFill>
          <a:blip r:embed="rId3"/>
          <a:stretch>
            <a:fillRect/>
          </a:stretch>
        </p:blipFill>
        <p:spPr>
          <a:xfrm flipH="1">
            <a:off x="8091375" y="1"/>
            <a:ext cx="1054595" cy="875702"/>
          </a:xfrm>
          <a:prstGeom prst="rect">
            <a:avLst/>
          </a:prstGeom>
        </p:spPr>
      </p:pic>
      <p:pic>
        <p:nvPicPr>
          <p:cNvPr id="9" name="Picture 8" descr="logo New Colour.jpg">
            <a:extLst>
              <a:ext uri="{FF2B5EF4-FFF2-40B4-BE49-F238E27FC236}">
                <a16:creationId xmlns:a16="http://schemas.microsoft.com/office/drawing/2014/main" id="{B809B65F-F560-4916-8FA7-DE3E3715D1FF}"/>
              </a:ext>
            </a:extLst>
          </p:cNvPr>
          <p:cNvPicPr>
            <a:picLocks noChangeAspect="1"/>
          </p:cNvPicPr>
          <p:nvPr/>
        </p:nvPicPr>
        <p:blipFill>
          <a:blip r:embed="rId4" cstate="print"/>
          <a:srcRect/>
          <a:stretch>
            <a:fillRect/>
          </a:stretch>
        </p:blipFill>
        <p:spPr bwMode="auto">
          <a:xfrm>
            <a:off x="-1480" y="-7628"/>
            <a:ext cx="1218072" cy="929645"/>
          </a:xfrm>
          <a:prstGeom prst="rect">
            <a:avLst/>
          </a:prstGeom>
          <a:noFill/>
          <a:ln w="9525">
            <a:noFill/>
            <a:miter lim="800000"/>
            <a:headEnd/>
            <a:tailEnd/>
          </a:ln>
        </p:spPr>
      </p:pic>
    </p:spTree>
    <p:extLst>
      <p:ext uri="{BB962C8B-B14F-4D97-AF65-F5344CB8AC3E}">
        <p14:creationId xmlns:p14="http://schemas.microsoft.com/office/powerpoint/2010/main" val="360127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BF4A829-67AA-4C8D-A9D2-B648D8190B9C}"/>
              </a:ext>
            </a:extLst>
          </p:cNvPr>
          <p:cNvPicPr>
            <a:picLocks noGrp="1"/>
          </p:cNvPicPr>
          <p:nvPr>
            <p:ph idx="1"/>
          </p:nvPr>
        </p:nvPicPr>
        <p:blipFill>
          <a:blip r:embed="rId2"/>
          <a:stretch>
            <a:fillRect/>
          </a:stretch>
        </p:blipFill>
        <p:spPr>
          <a:xfrm>
            <a:off x="470517" y="920064"/>
            <a:ext cx="8389397" cy="5937936"/>
          </a:xfrm>
          <a:prstGeom prst="rect">
            <a:avLst/>
          </a:prstGeom>
        </p:spPr>
      </p:pic>
      <p:sp>
        <p:nvSpPr>
          <p:cNvPr id="3" name="Rectangle 2">
            <a:extLst>
              <a:ext uri="{FF2B5EF4-FFF2-40B4-BE49-F238E27FC236}">
                <a16:creationId xmlns:a16="http://schemas.microsoft.com/office/drawing/2014/main" id="{E1628CFB-7A29-4114-8BB7-103DAAF342FB}"/>
              </a:ext>
            </a:extLst>
          </p:cNvPr>
          <p:cNvSpPr/>
          <p:nvPr/>
        </p:nvSpPr>
        <p:spPr>
          <a:xfrm>
            <a:off x="1052623" y="28812"/>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9C3DA7D-F216-461E-A9C6-D5BFD02074A7}"/>
              </a:ext>
            </a:extLst>
          </p:cNvPr>
          <p:cNvPicPr>
            <a:picLocks noChangeAspect="1"/>
          </p:cNvPicPr>
          <p:nvPr/>
        </p:nvPicPr>
        <p:blipFill>
          <a:blip r:embed="rId3"/>
          <a:stretch>
            <a:fillRect/>
          </a:stretch>
        </p:blipFill>
        <p:spPr>
          <a:xfrm>
            <a:off x="8091377" y="-44363"/>
            <a:ext cx="1052623" cy="964427"/>
          </a:xfrm>
          <a:prstGeom prst="rect">
            <a:avLst/>
          </a:prstGeom>
        </p:spPr>
      </p:pic>
      <p:pic>
        <p:nvPicPr>
          <p:cNvPr id="7" name="Picture 6" descr="logo New Colour.jpg">
            <a:extLst>
              <a:ext uri="{FF2B5EF4-FFF2-40B4-BE49-F238E27FC236}">
                <a16:creationId xmlns:a16="http://schemas.microsoft.com/office/drawing/2014/main" id="{F985C58F-CC1B-452E-A18C-1CD4419D617D}"/>
              </a:ext>
            </a:extLst>
          </p:cNvPr>
          <p:cNvPicPr>
            <a:picLocks noChangeAspect="1"/>
          </p:cNvPicPr>
          <p:nvPr/>
        </p:nvPicPr>
        <p:blipFill>
          <a:blip r:embed="rId4" cstate="print"/>
          <a:srcRect/>
          <a:stretch>
            <a:fillRect/>
          </a:stretch>
        </p:blipFill>
        <p:spPr bwMode="auto">
          <a:xfrm>
            <a:off x="-1480" y="-7628"/>
            <a:ext cx="1218072" cy="929645"/>
          </a:xfrm>
          <a:prstGeom prst="rect">
            <a:avLst/>
          </a:prstGeom>
          <a:noFill/>
          <a:ln w="9525">
            <a:noFill/>
            <a:miter lim="800000"/>
            <a:headEnd/>
            <a:tailEnd/>
          </a:ln>
        </p:spPr>
      </p:pic>
    </p:spTree>
    <p:extLst>
      <p:ext uri="{BB962C8B-B14F-4D97-AF65-F5344CB8AC3E}">
        <p14:creationId xmlns:p14="http://schemas.microsoft.com/office/powerpoint/2010/main" val="107293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20C51C-4AA4-4E57-9BF0-35E4A0D5B1B4}"/>
              </a:ext>
            </a:extLst>
          </p:cNvPr>
          <p:cNvSpPr/>
          <p:nvPr/>
        </p:nvSpPr>
        <p:spPr>
          <a:xfrm>
            <a:off x="981601" y="0"/>
            <a:ext cx="7038754" cy="84689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5" descr="logo New Colour.jpg">
            <a:extLst>
              <a:ext uri="{FF2B5EF4-FFF2-40B4-BE49-F238E27FC236}">
                <a16:creationId xmlns:a16="http://schemas.microsoft.com/office/drawing/2014/main" id="{97351965-B21E-4B96-B9E7-5C66E3221320}"/>
              </a:ext>
            </a:extLst>
          </p:cNvPr>
          <p:cNvPicPr>
            <a:picLocks noChangeAspect="1"/>
          </p:cNvPicPr>
          <p:nvPr/>
        </p:nvPicPr>
        <p:blipFill>
          <a:blip r:embed="rId2" cstate="print"/>
          <a:srcRect/>
          <a:stretch>
            <a:fillRect/>
          </a:stretch>
        </p:blipFill>
        <p:spPr bwMode="auto">
          <a:xfrm>
            <a:off x="-1480" y="-7628"/>
            <a:ext cx="1218072" cy="929645"/>
          </a:xfrm>
          <a:prstGeom prst="rect">
            <a:avLst/>
          </a:prstGeom>
          <a:noFill/>
          <a:ln w="9525">
            <a:noFill/>
            <a:miter lim="800000"/>
            <a:headEnd/>
            <a:tailEnd/>
          </a:ln>
        </p:spPr>
      </p:pic>
      <p:pic>
        <p:nvPicPr>
          <p:cNvPr id="8" name="Picture 7">
            <a:extLst>
              <a:ext uri="{FF2B5EF4-FFF2-40B4-BE49-F238E27FC236}">
                <a16:creationId xmlns:a16="http://schemas.microsoft.com/office/drawing/2014/main" id="{5C484F2B-7215-4FD5-96CC-EC48BDAF6441}"/>
              </a:ext>
            </a:extLst>
          </p:cNvPr>
          <p:cNvPicPr>
            <a:picLocks noChangeAspect="1"/>
          </p:cNvPicPr>
          <p:nvPr/>
        </p:nvPicPr>
        <p:blipFill>
          <a:blip r:embed="rId3"/>
          <a:stretch>
            <a:fillRect/>
          </a:stretch>
        </p:blipFill>
        <p:spPr>
          <a:xfrm>
            <a:off x="8020355" y="1"/>
            <a:ext cx="1123645" cy="846890"/>
          </a:xfrm>
          <a:prstGeom prst="rect">
            <a:avLst/>
          </a:prstGeom>
        </p:spPr>
      </p:pic>
      <p:pic>
        <p:nvPicPr>
          <p:cNvPr id="10" name="Content Placeholder 9">
            <a:extLst>
              <a:ext uri="{FF2B5EF4-FFF2-40B4-BE49-F238E27FC236}">
                <a16:creationId xmlns:a16="http://schemas.microsoft.com/office/drawing/2014/main" id="{4CB96ACF-81FD-42AC-9A95-27D73AC6C143}"/>
              </a:ext>
            </a:extLst>
          </p:cNvPr>
          <p:cNvPicPr>
            <a:picLocks noGrp="1"/>
          </p:cNvPicPr>
          <p:nvPr>
            <p:ph idx="1"/>
          </p:nvPr>
        </p:nvPicPr>
        <p:blipFill>
          <a:blip r:embed="rId4"/>
          <a:stretch>
            <a:fillRect/>
          </a:stretch>
        </p:blipFill>
        <p:spPr>
          <a:xfrm>
            <a:off x="479394" y="1196878"/>
            <a:ext cx="8345011" cy="5195043"/>
          </a:xfrm>
          <a:prstGeom prst="rect">
            <a:avLst/>
          </a:prstGeom>
        </p:spPr>
      </p:pic>
    </p:spTree>
    <p:extLst>
      <p:ext uri="{BB962C8B-B14F-4D97-AF65-F5344CB8AC3E}">
        <p14:creationId xmlns:p14="http://schemas.microsoft.com/office/powerpoint/2010/main" val="329383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42"/>
        <p:cNvGrpSpPr/>
        <p:nvPr/>
      </p:nvGrpSpPr>
      <p:grpSpPr>
        <a:xfrm>
          <a:off x="0" y="0"/>
          <a:ext cx="0" cy="0"/>
          <a:chOff x="0" y="0"/>
          <a:chExt cx="0" cy="0"/>
        </a:xfrm>
      </p:grpSpPr>
      <p:sp>
        <p:nvSpPr>
          <p:cNvPr id="14343" name="Google Shape;14343;p1"/>
          <p:cNvSpPr/>
          <p:nvPr/>
        </p:nvSpPr>
        <p:spPr>
          <a:xfrm>
            <a:off x="1035803" y="38101"/>
            <a:ext cx="7260956" cy="803492"/>
          </a:xfrm>
          <a:prstGeom prst="rect">
            <a:avLst/>
          </a:prstGeom>
          <a:solidFill>
            <a:srgbClr val="0000FF"/>
          </a:solidFill>
          <a:ln w="25400" cap="flat" cmpd="sng">
            <a:solidFill>
              <a:srgbClr val="395E89"/>
            </a:solidFill>
            <a:prstDash val="solid"/>
            <a:round/>
            <a:headEnd type="none" w="sm" len="sm"/>
            <a:tailEnd type="none" w="sm" len="sm"/>
          </a:ln>
          <a:effectLst>
            <a:innerShdw blurRad="63500" dist="50800">
              <a:prstClr val="black">
                <a:alpha val="50000"/>
              </a:prstClr>
            </a:innerShdw>
          </a:effectLst>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4000" b="1" i="0" u="none" strike="noStrike" cap="none">
                <a:solidFill>
                  <a:schemeClr val="lt1"/>
                </a:solidFill>
                <a:latin typeface="Book Antiqua"/>
                <a:ea typeface="Book Antiqua"/>
                <a:cs typeface="Book Antiqua"/>
                <a:sym typeface="Book Antiqua"/>
              </a:rPr>
              <a:t>Abstract</a:t>
            </a:r>
            <a:endParaRPr/>
          </a:p>
        </p:txBody>
      </p:sp>
      <p:pic>
        <p:nvPicPr>
          <p:cNvPr id="14344" name="Google Shape;14344;p1" descr="logo New Colour.jpg"/>
          <p:cNvPicPr preferRelativeResize="0"/>
          <p:nvPr/>
        </p:nvPicPr>
        <p:blipFill rotWithShape="1">
          <a:blip r:embed="rId2">
            <a:alphaModFix/>
          </a:blip>
          <a:srcRect/>
          <a:stretch/>
        </p:blipFill>
        <p:spPr>
          <a:xfrm>
            <a:off x="0" y="1"/>
            <a:ext cx="1109663" cy="914401"/>
          </a:xfrm>
          <a:prstGeom prst="rect">
            <a:avLst/>
          </a:prstGeom>
          <a:noFill/>
          <a:ln>
            <a:noFill/>
          </a:ln>
        </p:spPr>
      </p:pic>
      <p:sp>
        <p:nvSpPr>
          <p:cNvPr id="14346" name="Google Shape;14346;p1"/>
          <p:cNvSpPr/>
          <p:nvPr/>
        </p:nvSpPr>
        <p:spPr>
          <a:xfrm>
            <a:off x="304800" y="914400"/>
            <a:ext cx="8534400" cy="517060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US" sz="2000" dirty="0">
                <a:latin typeface="Book Antiqua" panose="02040602050305030304" pitchFamily="18" charset="0"/>
              </a:rPr>
              <a:t>The motivation of this project is to detect the malignant Brain tumor by using EEG signals and K-SVM and BWT Algorithms. </a:t>
            </a:r>
          </a:p>
          <a:p>
            <a:pPr marL="342900" indent="-342900" algn="just">
              <a:lnSpc>
                <a:spcPct val="150000"/>
              </a:lnSpc>
              <a:buFont typeface="Arial" panose="020B0604020202020204" pitchFamily="34" charset="0"/>
              <a:buChar char="•"/>
            </a:pPr>
            <a:r>
              <a:rPr lang="en-US" sz="2000">
                <a:latin typeface="Book Antiqua" panose="02040602050305030304" pitchFamily="18" charset="0"/>
              </a:rPr>
              <a:t>There are many issues and challenges in EEG Signals because of EEG image </a:t>
            </a:r>
            <a:r>
              <a:rPr lang="en-US" sz="2000" dirty="0">
                <a:latin typeface="Book Antiqua" panose="02040602050305030304" pitchFamily="18" charset="0"/>
              </a:rPr>
              <a:t>characteristics like poor image contrast, unknown noise, in homogeneity, weak boundaries and isolated parts can affect the content of the EEG images</a:t>
            </a:r>
            <a:r>
              <a:rPr lang="en-US" sz="2000">
                <a:latin typeface="Book Antiqua" panose="02040602050305030304" pitchFamily="18" charset="0"/>
              </a:rPr>
              <a:t>.</a:t>
            </a:r>
            <a:r>
              <a:rPr lang="en-US" sz="2000">
                <a:latin typeface="Book Antiqua" panose="02040602050305030304" pitchFamily="18" charset="0"/>
                <a:cs typeface="Times New Roman" panose="02020603050405020304" pitchFamily="18" charset="0"/>
              </a:rPr>
              <a:t> </a:t>
            </a:r>
            <a:r>
              <a:rPr lang="en-US" sz="2000">
                <a:latin typeface="Book Antiqua" panose="02040602050305030304" pitchFamily="18" charset="0"/>
              </a:rPr>
              <a:t> </a:t>
            </a:r>
            <a:endParaRPr lang="en-US" sz="2000" dirty="0">
              <a:latin typeface="Book Antiqua" panose="02040602050305030304" pitchFamily="18" charset="0"/>
            </a:endParaRPr>
          </a:p>
          <a:p>
            <a:pPr marL="342900" indent="-342900" algn="just">
              <a:lnSpc>
                <a:spcPct val="150000"/>
              </a:lnSpc>
              <a:buFont typeface="Arial" panose="020B0604020202020204" pitchFamily="34" charset="0"/>
              <a:buChar char="•"/>
            </a:pPr>
            <a:r>
              <a:rPr lang="en-US" sz="2000" dirty="0">
                <a:latin typeface="Book Antiqua" panose="02040602050305030304" pitchFamily="18" charset="0"/>
              </a:rPr>
              <a:t>EEG Signals are used </a:t>
            </a:r>
            <a:r>
              <a:rPr lang="en-US" sz="2000">
                <a:latin typeface="Book Antiqua" panose="02040602050305030304" pitchFamily="18" charset="0"/>
              </a:rPr>
              <a:t>to produce electrical </a:t>
            </a:r>
            <a:r>
              <a:rPr lang="en-US" sz="2000" dirty="0">
                <a:latin typeface="Book Antiqua" panose="02040602050305030304" pitchFamily="18" charset="0"/>
              </a:rPr>
              <a:t>waves. EEG activity is </a:t>
            </a:r>
            <a:r>
              <a:rPr lang="en-US" sz="2000">
                <a:latin typeface="Book Antiqua" panose="02040602050305030304" pitchFamily="18" charset="0"/>
              </a:rPr>
              <a:t>quite small and it is measured </a:t>
            </a:r>
            <a:r>
              <a:rPr lang="en-US" sz="2000" dirty="0">
                <a:latin typeface="Book Antiqua" panose="02040602050305030304" pitchFamily="18" charset="0"/>
              </a:rPr>
              <a:t>in microvolts</a:t>
            </a:r>
            <a:r>
              <a:rPr lang="en-US" sz="2000">
                <a:latin typeface="Book Antiqua" panose="02040602050305030304" pitchFamily="18" charset="0"/>
              </a:rPr>
              <a:t>(mV),which </a:t>
            </a:r>
            <a:r>
              <a:rPr lang="en-US" sz="2000" dirty="0">
                <a:latin typeface="Book Antiqua" panose="02040602050305030304" pitchFamily="18" charset="0"/>
              </a:rPr>
              <a:t>is measured from peak to peak and normal range from 0.5-100μV in amplitude, which is about 100 times lower them ECG signals.</a:t>
            </a:r>
          </a:p>
          <a:p>
            <a:pPr marL="0" marR="0" lvl="0" indent="0" algn="l" rtl="0">
              <a:lnSpc>
                <a:spcPct val="150000"/>
              </a:lnSpc>
              <a:spcBef>
                <a:spcPts val="0"/>
              </a:spcBef>
              <a:spcAft>
                <a:spcPts val="0"/>
              </a:spcAft>
              <a:buNone/>
            </a:pPr>
            <a:endParaRPr sz="2000" b="0" i="0" u="none" strike="noStrike" cap="none" dirty="0">
              <a:solidFill>
                <a:schemeClr val="dk1"/>
              </a:solidFill>
              <a:latin typeface="Book Antiqua"/>
              <a:ea typeface="Book Antiqua"/>
              <a:cs typeface="Book Antiqua"/>
              <a:sym typeface="Book Antiqua"/>
            </a:endParaRPr>
          </a:p>
        </p:txBody>
      </p:sp>
      <p:pic>
        <p:nvPicPr>
          <p:cNvPr id="3" name="Picture 2">
            <a:extLst>
              <a:ext uri="{FF2B5EF4-FFF2-40B4-BE49-F238E27FC236}">
                <a16:creationId xmlns:a16="http://schemas.microsoft.com/office/drawing/2014/main" id="{F8EDBED5-600C-4A33-A69A-2DDABFCCCBD3}"/>
              </a:ext>
            </a:extLst>
          </p:cNvPr>
          <p:cNvPicPr>
            <a:picLocks noChangeAspect="1"/>
          </p:cNvPicPr>
          <p:nvPr/>
        </p:nvPicPr>
        <p:blipFill>
          <a:blip r:embed="rId3"/>
          <a:stretch>
            <a:fillRect/>
          </a:stretch>
        </p:blipFill>
        <p:spPr>
          <a:xfrm>
            <a:off x="8296759" y="0"/>
            <a:ext cx="847241" cy="841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9BA0C9-B80E-4566-86CB-CDB19417046E}"/>
              </a:ext>
            </a:extLst>
          </p:cNvPr>
          <p:cNvPicPr>
            <a:picLocks noGrp="1"/>
          </p:cNvPicPr>
          <p:nvPr>
            <p:ph idx="1"/>
          </p:nvPr>
        </p:nvPicPr>
        <p:blipFill>
          <a:blip r:embed="rId2"/>
          <a:stretch>
            <a:fillRect/>
          </a:stretch>
        </p:blipFill>
        <p:spPr>
          <a:xfrm>
            <a:off x="470518" y="1041416"/>
            <a:ext cx="8206758" cy="5616559"/>
          </a:xfrm>
          <a:prstGeom prst="rect">
            <a:avLst/>
          </a:prstGeom>
        </p:spPr>
      </p:pic>
      <p:sp>
        <p:nvSpPr>
          <p:cNvPr id="3" name="Rectangle 2">
            <a:extLst>
              <a:ext uri="{FF2B5EF4-FFF2-40B4-BE49-F238E27FC236}">
                <a16:creationId xmlns:a16="http://schemas.microsoft.com/office/drawing/2014/main" id="{6F27EA69-4440-45CD-9A78-62AB11DA2282}"/>
              </a:ext>
            </a:extLst>
          </p:cNvPr>
          <p:cNvSpPr/>
          <p:nvPr/>
        </p:nvSpPr>
        <p:spPr>
          <a:xfrm>
            <a:off x="772554" y="21580"/>
            <a:ext cx="7281091" cy="839551"/>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CONT…</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4F0AA0B2-F197-4FAE-B917-375C32B2CEAC}"/>
              </a:ext>
            </a:extLst>
          </p:cNvPr>
          <p:cNvPicPr>
            <a:picLocks noChangeAspect="1"/>
          </p:cNvPicPr>
          <p:nvPr/>
        </p:nvPicPr>
        <p:blipFill>
          <a:blip r:embed="rId3"/>
          <a:stretch>
            <a:fillRect/>
          </a:stretch>
        </p:blipFill>
        <p:spPr>
          <a:xfrm>
            <a:off x="8090950" y="-7626"/>
            <a:ext cx="1026613" cy="839552"/>
          </a:xfrm>
          <a:prstGeom prst="rect">
            <a:avLst/>
          </a:prstGeom>
        </p:spPr>
      </p:pic>
      <p:pic>
        <p:nvPicPr>
          <p:cNvPr id="7" name="Picture 6" descr="logo New Colour.jpg">
            <a:extLst>
              <a:ext uri="{FF2B5EF4-FFF2-40B4-BE49-F238E27FC236}">
                <a16:creationId xmlns:a16="http://schemas.microsoft.com/office/drawing/2014/main" id="{508FB4AF-D45A-47F2-82A4-15AE81EA73A3}"/>
              </a:ext>
            </a:extLst>
          </p:cNvPr>
          <p:cNvPicPr>
            <a:picLocks noChangeAspect="1"/>
          </p:cNvPicPr>
          <p:nvPr/>
        </p:nvPicPr>
        <p:blipFill>
          <a:blip r:embed="rId4" cstate="print"/>
          <a:srcRect/>
          <a:stretch>
            <a:fillRect/>
          </a:stretch>
        </p:blipFill>
        <p:spPr bwMode="auto">
          <a:xfrm>
            <a:off x="-1480" y="-7627"/>
            <a:ext cx="1218072" cy="839552"/>
          </a:xfrm>
          <a:prstGeom prst="rect">
            <a:avLst/>
          </a:prstGeom>
          <a:noFill/>
          <a:ln w="9525">
            <a:noFill/>
            <a:miter lim="800000"/>
            <a:headEnd/>
            <a:tailEnd/>
          </a:ln>
        </p:spPr>
      </p:pic>
      <p:pic>
        <p:nvPicPr>
          <p:cNvPr id="8" name="Picture 7" descr="logo New Colour.jpg">
            <a:extLst>
              <a:ext uri="{FF2B5EF4-FFF2-40B4-BE49-F238E27FC236}">
                <a16:creationId xmlns:a16="http://schemas.microsoft.com/office/drawing/2014/main" id="{6712A39C-2789-4E31-A08D-D38400D0BAA4}"/>
              </a:ext>
            </a:extLst>
          </p:cNvPr>
          <p:cNvPicPr>
            <a:picLocks noChangeAspect="1"/>
          </p:cNvPicPr>
          <p:nvPr/>
        </p:nvPicPr>
        <p:blipFill>
          <a:blip r:embed="rId4" cstate="print"/>
          <a:srcRect/>
          <a:stretch>
            <a:fillRect/>
          </a:stretch>
        </p:blipFill>
        <p:spPr bwMode="auto">
          <a:xfrm>
            <a:off x="-2681057" y="1041416"/>
            <a:ext cx="1218072" cy="929645"/>
          </a:xfrm>
          <a:prstGeom prst="rect">
            <a:avLst/>
          </a:prstGeom>
          <a:noFill/>
          <a:ln w="9525">
            <a:noFill/>
            <a:miter lim="800000"/>
            <a:headEnd/>
            <a:tailEnd/>
          </a:ln>
        </p:spPr>
      </p:pic>
    </p:spTree>
    <p:extLst>
      <p:ext uri="{BB962C8B-B14F-4D97-AF65-F5344CB8AC3E}">
        <p14:creationId xmlns:p14="http://schemas.microsoft.com/office/powerpoint/2010/main" val="218888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2026"/>
            <a:ext cx="8229600" cy="4874138"/>
          </a:xfrm>
        </p:spPr>
        <p:txBody>
          <a:bodyPr/>
          <a:lstStyle/>
          <a:p>
            <a:pPr marL="0" indent="0" algn="just">
              <a:buNone/>
            </a:pPr>
            <a:r>
              <a:rPr lang="en-US" sz="2400" dirty="0">
                <a:latin typeface="Book Antiqua" panose="02040602050305030304" pitchFamily="18" charset="0"/>
              </a:rPr>
              <a:t>	Using EEG signals furthermore, BWT is used to classify the tumor stage by analyzing vectors and area of tumor to segment the images and SVM. The Signal to Noise Ratio(SNR)is improved to eliminate the effect of unwanted noise and combined technique is used to detect and classify tumor from brain signals. When compared with the different images it is clear that the study of the brain tumor detection is fast and accurate. The proposed approach shows in the experimental results it can aid in accurate and detection of the brain tumor in exact location at time.  </a:t>
            </a:r>
          </a:p>
        </p:txBody>
      </p:sp>
      <p:sp>
        <p:nvSpPr>
          <p:cNvPr id="5" name="Rectangle 4"/>
          <p:cNvSpPr/>
          <p:nvPr/>
        </p:nvSpPr>
        <p:spPr>
          <a:xfrm>
            <a:off x="554831" y="36513"/>
            <a:ext cx="7443949" cy="99060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4000" b="1" dirty="0">
              <a:solidFill>
                <a:schemeClr val="bg1"/>
              </a:solidFill>
              <a:latin typeface="Book Antiqua" panose="02040602050305030304" pitchFamily="18" charset="0"/>
              <a:cs typeface="Times New Roman" pitchFamily="18" charset="0"/>
            </a:endParaRPr>
          </a:p>
          <a:p>
            <a:pPr algn="ctr">
              <a:lnSpc>
                <a:spcPct val="150000"/>
              </a:lnSpc>
              <a:defRPr/>
            </a:pPr>
            <a:r>
              <a:rPr lang="en-US" sz="4000" b="1" dirty="0">
                <a:solidFill>
                  <a:schemeClr val="bg1"/>
                </a:solidFill>
                <a:latin typeface="Book Antiqua" panose="02040602050305030304" pitchFamily="18" charset="0"/>
                <a:cs typeface="Times New Roman" pitchFamily="18" charset="0"/>
              </a:rPr>
              <a:t>Conclusion </a:t>
            </a:r>
            <a:endParaRPr lang="en-US" sz="4000" b="1" dirty="0">
              <a:solidFill>
                <a:schemeClr val="bg1"/>
              </a:solidFill>
              <a:latin typeface="Times New Roman" pitchFamily="18" charset="0"/>
              <a:cs typeface="Times New Roman" pitchFamily="18" charset="0"/>
            </a:endParaRPr>
          </a:p>
          <a:p>
            <a:pPr algn="ctr">
              <a:lnSpc>
                <a:spcPct val="150000"/>
              </a:lnSpc>
              <a:defRPr/>
            </a:pPr>
            <a:endParaRPr lang="en-US" sz="4000" b="1" dirty="0">
              <a:solidFill>
                <a:schemeClr val="bg1"/>
              </a:solidFill>
              <a:latin typeface="Times New Roman" pitchFamily="18" charset="0"/>
              <a:cs typeface="Times New Roman" pitchFamily="18" charset="0"/>
            </a:endParaRPr>
          </a:p>
        </p:txBody>
      </p:sp>
      <p:pic>
        <p:nvPicPr>
          <p:cNvPr id="6"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4" name="Picture 3">
            <a:extLst>
              <a:ext uri="{FF2B5EF4-FFF2-40B4-BE49-F238E27FC236}">
                <a16:creationId xmlns:a16="http://schemas.microsoft.com/office/drawing/2014/main" id="{AF5BC2FF-CF25-45CA-9A7D-E1AE23ADF094}"/>
              </a:ext>
            </a:extLst>
          </p:cNvPr>
          <p:cNvPicPr>
            <a:picLocks noChangeAspect="1"/>
          </p:cNvPicPr>
          <p:nvPr/>
        </p:nvPicPr>
        <p:blipFill>
          <a:blip r:embed="rId3"/>
          <a:stretch>
            <a:fillRect/>
          </a:stretch>
        </p:blipFill>
        <p:spPr>
          <a:xfrm>
            <a:off x="7998780" y="-63566"/>
            <a:ext cx="1161990" cy="1090679"/>
          </a:xfrm>
          <a:prstGeom prst="rect">
            <a:avLst/>
          </a:prstGeom>
        </p:spPr>
      </p:pic>
    </p:spTree>
    <p:extLst>
      <p:ext uri="{BB962C8B-B14F-4D97-AF65-F5344CB8AC3E}">
        <p14:creationId xmlns:p14="http://schemas.microsoft.com/office/powerpoint/2010/main" val="161063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18CAAF-7E7D-49B4-ADBD-857EE9ED690E}"/>
              </a:ext>
            </a:extLst>
          </p:cNvPr>
          <p:cNvPicPr>
            <a:picLocks noGrp="1" noChangeAspect="1"/>
          </p:cNvPicPr>
          <p:nvPr>
            <p:ph idx="1"/>
          </p:nvPr>
        </p:nvPicPr>
        <p:blipFill>
          <a:blip r:embed="rId2"/>
          <a:stretch>
            <a:fillRect/>
          </a:stretch>
        </p:blipFill>
        <p:spPr>
          <a:xfrm>
            <a:off x="2237997" y="1582445"/>
            <a:ext cx="4525963" cy="4525963"/>
          </a:xfrm>
        </p:spPr>
      </p:pic>
    </p:spTree>
    <p:extLst>
      <p:ext uri="{BB962C8B-B14F-4D97-AF65-F5344CB8AC3E}">
        <p14:creationId xmlns:p14="http://schemas.microsoft.com/office/powerpoint/2010/main" val="316381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05800" cy="5410200"/>
          </a:xfrm>
        </p:spPr>
        <p:txBody>
          <a:bodyPr/>
          <a:lstStyle/>
          <a:p>
            <a:pPr algn="just">
              <a:lnSpc>
                <a:spcPct val="150000"/>
              </a:lnSpc>
              <a:buFont typeface="Arial" panose="020B0604020202020204" pitchFamily="34" charset="0"/>
              <a:buChar char="•"/>
            </a:pPr>
            <a:r>
              <a:rPr lang="en-US" sz="2000" dirty="0">
                <a:latin typeface="Book Antiqua" panose="02040602050305030304" pitchFamily="18" charset="0"/>
              </a:rPr>
              <a:t>The  analog value is converted into digital value .</a:t>
            </a:r>
          </a:p>
          <a:p>
            <a:pPr algn="just">
              <a:lnSpc>
                <a:spcPct val="150000"/>
              </a:lnSpc>
              <a:buFont typeface="Arial" panose="020B0604020202020204" pitchFamily="34" charset="0"/>
              <a:buChar char="•"/>
            </a:pPr>
            <a:r>
              <a:rPr lang="en-US" sz="2000" dirty="0">
                <a:latin typeface="Book Antiqua" panose="02040602050305030304" pitchFamily="18" charset="0"/>
              </a:rPr>
              <a:t> From the digital value , we can capture the EEG image of the brain. </a:t>
            </a:r>
            <a:endParaRPr lang="en-IN" sz="2000" dirty="0">
              <a:latin typeface="Book Antiqua" panose="02040602050305030304" pitchFamily="18" charset="0"/>
            </a:endParaRPr>
          </a:p>
          <a:p>
            <a:pPr algn="just">
              <a:lnSpc>
                <a:spcPct val="150000"/>
              </a:lnSpc>
              <a:buFont typeface="Arial" panose="020B0604020202020204" pitchFamily="34" charset="0"/>
              <a:buChar char="•"/>
            </a:pPr>
            <a:r>
              <a:rPr lang="en-US" sz="2000" dirty="0">
                <a:latin typeface="Book Antiqua" panose="02040602050305030304" pitchFamily="18" charset="0"/>
              </a:rPr>
              <a:t>The proposed methods ANN with fuzzy rules and K-Means Clustering with ROI and ANN classifier are applied on the EEG image to Detect the Brain tumor among patient. </a:t>
            </a:r>
          </a:p>
          <a:p>
            <a:pPr algn="just">
              <a:lnSpc>
                <a:spcPct val="150000"/>
              </a:lnSpc>
              <a:buFont typeface="Arial" panose="020B0604020202020204" pitchFamily="34" charset="0"/>
              <a:buChar char="•"/>
            </a:pPr>
            <a:r>
              <a:rPr lang="en-US" sz="2000" dirty="0">
                <a:latin typeface="Book Antiqua" panose="02040602050305030304" pitchFamily="18" charset="0"/>
              </a:rPr>
              <a:t>In the  result of this project, we can get the accurate images of high tumor area and the low (or) initial stage of tumors. </a:t>
            </a:r>
          </a:p>
          <a:p>
            <a:pPr marL="0" indent="0" algn="just">
              <a:lnSpc>
                <a:spcPct val="150000"/>
              </a:lnSpc>
              <a:buNone/>
            </a:pPr>
            <a:r>
              <a:rPr lang="en-US" sz="2000" dirty="0">
                <a:latin typeface="Book Antiqua" panose="02040602050305030304" pitchFamily="18" charset="0"/>
              </a:rPr>
              <a:t>.</a:t>
            </a:r>
          </a:p>
          <a:p>
            <a:pPr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914400" y="18477"/>
            <a:ext cx="7258859" cy="964268"/>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Times New Roman" panose="02020603050405020304" pitchFamily="18" charset="0"/>
                <a:cs typeface="Times New Roman" panose="02020603050405020304" pitchFamily="18" charset="0"/>
              </a:rPr>
              <a:t>CONT….</a:t>
            </a:r>
          </a:p>
        </p:txBody>
      </p:sp>
      <p:pic>
        <p:nvPicPr>
          <p:cNvPr id="5" name="Picture 8" descr="logo New Colour.jpg"/>
          <p:cNvPicPr>
            <a:picLocks noChangeAspect="1"/>
          </p:cNvPicPr>
          <p:nvPr/>
        </p:nvPicPr>
        <p:blipFill>
          <a:blip r:embed="rId2" cstate="print"/>
          <a:srcRect/>
          <a:stretch>
            <a:fillRect/>
          </a:stretch>
        </p:blipFill>
        <p:spPr bwMode="auto">
          <a:xfrm>
            <a:off x="1" y="0"/>
            <a:ext cx="1143000" cy="1103754"/>
          </a:xfrm>
          <a:prstGeom prst="rect">
            <a:avLst/>
          </a:prstGeom>
          <a:noFill/>
          <a:ln w="9525">
            <a:noFill/>
            <a:miter lim="800000"/>
            <a:headEnd/>
            <a:tailEnd/>
          </a:ln>
        </p:spPr>
      </p:pic>
      <p:pic>
        <p:nvPicPr>
          <p:cNvPr id="6" name="Picture 5">
            <a:extLst>
              <a:ext uri="{FF2B5EF4-FFF2-40B4-BE49-F238E27FC236}">
                <a16:creationId xmlns:a16="http://schemas.microsoft.com/office/drawing/2014/main" id="{E01C4481-71DC-4530-9A26-B5964DF000BB}"/>
              </a:ext>
            </a:extLst>
          </p:cNvPr>
          <p:cNvPicPr>
            <a:picLocks noChangeAspect="1"/>
          </p:cNvPicPr>
          <p:nvPr/>
        </p:nvPicPr>
        <p:blipFill>
          <a:blip r:embed="rId3"/>
          <a:stretch>
            <a:fillRect/>
          </a:stretch>
        </p:blipFill>
        <p:spPr>
          <a:xfrm>
            <a:off x="8173259" y="36954"/>
            <a:ext cx="970740" cy="964268"/>
          </a:xfrm>
          <a:prstGeom prst="rect">
            <a:avLst/>
          </a:prstGeom>
        </p:spPr>
      </p:pic>
    </p:spTree>
    <p:extLst>
      <p:ext uri="{BB962C8B-B14F-4D97-AF65-F5344CB8AC3E}">
        <p14:creationId xmlns:p14="http://schemas.microsoft.com/office/powerpoint/2010/main" val="297114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2631" y="0"/>
            <a:ext cx="6962848" cy="1027113"/>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a:latin typeface="Book Antiqua" pitchFamily="18" charset="0"/>
              </a:rPr>
              <a:t>Introduction </a:t>
            </a:r>
          </a:p>
        </p:txBody>
      </p:sp>
      <p:pic>
        <p:nvPicPr>
          <p:cNvPr id="3075"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sp>
        <p:nvSpPr>
          <p:cNvPr id="3077" name="TextBox 9"/>
          <p:cNvSpPr txBox="1">
            <a:spLocks noChangeArrowheads="1"/>
          </p:cNvSpPr>
          <p:nvPr/>
        </p:nvSpPr>
        <p:spPr bwMode="auto">
          <a:xfrm>
            <a:off x="562708" y="1196975"/>
            <a:ext cx="8471755" cy="4275594"/>
          </a:xfrm>
          <a:prstGeom prst="rect">
            <a:avLst/>
          </a:prstGeom>
          <a:noFill/>
          <a:ln w="9525">
            <a:noFill/>
            <a:miter lim="800000"/>
            <a:headEnd/>
            <a:tailEnd/>
          </a:ln>
        </p:spPr>
        <p:txBody>
          <a:bodyPr wrap="square">
            <a:spAutoFit/>
          </a:bodyPr>
          <a:lstStyle/>
          <a:p>
            <a:pPr algn="just">
              <a:lnSpc>
                <a:spcPct val="170000"/>
              </a:lnSpc>
            </a:pPr>
            <a:r>
              <a:rPr lang="en-US" dirty="0">
                <a:latin typeface="Book Antiqua" panose="02040602050305030304" pitchFamily="18" charset="0"/>
              </a:rPr>
              <a:t>The classification of tumor infected area from EEG signals by the process of the extraction are a major concern and time- consuming task performed by medical specialists by experience only, this accuracy depends consequently. So  it is essential to increase the performance and reduce the difficulty includes in the interface method, which has considered Berkeley Wavelet Transformation (BWT) based segmentation with k-means clustering. The proposed method first employs wavelet transform to extract features from signals is followed by applying Principle Component Analysis (PCA) to reduce the dimensions of features. The reduced features were submitted to a Kernel Support Vector Machine (KSVM). </a:t>
            </a:r>
          </a:p>
        </p:txBody>
      </p:sp>
      <p:pic>
        <p:nvPicPr>
          <p:cNvPr id="7" name="Picture 8" descr="logo New Colour.jpg"/>
          <p:cNvPicPr>
            <a:picLocks noChangeAspect="1"/>
          </p:cNvPicPr>
          <p:nvPr/>
        </p:nvPicPr>
        <p:blipFill>
          <a:blip r:embed="rId2" cstate="print"/>
          <a:srcRect/>
          <a:stretch>
            <a:fillRect/>
          </a:stretch>
        </p:blipFill>
        <p:spPr bwMode="auto">
          <a:xfrm>
            <a:off x="0" y="0"/>
            <a:ext cx="1109663" cy="1027113"/>
          </a:xfrm>
          <a:prstGeom prst="rect">
            <a:avLst/>
          </a:prstGeom>
          <a:noFill/>
          <a:ln w="9525">
            <a:noFill/>
            <a:miter lim="800000"/>
            <a:headEnd/>
            <a:tailEnd/>
          </a:ln>
        </p:spPr>
      </p:pic>
      <p:pic>
        <p:nvPicPr>
          <p:cNvPr id="3" name="Picture 2">
            <a:extLst>
              <a:ext uri="{FF2B5EF4-FFF2-40B4-BE49-F238E27FC236}">
                <a16:creationId xmlns:a16="http://schemas.microsoft.com/office/drawing/2014/main" id="{4DD3222F-F952-485E-9C3C-756CA189708E}"/>
              </a:ext>
            </a:extLst>
          </p:cNvPr>
          <p:cNvPicPr>
            <a:picLocks noChangeAspect="1"/>
          </p:cNvPicPr>
          <p:nvPr/>
        </p:nvPicPr>
        <p:blipFill>
          <a:blip r:embed="rId3"/>
          <a:stretch>
            <a:fillRect/>
          </a:stretch>
        </p:blipFill>
        <p:spPr>
          <a:xfrm>
            <a:off x="8055478" y="-27077"/>
            <a:ext cx="1088522" cy="1081266"/>
          </a:xfrm>
          <a:prstGeom prst="rect">
            <a:avLst/>
          </a:prstGeom>
        </p:spPr>
      </p:pic>
    </p:spTree>
    <p:extLst>
      <p:ext uri="{BB962C8B-B14F-4D97-AF65-F5344CB8AC3E}">
        <p14:creationId xmlns:p14="http://schemas.microsoft.com/office/powerpoint/2010/main" val="83403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42"/>
        <p:cNvGrpSpPr/>
        <p:nvPr/>
      </p:nvGrpSpPr>
      <p:grpSpPr>
        <a:xfrm>
          <a:off x="0" y="0"/>
          <a:ext cx="0" cy="0"/>
          <a:chOff x="0" y="0"/>
          <a:chExt cx="0" cy="0"/>
        </a:xfrm>
      </p:grpSpPr>
      <p:sp>
        <p:nvSpPr>
          <p:cNvPr id="14343" name="Google Shape;14343;p1"/>
          <p:cNvSpPr/>
          <p:nvPr/>
        </p:nvSpPr>
        <p:spPr>
          <a:xfrm>
            <a:off x="1109663" y="38100"/>
            <a:ext cx="7113800" cy="814307"/>
          </a:xfrm>
          <a:prstGeom prst="rect">
            <a:avLst/>
          </a:prstGeom>
          <a:solidFill>
            <a:srgbClr val="0000FF"/>
          </a:solidFill>
          <a:ln w="25400" cap="flat" cmpd="sng">
            <a:solidFill>
              <a:srgbClr val="395E89"/>
            </a:solidFill>
            <a:prstDash val="solid"/>
            <a:round/>
            <a:headEnd type="none" w="sm" len="sm"/>
            <a:tailEnd type="none" w="sm" len="sm"/>
          </a:ln>
          <a:effectLst>
            <a:innerShdw blurRad="63500" dist="50800">
              <a:prstClr val="black">
                <a:alpha val="50000"/>
              </a:prstClr>
            </a:innerShdw>
          </a:effectLst>
        </p:spPr>
        <p:txBody>
          <a:bodyPr spcFirstLastPara="1" wrap="square" lIns="91425" tIns="45700" rIns="91425" bIns="45700" anchor="ctr" anchorCtr="0">
            <a:noAutofit/>
          </a:bodyPr>
          <a:lstStyle/>
          <a:p>
            <a:pPr algn="ctr">
              <a:lnSpc>
                <a:spcPct val="150000"/>
              </a:lnSpc>
              <a:defRPr/>
            </a:pPr>
            <a:r>
              <a:rPr lang="en-US" sz="4000" b="1" dirty="0">
                <a:solidFill>
                  <a:schemeClr val="bg1"/>
                </a:solidFill>
                <a:latin typeface="Times New Roman" pitchFamily="18" charset="0"/>
                <a:cs typeface="Times New Roman" pitchFamily="18" charset="0"/>
              </a:rPr>
              <a:t>Literature survey</a:t>
            </a:r>
          </a:p>
        </p:txBody>
      </p:sp>
      <p:pic>
        <p:nvPicPr>
          <p:cNvPr id="14344" name="Google Shape;14344;p1" descr="logo New Colour.jpg"/>
          <p:cNvPicPr preferRelativeResize="0"/>
          <p:nvPr/>
        </p:nvPicPr>
        <p:blipFill rotWithShape="1">
          <a:blip r:embed="rId2">
            <a:alphaModFix/>
          </a:blip>
          <a:srcRect/>
          <a:stretch/>
        </p:blipFill>
        <p:spPr>
          <a:xfrm>
            <a:off x="0" y="1"/>
            <a:ext cx="1109663" cy="914401"/>
          </a:xfrm>
          <a:prstGeom prst="rect">
            <a:avLst/>
          </a:prstGeom>
          <a:noFill/>
          <a:ln>
            <a:noFill/>
          </a:ln>
        </p:spPr>
      </p:pic>
      <p:sp>
        <p:nvSpPr>
          <p:cNvPr id="14346" name="Google Shape;14346;p1"/>
          <p:cNvSpPr/>
          <p:nvPr/>
        </p:nvSpPr>
        <p:spPr>
          <a:xfrm>
            <a:off x="304800" y="914400"/>
            <a:ext cx="8534400" cy="5816937"/>
          </a:xfrm>
          <a:prstGeom prst="rect">
            <a:avLst/>
          </a:prstGeom>
          <a:noFill/>
          <a:ln>
            <a:noFill/>
          </a:ln>
        </p:spPr>
        <p:txBody>
          <a:bodyPr spcFirstLastPara="1" wrap="square" lIns="91425" tIns="45700" rIns="91425" bIns="45700" anchor="t" anchorCtr="0">
            <a:spAutoFit/>
          </a:bodyPr>
          <a:lstStyle/>
          <a:p>
            <a:pPr marL="342900" lvl="0" indent="-342900">
              <a:buFont typeface="Wingdings" panose="05000000000000000000" pitchFamily="2" charset="2"/>
              <a:buChar char="Ø"/>
            </a:pPr>
            <a:r>
              <a:rPr lang="en-US" sz="2400" dirty="0">
                <a:latin typeface="Book Antiqua" panose="02040602050305030304" pitchFamily="18" charset="0"/>
              </a:rPr>
              <a:t>(S. Harish, G. F. A. Ahammed and R. Banu.,2017)_ An extensive research survey on brain MRI enhancement, segmentation and classification.</a:t>
            </a:r>
          </a:p>
          <a:p>
            <a:pPr marL="342900" lvl="0" indent="-342900">
              <a:buFont typeface="Wingdings" panose="05000000000000000000" pitchFamily="2" charset="2"/>
              <a:buChar char="Ø"/>
            </a:pPr>
            <a:r>
              <a:rPr lang="en-US" sz="2400" dirty="0">
                <a:latin typeface="Book Antiqua" panose="02040602050305030304" pitchFamily="18" charset="0"/>
              </a:rPr>
              <a:t>(P. Bizopoulos, G. I. Lambrou and D. Koutsouris.,2019)_ Signal Image Modules in Deep Neural Networks for EEG Classification.</a:t>
            </a:r>
          </a:p>
          <a:p>
            <a:pPr marL="342900" lvl="0" indent="-342900">
              <a:buFont typeface="Wingdings" panose="05000000000000000000" pitchFamily="2" charset="2"/>
              <a:buChar char="Ø"/>
            </a:pPr>
            <a:r>
              <a:rPr lang="en-US" sz="2400" dirty="0">
                <a:latin typeface="Book Antiqua" panose="02040602050305030304" pitchFamily="18" charset="0"/>
              </a:rPr>
              <a:t>(M. Papezova and D. Faktorova.,2015)_ Automatic localization of epileptic seizures as a symptom of brain tumor.</a:t>
            </a:r>
          </a:p>
          <a:p>
            <a:pPr marL="342900" indent="-342900">
              <a:buFont typeface="Wingdings" panose="05000000000000000000" pitchFamily="2" charset="2"/>
              <a:buChar char="Ø"/>
            </a:pPr>
            <a:r>
              <a:rPr lang="en-US" sz="2400" dirty="0">
                <a:latin typeface="Book Antiqua" panose="02040602050305030304" pitchFamily="18" charset="0"/>
              </a:rPr>
              <a:t>(G. Wang, L. Yang, G. Worrell and B. He.,2009) _The relationship between conductivity uncertainties and EEG source localization accuracy.</a:t>
            </a:r>
            <a:endParaRPr lang="en-IN" sz="2400" dirty="0">
              <a:latin typeface="Book Antiqua" panose="02040602050305030304" pitchFamily="18" charset="0"/>
            </a:endParaRPr>
          </a:p>
          <a:p>
            <a:pPr marL="342900" indent="-342900">
              <a:buFont typeface="Wingdings" panose="05000000000000000000" pitchFamily="2" charset="2"/>
              <a:buChar char="Ø"/>
            </a:pPr>
            <a:r>
              <a:rPr lang="en-US" sz="2400" dirty="0">
                <a:latin typeface="Book Antiqua" panose="02040602050305030304" pitchFamily="18" charset="0"/>
              </a:rPr>
              <a:t>(C. Kao.,2013)_ E-Health Design of EEG Signal Classification for Epilepsy Diagnosis.</a:t>
            </a:r>
            <a:endParaRPr lang="en-IN" sz="2400" dirty="0">
              <a:latin typeface="Book Antiqua" panose="02040602050305030304" pitchFamily="18" charset="0"/>
              <a:cs typeface="Times New Roman" pitchFamily="18" charset="0"/>
            </a:endParaRPr>
          </a:p>
          <a:p>
            <a:pPr marL="0" marR="0" lvl="0" indent="0" algn="l" rtl="0">
              <a:lnSpc>
                <a:spcPct val="150000"/>
              </a:lnSpc>
              <a:spcBef>
                <a:spcPts val="0"/>
              </a:spcBef>
              <a:spcAft>
                <a:spcPts val="0"/>
              </a:spcAft>
              <a:buNone/>
            </a:pPr>
            <a:endParaRPr sz="2400" b="0" i="0" u="none" strike="noStrike" cap="none" dirty="0">
              <a:solidFill>
                <a:schemeClr val="dk1"/>
              </a:solidFill>
              <a:latin typeface="Book Antiqua"/>
              <a:ea typeface="Book Antiqua"/>
              <a:cs typeface="Book Antiqua"/>
              <a:sym typeface="Book Antiqua"/>
            </a:endParaRPr>
          </a:p>
        </p:txBody>
      </p:sp>
      <p:pic>
        <p:nvPicPr>
          <p:cNvPr id="3" name="Picture 2">
            <a:extLst>
              <a:ext uri="{FF2B5EF4-FFF2-40B4-BE49-F238E27FC236}">
                <a16:creationId xmlns:a16="http://schemas.microsoft.com/office/drawing/2014/main" id="{9BD79F45-740C-475F-9B15-1E740BA0D999}"/>
              </a:ext>
            </a:extLst>
          </p:cNvPr>
          <p:cNvPicPr>
            <a:picLocks noChangeAspect="1"/>
          </p:cNvPicPr>
          <p:nvPr/>
        </p:nvPicPr>
        <p:blipFill>
          <a:blip r:embed="rId3"/>
          <a:stretch>
            <a:fillRect/>
          </a:stretch>
        </p:blipFill>
        <p:spPr>
          <a:xfrm flipH="1">
            <a:off x="8223463" y="0"/>
            <a:ext cx="920537" cy="914400"/>
          </a:xfrm>
          <a:prstGeom prst="rect">
            <a:avLst/>
          </a:prstGeom>
        </p:spPr>
      </p:pic>
    </p:spTree>
    <p:extLst>
      <p:ext uri="{BB962C8B-B14F-4D97-AF65-F5344CB8AC3E}">
        <p14:creationId xmlns:p14="http://schemas.microsoft.com/office/powerpoint/2010/main" val="15737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09663" y="0"/>
            <a:ext cx="7103690" cy="74773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Times New Roman" pitchFamily="18" charset="0"/>
                <a:cs typeface="Times New Roman" pitchFamily="18" charset="0"/>
              </a:rPr>
              <a:t>Problem statement </a:t>
            </a:r>
            <a:endParaRPr lang="en-US" sz="4000" b="1" dirty="0">
              <a:solidFill>
                <a:schemeClr val="bg1"/>
              </a:solidFill>
              <a:latin typeface="Book Antiqua" panose="02040602050305030304" pitchFamily="18" charset="0"/>
              <a:cs typeface="Times New Roman" pitchFamily="18" charset="0"/>
            </a:endParaRPr>
          </a:p>
        </p:txBody>
      </p:sp>
      <p:pic>
        <p:nvPicPr>
          <p:cNvPr id="6147" name="Picture 8" descr="logo New Colour.jpg"/>
          <p:cNvPicPr>
            <a:picLocks noChangeAspect="1"/>
          </p:cNvPicPr>
          <p:nvPr/>
        </p:nvPicPr>
        <p:blipFill>
          <a:blip r:embed="rId2" cstate="print"/>
          <a:srcRect/>
          <a:stretch>
            <a:fillRect/>
          </a:stretch>
        </p:blipFill>
        <p:spPr bwMode="auto">
          <a:xfrm>
            <a:off x="0" y="1"/>
            <a:ext cx="1109663" cy="838200"/>
          </a:xfrm>
          <a:prstGeom prst="rect">
            <a:avLst/>
          </a:prstGeom>
          <a:noFill/>
          <a:ln w="9525">
            <a:noFill/>
            <a:miter lim="800000"/>
            <a:headEnd/>
            <a:tailEnd/>
          </a:ln>
        </p:spPr>
      </p:pic>
      <p:sp>
        <p:nvSpPr>
          <p:cNvPr id="5" name="Rectangle 4"/>
          <p:cNvSpPr/>
          <p:nvPr/>
        </p:nvSpPr>
        <p:spPr>
          <a:xfrm>
            <a:off x="304800" y="838200"/>
            <a:ext cx="8305800" cy="992579"/>
          </a:xfrm>
          <a:prstGeom prst="rect">
            <a:avLst/>
          </a:prstGeom>
        </p:spPr>
        <p:txBody>
          <a:bodyPr wrap="square">
            <a:spAutoFit/>
          </a:bodyPr>
          <a:lstStyle/>
          <a:p>
            <a:pPr algn="just"/>
            <a:endParaRPr lang="en-IN" sz="2400" dirty="0">
              <a:latin typeface="Book Antiqua" pitchFamily="18" charset="0"/>
              <a:cs typeface="Times New Roman" panose="02020603050405020304" pitchFamily="18" charset="0"/>
            </a:endParaRPr>
          </a:p>
          <a:p>
            <a:pPr algn="just">
              <a:lnSpc>
                <a:spcPct val="150000"/>
              </a:lnSpc>
            </a:pPr>
            <a:endParaRPr lang="en-IN" sz="2300" dirty="0">
              <a:latin typeface="Book Antiqua" pitchFamily="18" charset="0"/>
            </a:endParaRPr>
          </a:p>
        </p:txBody>
      </p:sp>
      <p:sp>
        <p:nvSpPr>
          <p:cNvPr id="2" name="Rectangle 1"/>
          <p:cNvSpPr/>
          <p:nvPr/>
        </p:nvSpPr>
        <p:spPr>
          <a:xfrm>
            <a:off x="395536" y="928671"/>
            <a:ext cx="8055769" cy="53930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Book Antiqua" panose="02040602050305030304" pitchFamily="18" charset="0"/>
              </a:rPr>
              <a:t>The cause of brain tumor formation is the abnormal mass or growth of cells in the human brain. The skull around the brain of the man is very strong space can lead to more problems. </a:t>
            </a:r>
          </a:p>
          <a:p>
            <a:pPr marL="342900" indent="-342900" algn="just">
              <a:buFont typeface="Arial" panose="020B0604020202020204" pitchFamily="34" charset="0"/>
              <a:buChar char="•"/>
            </a:pPr>
            <a:r>
              <a:rPr lang="en-US" sz="2400" dirty="0">
                <a:latin typeface="Book Antiqua" panose="02040602050305030304" pitchFamily="18" charset="0"/>
              </a:rPr>
              <a:t>Any unnecessary growth within a very strong space can lead to more problems.</a:t>
            </a:r>
          </a:p>
          <a:p>
            <a:pPr marL="342900" indent="-342900" algn="just">
              <a:buFont typeface="Arial" panose="020B0604020202020204" pitchFamily="34" charset="0"/>
              <a:buChar char="•"/>
            </a:pPr>
            <a:r>
              <a:rPr lang="en-US" sz="2400" dirty="0">
                <a:latin typeface="Book Antiqua" panose="02040602050305030304" pitchFamily="18" charset="0"/>
              </a:rPr>
              <a:t>In addition, some tumors in brain tumors may be cancerous and non-cancerous. Brain tumor with cancerous are called malignant, and non-cancerous are called benign. </a:t>
            </a:r>
          </a:p>
          <a:p>
            <a:pPr marL="342900" indent="-342900" algn="just">
              <a:buFont typeface="Arial" panose="020B0604020202020204" pitchFamily="34" charset="0"/>
              <a:buChar char="•"/>
            </a:pPr>
            <a:r>
              <a:rPr lang="en-US" sz="2400" dirty="0">
                <a:latin typeface="Book Antiqua" panose="02040602050305030304" pitchFamily="18" charset="0"/>
              </a:rPr>
              <a:t>As these two tumors grow, they can put pressure on the inside of the skull. Thus, the brain becomes vulnerable and endangers human life.</a:t>
            </a:r>
            <a:endParaRPr lang="en-US" sz="2000" dirty="0">
              <a:latin typeface="Book Antiqua" panose="02040602050305030304" pitchFamily="18" charset="0"/>
            </a:endParaRPr>
          </a:p>
          <a:p>
            <a:pPr marL="285750" indent="-285750" algn="just">
              <a:lnSpc>
                <a:spcPct val="150000"/>
              </a:lnSpc>
              <a:buFont typeface="Arial" panose="020B0604020202020204" pitchFamily="34" charset="0"/>
              <a:buChar char="•"/>
            </a:pPr>
            <a:endParaRPr lang="en-IN" sz="2400" dirty="0">
              <a:latin typeface="Book Antiqua" panose="0204060205030503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573FC5-8EAD-4AE3-865D-8B3C6761DC06}"/>
              </a:ext>
            </a:extLst>
          </p:cNvPr>
          <p:cNvPicPr>
            <a:picLocks noChangeAspect="1"/>
          </p:cNvPicPr>
          <p:nvPr/>
        </p:nvPicPr>
        <p:blipFill>
          <a:blip r:embed="rId3"/>
          <a:stretch>
            <a:fillRect/>
          </a:stretch>
        </p:blipFill>
        <p:spPr>
          <a:xfrm>
            <a:off x="8204070" y="-6127"/>
            <a:ext cx="943941" cy="937648"/>
          </a:xfrm>
          <a:prstGeom prst="rect">
            <a:avLst/>
          </a:prstGeom>
        </p:spPr>
      </p:pic>
    </p:spTree>
    <p:extLst>
      <p:ext uri="{BB962C8B-B14F-4D97-AF65-F5344CB8AC3E}">
        <p14:creationId xmlns:p14="http://schemas.microsoft.com/office/powerpoint/2010/main" val="34323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05800" cy="5410200"/>
          </a:xfrm>
        </p:spPr>
        <p:txBody>
          <a:bodyPr/>
          <a:lstStyle/>
          <a:p>
            <a:pPr lvl="0" algn="just">
              <a:lnSpc>
                <a:spcPct val="150000"/>
              </a:lnSpc>
            </a:pPr>
            <a:r>
              <a:rPr lang="en-US" sz="2400" dirty="0">
                <a:latin typeface="Book Antiqua" panose="02040602050305030304" pitchFamily="18" charset="0"/>
              </a:rPr>
              <a:t>The adaptive spectral filter is presented to enhance the standard of the image quality to create it prepared for additional process by eliminating the not related and extra elements within the background of the EEG. </a:t>
            </a:r>
          </a:p>
          <a:p>
            <a:pPr lvl="0" algn="just"/>
            <a:r>
              <a:rPr lang="en-US" sz="2400" dirty="0">
                <a:latin typeface="Book Antiqua" panose="02040602050305030304" pitchFamily="18" charset="0"/>
              </a:rPr>
              <a:t>K-means clustering with Probabilistic neural networks can be presented to improve Signal quality and to provide accurate results.</a:t>
            </a:r>
          </a:p>
          <a:p>
            <a:pPr lvl="0" algn="just"/>
            <a:r>
              <a:rPr lang="en-US" sz="2400" dirty="0">
                <a:latin typeface="Book Antiqua" panose="02040602050305030304" pitchFamily="18" charset="0"/>
              </a:rPr>
              <a:t>Co-occurrence Matrix can be employed to extract the features from the texture in signal that features may be in the form of structure, location and outside etc.</a:t>
            </a:r>
          </a:p>
          <a:p>
            <a:pPr lvl="0" algn="just"/>
            <a:endParaRPr lang="en-IN" sz="2400" dirty="0">
              <a:latin typeface="Book Antiqua" panose="02040602050305030304" pitchFamily="18" charset="0"/>
              <a:cs typeface="Times New Roman" panose="02020603050405020304" pitchFamily="18" charset="0"/>
            </a:endParaRPr>
          </a:p>
        </p:txBody>
      </p:sp>
      <p:sp>
        <p:nvSpPr>
          <p:cNvPr id="4" name="Title 3"/>
          <p:cNvSpPr>
            <a:spLocks noGrp="1"/>
          </p:cNvSpPr>
          <p:nvPr>
            <p:ph type="title"/>
          </p:nvPr>
        </p:nvSpPr>
        <p:spPr>
          <a:xfrm>
            <a:off x="1042262" y="76200"/>
            <a:ext cx="7108322" cy="1066800"/>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br>
              <a:rPr lang="en-US" sz="4000" b="1" dirty="0">
                <a:solidFill>
                  <a:schemeClr val="bg1"/>
                </a:solidFill>
                <a:latin typeface="Times New Roman" pitchFamily="18" charset="0"/>
                <a:cs typeface="Times New Roman" pitchFamily="18" charset="0"/>
              </a:rPr>
            </a:br>
            <a:r>
              <a:rPr lang="en-US" sz="4000" b="1" dirty="0">
                <a:solidFill>
                  <a:schemeClr val="bg1"/>
                </a:solidFill>
                <a:latin typeface="Times New Roman" pitchFamily="18" charset="0"/>
                <a:cs typeface="Times New Roman" pitchFamily="18" charset="0"/>
              </a:rPr>
              <a:t>Existing System</a:t>
            </a:r>
            <a:br>
              <a:rPr lang="en-US" sz="4000" b="1" dirty="0">
                <a:solidFill>
                  <a:schemeClr val="bg1"/>
                </a:solidFill>
                <a:latin typeface="Times New Roman" pitchFamily="18" charset="0"/>
                <a:cs typeface="Times New Roman" pitchFamily="18" charset="0"/>
              </a:rPr>
            </a:br>
            <a:endParaRPr lang="en-US" sz="4000" b="1" dirty="0">
              <a:solidFill>
                <a:schemeClr val="bg1"/>
              </a:solidFill>
              <a:latin typeface="Times New Roman" pitchFamily="18" charset="0"/>
              <a:cs typeface="Times New Roman" pitchFamily="18" charset="0"/>
            </a:endParaRPr>
          </a:p>
        </p:txBody>
      </p:sp>
      <p:pic>
        <p:nvPicPr>
          <p:cNvPr id="5" name="Picture 8" descr="logo New Colour.jpg"/>
          <p:cNvPicPr>
            <a:picLocks noChangeAspect="1"/>
          </p:cNvPicPr>
          <p:nvPr/>
        </p:nvPicPr>
        <p:blipFill>
          <a:blip r:embed="rId2" cstate="print"/>
          <a:srcRect/>
          <a:stretch>
            <a:fillRect/>
          </a:stretch>
        </p:blipFill>
        <p:spPr bwMode="auto">
          <a:xfrm>
            <a:off x="1" y="0"/>
            <a:ext cx="1143000" cy="1103754"/>
          </a:xfrm>
          <a:prstGeom prst="rect">
            <a:avLst/>
          </a:prstGeom>
          <a:noFill/>
          <a:ln w="9525">
            <a:noFill/>
            <a:miter lim="800000"/>
            <a:headEnd/>
            <a:tailEnd/>
          </a:ln>
        </p:spPr>
      </p:pic>
      <p:pic>
        <p:nvPicPr>
          <p:cNvPr id="6" name="Picture 5">
            <a:extLst>
              <a:ext uri="{FF2B5EF4-FFF2-40B4-BE49-F238E27FC236}">
                <a16:creationId xmlns:a16="http://schemas.microsoft.com/office/drawing/2014/main" id="{D02E66F1-4BD6-48CC-B386-2609C1A93696}"/>
              </a:ext>
            </a:extLst>
          </p:cNvPr>
          <p:cNvPicPr>
            <a:picLocks noChangeAspect="1"/>
          </p:cNvPicPr>
          <p:nvPr/>
        </p:nvPicPr>
        <p:blipFill>
          <a:blip r:embed="rId3"/>
          <a:stretch>
            <a:fillRect/>
          </a:stretch>
        </p:blipFill>
        <p:spPr>
          <a:xfrm>
            <a:off x="8177705" y="36954"/>
            <a:ext cx="966295" cy="106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77" y="0"/>
            <a:ext cx="8044730" cy="838199"/>
          </a:xfrm>
          <a:prstGeom prst="rect">
            <a:avLst/>
          </a:prstGeom>
          <a:solidFill>
            <a:srgbClr val="0000FF"/>
          </a:solidFill>
          <a:effectLst>
            <a:innerShdw blurRad="63500" dist="50800">
              <a:prstClr val="black">
                <a:alpha val="50000"/>
              </a:prstClr>
            </a:innerShdw>
          </a:effectLst>
          <a:scene3d>
            <a:camera prst="orthographicFront"/>
            <a:lightRig rig="morning"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4000" b="1" dirty="0">
                <a:solidFill>
                  <a:schemeClr val="bg1"/>
                </a:solidFill>
                <a:latin typeface="Times New Roman" pitchFamily="18" charset="0"/>
                <a:cs typeface="Times New Roman" pitchFamily="18" charset="0"/>
              </a:rPr>
              <a:t>Proposed </a:t>
            </a:r>
            <a:r>
              <a:rPr lang="en-US" sz="4000" b="1" dirty="0">
                <a:solidFill>
                  <a:schemeClr val="bg1"/>
                </a:solidFill>
                <a:latin typeface="Book Antiqua" panose="02040602050305030304" pitchFamily="18" charset="0"/>
                <a:cs typeface="Times New Roman" pitchFamily="18" charset="0"/>
              </a:rPr>
              <a:t>System</a:t>
            </a:r>
          </a:p>
        </p:txBody>
      </p:sp>
      <p:pic>
        <p:nvPicPr>
          <p:cNvPr id="6147" name="Picture 8" descr="logo New Colour.jpg"/>
          <p:cNvPicPr>
            <a:picLocks noChangeAspect="1"/>
          </p:cNvPicPr>
          <p:nvPr/>
        </p:nvPicPr>
        <p:blipFill>
          <a:blip r:embed="rId2" cstate="print"/>
          <a:srcRect/>
          <a:stretch>
            <a:fillRect/>
          </a:stretch>
        </p:blipFill>
        <p:spPr bwMode="auto">
          <a:xfrm>
            <a:off x="47465" y="0"/>
            <a:ext cx="1109663" cy="838200"/>
          </a:xfrm>
          <a:prstGeom prst="rect">
            <a:avLst/>
          </a:prstGeom>
          <a:noFill/>
          <a:ln w="9525">
            <a:noFill/>
            <a:miter lim="800000"/>
            <a:headEnd/>
            <a:tailEnd/>
          </a:ln>
        </p:spPr>
      </p:pic>
      <p:sp>
        <p:nvSpPr>
          <p:cNvPr id="5" name="Rectangle 4"/>
          <p:cNvSpPr/>
          <p:nvPr/>
        </p:nvSpPr>
        <p:spPr>
          <a:xfrm>
            <a:off x="-153693" y="870486"/>
            <a:ext cx="8305800" cy="992579"/>
          </a:xfrm>
          <a:prstGeom prst="rect">
            <a:avLst/>
          </a:prstGeom>
        </p:spPr>
        <p:txBody>
          <a:bodyPr wrap="square">
            <a:spAutoFit/>
          </a:bodyPr>
          <a:lstStyle/>
          <a:p>
            <a:pPr algn="just"/>
            <a:endParaRPr lang="en-IN" sz="2400" dirty="0">
              <a:latin typeface="Book Antiqua" pitchFamily="18" charset="0"/>
              <a:cs typeface="Times New Roman" panose="02020603050405020304" pitchFamily="18" charset="0"/>
            </a:endParaRPr>
          </a:p>
          <a:p>
            <a:pPr algn="just">
              <a:lnSpc>
                <a:spcPct val="150000"/>
              </a:lnSpc>
            </a:pPr>
            <a:endParaRPr lang="en-IN" sz="2300" dirty="0">
              <a:latin typeface="Book Antiqua" pitchFamily="18" charset="0"/>
            </a:endParaRPr>
          </a:p>
        </p:txBody>
      </p:sp>
      <p:sp>
        <p:nvSpPr>
          <p:cNvPr id="2" name="Rectangle 1"/>
          <p:cNvSpPr/>
          <p:nvPr/>
        </p:nvSpPr>
        <p:spPr>
          <a:xfrm>
            <a:off x="395536" y="928671"/>
            <a:ext cx="8055769" cy="581697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Book Antiqua" pitchFamily="18" charset="0"/>
              </a:rPr>
              <a:t>When compared with the manual detection performed by radiologists or clinical experts, the experimental results performed on the different images it is clear that the study of the brain tumor detection is fast and accurate. </a:t>
            </a:r>
          </a:p>
          <a:p>
            <a:pPr marL="285750" indent="-285750" algn="just">
              <a:buFont typeface="Arial" panose="020B0604020202020204" pitchFamily="34" charset="0"/>
              <a:buChar char="•"/>
            </a:pPr>
            <a:r>
              <a:rPr lang="en-US" sz="2400" dirty="0">
                <a:latin typeface="Book Antiqua" pitchFamily="18" charset="0"/>
              </a:rPr>
              <a:t>Moreover to increase the accuracy and quality rate, this approach extracts the statistical features using Berkeley Wavelet Transform and the result is then given to Kernel Support Vector Machine for tumor classification as Benign or Malignant.  </a:t>
            </a:r>
          </a:p>
          <a:p>
            <a:pPr marL="285750" indent="-285750" algn="just">
              <a:buFont typeface="Arial" panose="020B0604020202020204" pitchFamily="34" charset="0"/>
              <a:buChar char="•"/>
            </a:pPr>
            <a:r>
              <a:rPr lang="en-US" sz="2400" dirty="0">
                <a:latin typeface="Book Antiqua" pitchFamily="18" charset="0"/>
              </a:rPr>
              <a:t>The proposed approach shows in the experimental results it can aid in accurate and detection of the brain tumor in exact location at time.</a:t>
            </a:r>
          </a:p>
          <a:p>
            <a:pPr marL="285750" indent="-285750" algn="just">
              <a:buFont typeface="Arial" panose="020B0604020202020204" pitchFamily="34" charset="0"/>
              <a:buChar char="•"/>
            </a:pPr>
            <a:endParaRPr lang="en-US" sz="2400" dirty="0">
              <a:latin typeface="Book Antiqua" pitchFamily="18" charset="0"/>
            </a:endParaRPr>
          </a:p>
          <a:p>
            <a:pPr marL="285750" indent="-285750" algn="just">
              <a:lnSpc>
                <a:spcPct val="150000"/>
              </a:lnSpc>
              <a:buFont typeface="Arial" panose="020B0604020202020204" pitchFamily="34" charset="0"/>
              <a:buChar char="•"/>
            </a:pPr>
            <a:endParaRPr lang="en-IN" sz="2400" dirty="0">
              <a:latin typeface="Book Antiqua" panose="0204060205030503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3F070B-0AD9-4098-B907-419E21CC051F}"/>
              </a:ext>
            </a:extLst>
          </p:cNvPr>
          <p:cNvPicPr>
            <a:picLocks noChangeAspect="1"/>
          </p:cNvPicPr>
          <p:nvPr/>
        </p:nvPicPr>
        <p:blipFill>
          <a:blip r:embed="rId3"/>
          <a:stretch>
            <a:fillRect/>
          </a:stretch>
        </p:blipFill>
        <p:spPr>
          <a:xfrm flipH="1">
            <a:off x="8152107" y="0"/>
            <a:ext cx="944428" cy="838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1733</Words>
  <Application>Microsoft Office PowerPoint</Application>
  <PresentationFormat>On-screen Show (4:3)</PresentationFormat>
  <Paragraphs>171</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CONT….</vt:lpstr>
      <vt:lpstr>PowerPoint Presentation</vt:lpstr>
      <vt:lpstr>PowerPoint Presentation</vt:lpstr>
      <vt:lpstr>PowerPoint Presentation</vt:lpstr>
      <vt:lpstr> Existing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Swetha Swe</cp:lastModifiedBy>
  <cp:revision>84</cp:revision>
  <dcterms:modified xsi:type="dcterms:W3CDTF">2021-09-22T13:04:50Z</dcterms:modified>
</cp:coreProperties>
</file>