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3"/>
  </p:notesMasterIdLst>
  <p:sldIdLst>
    <p:sldId id="256" r:id="rId2"/>
    <p:sldId id="258" r:id="rId3"/>
    <p:sldId id="257" r:id="rId4"/>
    <p:sldId id="299" r:id="rId5"/>
    <p:sldId id="261" r:id="rId6"/>
    <p:sldId id="297" r:id="rId7"/>
    <p:sldId id="263" r:id="rId8"/>
    <p:sldId id="259" r:id="rId9"/>
    <p:sldId id="298" r:id="rId10"/>
    <p:sldId id="271" r:id="rId11"/>
    <p:sldId id="268" r:id="rId12"/>
  </p:sldIdLst>
  <p:sldSz cx="9144000" cy="5143500" type="screen16x9"/>
  <p:notesSz cx="6858000" cy="9144000"/>
  <p:embeddedFontLst>
    <p:embeddedFont>
      <p:font typeface="Advent Pro SemiBold" panose="020B0604020202020204" charset="0"/>
      <p:regular r:id="rId14"/>
      <p:bold r:id="rId15"/>
    </p:embeddedFont>
    <p:embeddedFont>
      <p:font typeface="Fira Sans Condensed Medium" panose="020B0603050000020004" pitchFamily="34" charset="0"/>
      <p:regular r:id="rId16"/>
      <p:bold r:id="rId17"/>
      <p:italic r:id="rId18"/>
      <p:boldItalic r:id="rId19"/>
    </p:embeddedFont>
    <p:embeddedFont>
      <p:font typeface="Fira Sans Extra Condensed Medium" panose="020B0604020202020204" charset="0"/>
      <p:regular r:id="rId20"/>
      <p:bold r:id="rId21"/>
      <p:italic r:id="rId22"/>
      <p:boldItalic r:id="rId23"/>
    </p:embeddedFont>
    <p:embeddedFont>
      <p:font typeface="Maven Pro" panose="020B0604020202020204" charset="0"/>
      <p:regular r:id="rId24"/>
      <p:bold r:id="rId25"/>
    </p:embeddedFont>
    <p:embeddedFont>
      <p:font typeface="Nunito Light" pitchFamily="2" charset="0"/>
      <p:regular r:id="rId26"/>
      <p:italic r:id="rId27"/>
    </p:embeddedFont>
    <p:embeddedFont>
      <p:font typeface="Share Tech" panose="020B0604020202020204"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F8E7C1-32A6-4F1E-B5D2-EAD6ED95DA67}">
  <a:tblStyle styleId="{3DF8E7C1-32A6-4F1E-B5D2-EAD6ED95DA6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2c4329ea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2c4329ea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TITLE_1">
    <p:spTree>
      <p:nvGrpSpPr>
        <p:cNvPr id="1" name="Shape 175"/>
        <p:cNvGrpSpPr/>
        <p:nvPr/>
      </p:nvGrpSpPr>
      <p:grpSpPr>
        <a:xfrm>
          <a:off x="0" y="0"/>
          <a:ext cx="0" cy="0"/>
          <a:chOff x="0" y="0"/>
          <a:chExt cx="0" cy="0"/>
        </a:xfrm>
      </p:grpSpPr>
      <p:sp>
        <p:nvSpPr>
          <p:cNvPr id="176" name="Google Shape;176;p11"/>
          <p:cNvSpPr txBox="1">
            <a:spLocks noGrp="1"/>
          </p:cNvSpPr>
          <p:nvPr>
            <p:ph type="ctrTitle"/>
          </p:nvPr>
        </p:nvSpPr>
        <p:spPr>
          <a:xfrm>
            <a:off x="3068675" y="3075325"/>
            <a:ext cx="3055800" cy="54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24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7" name="Google Shape;177;p11"/>
          <p:cNvSpPr txBox="1">
            <a:spLocks noGrp="1"/>
          </p:cNvSpPr>
          <p:nvPr>
            <p:ph type="subTitle" idx="1"/>
          </p:nvPr>
        </p:nvSpPr>
        <p:spPr>
          <a:xfrm>
            <a:off x="2333000" y="1799075"/>
            <a:ext cx="4478100" cy="7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11"/>
          <p:cNvSpPr/>
          <p:nvPr/>
        </p:nvSpPr>
        <p:spPr>
          <a:xfrm>
            <a:off x="1621169" y="2890613"/>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1238740" y="210688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1"/>
          <p:cNvSpPr/>
          <p:nvPr/>
        </p:nvSpPr>
        <p:spPr>
          <a:xfrm>
            <a:off x="8718796" y="116488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11"/>
          <p:cNvSpPr/>
          <p:nvPr/>
        </p:nvSpPr>
        <p:spPr>
          <a:xfrm>
            <a:off x="8307214" y="-383977"/>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1"/>
          <p:cNvSpPr/>
          <p:nvPr/>
        </p:nvSpPr>
        <p:spPr>
          <a:xfrm>
            <a:off x="7582340" y="1834534"/>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11"/>
          <p:cNvSpPr/>
          <p:nvPr/>
        </p:nvSpPr>
        <p:spPr>
          <a:xfrm>
            <a:off x="7084804" y="549572"/>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7" r:id="rId6"/>
    <p:sldLayoutId id="2147483659" r:id="rId7"/>
    <p:sldLayoutId id="2147483663" r:id="rId8"/>
    <p:sldLayoutId id="2147483666" r:id="rId9"/>
    <p:sldLayoutId id="2147483667" r:id="rId10"/>
    <p:sldLayoutId id="214748366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5680702" y="4293532"/>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Presented by </a:t>
            </a:r>
          </a:p>
          <a:p>
            <a:pPr marL="0" lvl="0" indent="0" algn="ctr" rtl="0">
              <a:spcBef>
                <a:spcPts val="0"/>
              </a:spcBef>
              <a:spcAft>
                <a:spcPts val="0"/>
              </a:spcAft>
              <a:buNone/>
            </a:pPr>
            <a:r>
              <a:rPr lang="en" dirty="0"/>
              <a:t>Sneha M</a:t>
            </a:r>
            <a:endParaRPr dirty="0"/>
          </a:p>
        </p:txBody>
      </p:sp>
      <p:sp>
        <p:nvSpPr>
          <p:cNvPr id="435" name="Google Shape;435;p25"/>
          <p:cNvSpPr txBox="1">
            <a:spLocks noGrp="1"/>
          </p:cNvSpPr>
          <p:nvPr>
            <p:ph type="ctrTitle"/>
          </p:nvPr>
        </p:nvSpPr>
        <p:spPr>
          <a:xfrm>
            <a:off x="581930" y="1492723"/>
            <a:ext cx="808423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PROJECT PRESENTATION </a:t>
            </a:r>
            <a:br>
              <a:rPr lang="en-US" dirty="0"/>
            </a:br>
            <a:r>
              <a:rPr lang="en-US" dirty="0"/>
              <a:t>DIABETES PREDICTION USING PYTHON</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3" name="Rectangle 2">
            <a:extLst>
              <a:ext uri="{FF2B5EF4-FFF2-40B4-BE49-F238E27FC236}">
                <a16:creationId xmlns:a16="http://schemas.microsoft.com/office/drawing/2014/main" id="{7A11899B-7C77-4EFC-B986-267C24A5761C}"/>
              </a:ext>
            </a:extLst>
          </p:cNvPr>
          <p:cNvSpPr/>
          <p:nvPr/>
        </p:nvSpPr>
        <p:spPr>
          <a:xfrm>
            <a:off x="4430233" y="297712"/>
            <a:ext cx="1190846" cy="496186"/>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C07D2A3-EAC1-4396-9116-889E191F7594}"/>
              </a:ext>
            </a:extLst>
          </p:cNvPr>
          <p:cNvSpPr/>
          <p:nvPr/>
        </p:nvSpPr>
        <p:spPr>
          <a:xfrm>
            <a:off x="765545" y="1770764"/>
            <a:ext cx="1906772" cy="2963913"/>
          </a:xfrm>
          <a:prstGeom prst="rect">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33" name="Google Shape;1133;p40"/>
          <p:cNvSpPr txBox="1">
            <a:spLocks noGrp="1"/>
          </p:cNvSpPr>
          <p:nvPr>
            <p:ph type="ctrTitle"/>
          </p:nvPr>
        </p:nvSpPr>
        <p:spPr>
          <a:xfrm>
            <a:off x="2672317" y="359786"/>
            <a:ext cx="3055800" cy="54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000" dirty="0"/>
              <a:t>CONCLUSION</a:t>
            </a:r>
            <a:endParaRPr sz="3000" dirty="0"/>
          </a:p>
        </p:txBody>
      </p:sp>
      <p:sp>
        <p:nvSpPr>
          <p:cNvPr id="1134" name="Google Shape;1134;p40"/>
          <p:cNvSpPr txBox="1">
            <a:spLocks noGrp="1"/>
          </p:cNvSpPr>
          <p:nvPr>
            <p:ph type="subTitle" idx="1"/>
          </p:nvPr>
        </p:nvSpPr>
        <p:spPr>
          <a:xfrm>
            <a:off x="765545" y="1070343"/>
            <a:ext cx="6896985" cy="3331535"/>
          </a:xfrm>
          <a:prstGeom prst="rect">
            <a:avLst/>
          </a:prstGeom>
        </p:spPr>
        <p:txBody>
          <a:bodyPr spcFirstLastPara="1" wrap="square" lIns="91425" tIns="91425" rIns="91425" bIns="91425" anchor="b" anchorCtr="0">
            <a:noAutofit/>
          </a:bodyPr>
          <a:lstStyle/>
          <a:p>
            <a:pPr lvl="0" algn="l"/>
            <a:r>
              <a:rPr lang="en-US" sz="1600" dirty="0"/>
              <a:t>The main aim of this project was to design and implement Diabetes</a:t>
            </a:r>
          </a:p>
          <a:p>
            <a:pPr lvl="0" algn="l"/>
            <a:r>
              <a:rPr lang="en-US" sz="1600" dirty="0"/>
              <a:t>Prediction Using Machine Learning Methods and Performance</a:t>
            </a:r>
          </a:p>
          <a:p>
            <a:pPr lvl="0" algn="l"/>
            <a:r>
              <a:rPr lang="en-US" sz="1600" dirty="0"/>
              <a:t>Analysis of that methods and it has been achieved successfully. </a:t>
            </a:r>
          </a:p>
          <a:p>
            <a:pPr lvl="0" algn="l"/>
            <a:endParaRPr lang="en-US" sz="1600" dirty="0"/>
          </a:p>
          <a:p>
            <a:pPr lvl="0" algn="l"/>
            <a:r>
              <a:rPr lang="en-US" sz="1600" dirty="0"/>
              <a:t>The proposed approach uses various classification and ensemble</a:t>
            </a:r>
          </a:p>
          <a:p>
            <a:pPr lvl="0" algn="l"/>
            <a:r>
              <a:rPr lang="en-US" sz="1600" dirty="0"/>
              <a:t>learning method in which SVM, KNN, Random Forest, Decision Tree,</a:t>
            </a:r>
          </a:p>
          <a:p>
            <a:pPr lvl="0" algn="l"/>
            <a:r>
              <a:rPr lang="en-US" sz="1600" dirty="0"/>
              <a:t>Logistic Regression and Gradient Boosting classifiers are used. </a:t>
            </a:r>
          </a:p>
          <a:p>
            <a:pPr lvl="0" algn="l"/>
            <a:endParaRPr lang="en-US" sz="1600" dirty="0"/>
          </a:p>
          <a:p>
            <a:pPr lvl="0" algn="l"/>
            <a:r>
              <a:rPr lang="en-US" sz="1600" dirty="0"/>
              <a:t>The Experimental results can be assist health care to predict and</a:t>
            </a:r>
          </a:p>
          <a:p>
            <a:pPr lvl="0" algn="l"/>
            <a:r>
              <a:rPr lang="en-US" sz="1600" dirty="0"/>
              <a:t>make early decision to cure diabetes and save humans life.</a:t>
            </a:r>
          </a:p>
          <a:p>
            <a:pPr marL="0" lvl="0" indent="0" algn="ctr" rtl="0">
              <a:spcBef>
                <a:spcPts val="0"/>
              </a:spcBef>
              <a:spcAft>
                <a:spcPts val="0"/>
              </a:spcAft>
              <a:buNone/>
            </a:pPr>
            <a:endParaRPr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1904478" y="1961602"/>
            <a:ext cx="5529991" cy="122029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3"/>
                </a:solidFill>
              </a:rPr>
              <a:t>THANK YOU</a:t>
            </a:r>
            <a:endParaRPr dirty="0">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1231238" y="2231274"/>
            <a:ext cx="372074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STEPS TO IMPLEMENT THE MODEL</a:t>
            </a:r>
            <a:endParaRPr dirty="0"/>
          </a:p>
        </p:txBody>
      </p:sp>
      <p:sp>
        <p:nvSpPr>
          <p:cNvPr id="473" name="Google Shape;473;p27"/>
          <p:cNvSpPr txBox="1">
            <a:spLocks noGrp="1"/>
          </p:cNvSpPr>
          <p:nvPr>
            <p:ph type="ctrTitle" idx="4"/>
          </p:nvPr>
        </p:nvSpPr>
        <p:spPr>
          <a:xfrm>
            <a:off x="1231238" y="1545363"/>
            <a:ext cx="236521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TYPES OF DATA</a:t>
            </a:r>
            <a:endParaRPr dirty="0"/>
          </a:p>
        </p:txBody>
      </p:sp>
      <p:sp>
        <p:nvSpPr>
          <p:cNvPr id="474" name="Google Shape;474;p27"/>
          <p:cNvSpPr txBox="1">
            <a:spLocks noGrp="1"/>
          </p:cNvSpPr>
          <p:nvPr>
            <p:ph type="ctrTitle"/>
          </p:nvPr>
        </p:nvSpPr>
        <p:spPr>
          <a:xfrm>
            <a:off x="1204289" y="970994"/>
            <a:ext cx="4725612"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DIABETES PREDICTION USING PYTHON</a:t>
            </a:r>
            <a:endParaRPr dirty="0"/>
          </a:p>
        </p:txBody>
      </p:sp>
      <p:sp>
        <p:nvSpPr>
          <p:cNvPr id="476" name="Google Shape;476;p27"/>
          <p:cNvSpPr txBox="1">
            <a:spLocks noGrp="1"/>
          </p:cNvSpPr>
          <p:nvPr>
            <p:ph type="title" idx="3"/>
          </p:nvPr>
        </p:nvSpPr>
        <p:spPr>
          <a:xfrm>
            <a:off x="416214" y="973393"/>
            <a:ext cx="789427"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78" name="Google Shape;478;p27"/>
          <p:cNvSpPr txBox="1">
            <a:spLocks noGrp="1"/>
          </p:cNvSpPr>
          <p:nvPr>
            <p:ph type="title" idx="6"/>
          </p:nvPr>
        </p:nvSpPr>
        <p:spPr>
          <a:xfrm>
            <a:off x="443163" y="1619969"/>
            <a:ext cx="788075"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79" name="Google Shape;479;p27"/>
          <p:cNvSpPr txBox="1">
            <a:spLocks noGrp="1"/>
          </p:cNvSpPr>
          <p:nvPr>
            <p:ph type="ctrTitle" idx="7"/>
          </p:nvPr>
        </p:nvSpPr>
        <p:spPr>
          <a:xfrm>
            <a:off x="3230580" y="265081"/>
            <a:ext cx="3442812"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TABLE OF CONTENTS</a:t>
            </a:r>
            <a:endParaRPr dirty="0"/>
          </a:p>
        </p:txBody>
      </p:sp>
      <p:sp>
        <p:nvSpPr>
          <p:cNvPr id="480" name="Google Shape;480;p27"/>
          <p:cNvSpPr txBox="1">
            <a:spLocks noGrp="1"/>
          </p:cNvSpPr>
          <p:nvPr>
            <p:ph type="title" idx="9"/>
          </p:nvPr>
        </p:nvSpPr>
        <p:spPr>
          <a:xfrm>
            <a:off x="443163" y="2274878"/>
            <a:ext cx="788075"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487" name="Google Shape;487;p27"/>
          <p:cNvSpPr/>
          <p:nvPr/>
        </p:nvSpPr>
        <p:spPr>
          <a:xfrm>
            <a:off x="114046" y="146065"/>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71;p27">
            <a:extLst>
              <a:ext uri="{FF2B5EF4-FFF2-40B4-BE49-F238E27FC236}">
                <a16:creationId xmlns:a16="http://schemas.microsoft.com/office/drawing/2014/main" id="{A2C3EA4E-59C8-4A5C-89E6-14675609CCD0}"/>
              </a:ext>
            </a:extLst>
          </p:cNvPr>
          <p:cNvSpPr txBox="1">
            <a:spLocks/>
          </p:cNvSpPr>
          <p:nvPr/>
        </p:nvSpPr>
        <p:spPr>
          <a:xfrm>
            <a:off x="1204289" y="2950996"/>
            <a:ext cx="4725611"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dvent Pro SemiBold"/>
              <a:buNone/>
              <a:defRPr sz="2000" b="0" i="0" u="none" strike="noStrike" cap="none">
                <a:solidFill>
                  <a:schemeClr val="lt1"/>
                </a:solidFill>
                <a:latin typeface="Advent Pro SemiBold"/>
                <a:ea typeface="Advent Pro SemiBold"/>
                <a:cs typeface="Advent Pro SemiBold"/>
                <a:sym typeface="Advent Pro SemiBold"/>
              </a:defRPr>
            </a:lvl1pPr>
            <a:lvl2pPr marR="0" lvl="1"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2pPr>
            <a:lvl3pPr marR="0" lvl="2"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3pPr>
            <a:lvl4pPr marR="0" lvl="3"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4pPr>
            <a:lvl5pPr marR="0" lvl="4"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5pPr>
            <a:lvl6pPr marR="0" lvl="5"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6pPr>
            <a:lvl7pPr marR="0" lvl="6"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7pPr>
            <a:lvl8pPr marR="0" lvl="7"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8pPr>
            <a:lvl9pPr marR="0" lvl="8"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9pPr>
          </a:lstStyle>
          <a:p>
            <a:r>
              <a:rPr lang="en-US"/>
              <a:t>SOFTWARE AND LIBRARIES REQUIRED</a:t>
            </a:r>
            <a:endParaRPr lang="en-US" dirty="0"/>
          </a:p>
        </p:txBody>
      </p:sp>
      <p:sp>
        <p:nvSpPr>
          <p:cNvPr id="40" name="Google Shape;471;p27">
            <a:extLst>
              <a:ext uri="{FF2B5EF4-FFF2-40B4-BE49-F238E27FC236}">
                <a16:creationId xmlns:a16="http://schemas.microsoft.com/office/drawing/2014/main" id="{2A24FFB1-ABA1-4323-8728-0D5E4E0823F7}"/>
              </a:ext>
            </a:extLst>
          </p:cNvPr>
          <p:cNvSpPr txBox="1">
            <a:spLocks/>
          </p:cNvSpPr>
          <p:nvPr/>
        </p:nvSpPr>
        <p:spPr>
          <a:xfrm>
            <a:off x="1244239" y="3574758"/>
            <a:ext cx="3720748"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dvent Pro SemiBold"/>
              <a:buNone/>
              <a:defRPr sz="2000" b="0" i="0" u="none" strike="noStrike" cap="none">
                <a:solidFill>
                  <a:schemeClr val="lt1"/>
                </a:solidFill>
                <a:latin typeface="Advent Pro SemiBold"/>
                <a:ea typeface="Advent Pro SemiBold"/>
                <a:cs typeface="Advent Pro SemiBold"/>
                <a:sym typeface="Advent Pro SemiBold"/>
              </a:defRPr>
            </a:lvl1pPr>
            <a:lvl2pPr marR="0" lvl="1"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2pPr>
            <a:lvl3pPr marR="0" lvl="2"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3pPr>
            <a:lvl4pPr marR="0" lvl="3"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4pPr>
            <a:lvl5pPr marR="0" lvl="4"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5pPr>
            <a:lvl6pPr marR="0" lvl="5"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6pPr>
            <a:lvl7pPr marR="0" lvl="6"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7pPr>
            <a:lvl8pPr marR="0" lvl="7"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8pPr>
            <a:lvl9pPr marR="0" lvl="8"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9pPr>
          </a:lstStyle>
          <a:p>
            <a:r>
              <a:rPr lang="en-US" dirty="0"/>
              <a:t>ALGORITHMS USED</a:t>
            </a:r>
          </a:p>
        </p:txBody>
      </p:sp>
      <p:sp>
        <p:nvSpPr>
          <p:cNvPr id="41" name="Google Shape;480;p27">
            <a:extLst>
              <a:ext uri="{FF2B5EF4-FFF2-40B4-BE49-F238E27FC236}">
                <a16:creationId xmlns:a16="http://schemas.microsoft.com/office/drawing/2014/main" id="{EFA92EE9-BE77-4229-B617-790B83AE39D8}"/>
              </a:ext>
            </a:extLst>
          </p:cNvPr>
          <p:cNvSpPr txBox="1">
            <a:spLocks/>
          </p:cNvSpPr>
          <p:nvPr/>
        </p:nvSpPr>
        <p:spPr>
          <a:xfrm>
            <a:off x="452021" y="4256757"/>
            <a:ext cx="788075"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 dirty="0"/>
              <a:t>06</a:t>
            </a:r>
          </a:p>
        </p:txBody>
      </p:sp>
      <p:sp>
        <p:nvSpPr>
          <p:cNvPr id="42" name="Google Shape;476;p27">
            <a:extLst>
              <a:ext uri="{FF2B5EF4-FFF2-40B4-BE49-F238E27FC236}">
                <a16:creationId xmlns:a16="http://schemas.microsoft.com/office/drawing/2014/main" id="{DDEFCB57-AA32-4C13-86EB-49F539579718}"/>
              </a:ext>
            </a:extLst>
          </p:cNvPr>
          <p:cNvSpPr txBox="1">
            <a:spLocks/>
          </p:cNvSpPr>
          <p:nvPr/>
        </p:nvSpPr>
        <p:spPr>
          <a:xfrm>
            <a:off x="454812" y="2969394"/>
            <a:ext cx="789427"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2"/>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 dirty="0"/>
              <a:t>04</a:t>
            </a:r>
          </a:p>
        </p:txBody>
      </p:sp>
      <p:sp>
        <p:nvSpPr>
          <p:cNvPr id="43" name="Google Shape;478;p27">
            <a:extLst>
              <a:ext uri="{FF2B5EF4-FFF2-40B4-BE49-F238E27FC236}">
                <a16:creationId xmlns:a16="http://schemas.microsoft.com/office/drawing/2014/main" id="{6067C7A1-8C06-4448-8CD4-5A35132E0D63}"/>
              </a:ext>
            </a:extLst>
          </p:cNvPr>
          <p:cNvSpPr txBox="1">
            <a:spLocks/>
          </p:cNvSpPr>
          <p:nvPr/>
        </p:nvSpPr>
        <p:spPr>
          <a:xfrm>
            <a:off x="438812" y="3621380"/>
            <a:ext cx="788075"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3"/>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 dirty="0"/>
              <a:t>05</a:t>
            </a:r>
          </a:p>
        </p:txBody>
      </p:sp>
      <p:sp>
        <p:nvSpPr>
          <p:cNvPr id="44" name="Google Shape;471;p27">
            <a:extLst>
              <a:ext uri="{FF2B5EF4-FFF2-40B4-BE49-F238E27FC236}">
                <a16:creationId xmlns:a16="http://schemas.microsoft.com/office/drawing/2014/main" id="{A6A85842-5FB2-41C0-BA63-EF498AF1E837}"/>
              </a:ext>
            </a:extLst>
          </p:cNvPr>
          <p:cNvSpPr txBox="1">
            <a:spLocks/>
          </p:cNvSpPr>
          <p:nvPr/>
        </p:nvSpPr>
        <p:spPr>
          <a:xfrm>
            <a:off x="1272591" y="4222650"/>
            <a:ext cx="3421534"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dvent Pro SemiBold"/>
              <a:buNone/>
              <a:defRPr sz="2000" b="0" i="0" u="none" strike="noStrike" cap="none">
                <a:solidFill>
                  <a:schemeClr val="lt1"/>
                </a:solidFill>
                <a:latin typeface="Advent Pro SemiBold"/>
                <a:ea typeface="Advent Pro SemiBold"/>
                <a:cs typeface="Advent Pro SemiBold"/>
                <a:sym typeface="Advent Pro SemiBold"/>
              </a:defRPr>
            </a:lvl1pPr>
            <a:lvl2pPr marR="0" lvl="1"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2pPr>
            <a:lvl3pPr marR="0" lvl="2"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3pPr>
            <a:lvl4pPr marR="0" lvl="3"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4pPr>
            <a:lvl5pPr marR="0" lvl="4"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5pPr>
            <a:lvl6pPr marR="0" lvl="5"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6pPr>
            <a:lvl7pPr marR="0" lvl="6"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7pPr>
            <a:lvl8pPr marR="0" lvl="7"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8pPr>
            <a:lvl9pPr marR="0" lvl="8"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9pPr>
          </a:lstStyle>
          <a:p>
            <a:r>
              <a:rPr lang="en-US" dirty="0"/>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360788" y="1390698"/>
            <a:ext cx="8294834" cy="3468718"/>
          </a:xfrm>
          <a:prstGeom prst="rect">
            <a:avLst/>
          </a:prstGeom>
        </p:spPr>
        <p:txBody>
          <a:bodyPr spcFirstLastPara="1" wrap="square" lIns="91425" tIns="91425" rIns="91425" bIns="91425" anchor="t" anchorCtr="0">
            <a:noAutofit/>
          </a:bodyPr>
          <a:lstStyle/>
          <a:p>
            <a:pPr algn="just"/>
            <a:r>
              <a:rPr lang="en-US" sz="1600" dirty="0"/>
              <a:t>Diabetes has become one of the major causes of national disease and death in most countries. </a:t>
            </a:r>
          </a:p>
          <a:p>
            <a:pPr algn="just"/>
            <a:r>
              <a:rPr lang="en-US" sz="1600" dirty="0"/>
              <a:t>According to the International Diabetes Federation report, the figure is expected to rise to more than 642 million in 2040, so early screening and diagnosis of diabetes patients have great significance in detecting and treating diabetes on time. </a:t>
            </a:r>
          </a:p>
          <a:p>
            <a:pPr algn="just"/>
            <a:r>
              <a:rPr lang="en-US" sz="1600" dirty="0"/>
              <a:t>Diabetes is a multifactorial metabolic disease, its diagnostic criteria is difficult to cover all the ethology, damage degree, pathogenesis and other factors, so there is a situation for uncertainty and imprecision under various aspects of medical diagnosis process. </a:t>
            </a:r>
          </a:p>
          <a:p>
            <a:pPr algn="just"/>
            <a:r>
              <a:rPr lang="en-US" sz="1600" dirty="0"/>
              <a:t>With the development of Data mining, researchers find that machine learning is playing an increasingly important role in diabetes research. </a:t>
            </a:r>
          </a:p>
          <a:p>
            <a:pPr marL="0" lvl="0" indent="0" algn="l" rtl="0">
              <a:lnSpc>
                <a:spcPct val="100000"/>
              </a:lnSpc>
              <a:spcBef>
                <a:spcPts val="1600"/>
              </a:spcBef>
              <a:spcAft>
                <a:spcPts val="1600"/>
              </a:spcAft>
              <a:buNone/>
            </a:pPr>
            <a:endParaRPr dirty="0"/>
          </a:p>
        </p:txBody>
      </p:sp>
      <p:sp>
        <p:nvSpPr>
          <p:cNvPr id="466" name="Google Shape;466;p26"/>
          <p:cNvSpPr txBox="1">
            <a:spLocks noGrp="1"/>
          </p:cNvSpPr>
          <p:nvPr>
            <p:ph type="ctrTitle"/>
          </p:nvPr>
        </p:nvSpPr>
        <p:spPr>
          <a:xfrm>
            <a:off x="1341839" y="411675"/>
            <a:ext cx="5895389"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DIABETES PREDICTION USING PYTHON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722798-7AD2-4B74-94FA-5848384634A2}"/>
              </a:ext>
            </a:extLst>
          </p:cNvPr>
          <p:cNvSpPr>
            <a:spLocks noGrp="1"/>
          </p:cNvSpPr>
          <p:nvPr>
            <p:ph type="body" idx="1"/>
          </p:nvPr>
        </p:nvSpPr>
        <p:spPr>
          <a:xfrm>
            <a:off x="448518" y="1162762"/>
            <a:ext cx="7341604" cy="3373796"/>
          </a:xfrm>
        </p:spPr>
        <p:txBody>
          <a:bodyPr/>
          <a:lstStyle/>
          <a:p>
            <a:pPr algn="just"/>
            <a:r>
              <a:rPr lang="en-US" sz="1600" dirty="0"/>
              <a:t>With the development of Data mining, researchers find that machine learning is playing an increasingly important role in diabetes research. </a:t>
            </a:r>
          </a:p>
          <a:p>
            <a:pPr algn="just"/>
            <a:r>
              <a:rPr lang="en-US" sz="1600" dirty="0"/>
              <a:t>Machine learning techniques can find the risky factors of diabetes and reasonable threshold of physiological parameters to unearth hidden knowledge from a huge amount of diabetes-related data, which has a very important significance for diagnosis and treatment of diabetes. </a:t>
            </a:r>
          </a:p>
          <a:p>
            <a:pPr algn="just"/>
            <a:r>
              <a:rPr lang="en-US" sz="1600" dirty="0"/>
              <a:t>So this project provides a survey of machine learning techniques that has been applied to diabetes data screening and diagnosis of the disease.</a:t>
            </a:r>
          </a:p>
          <a:p>
            <a:pPr algn="just"/>
            <a:r>
              <a:rPr lang="en-US" sz="1600" dirty="0"/>
              <a:t> In this project, conventional machine learning techniques are described in early screening and diagnosis of diabetes.</a:t>
            </a:r>
          </a:p>
          <a:p>
            <a:pPr algn="just"/>
            <a:r>
              <a:rPr lang="en-US" sz="1600" dirty="0"/>
              <a:t> More over deep learning techniques which have a significance of biomedical effect are also described. </a:t>
            </a:r>
          </a:p>
          <a:p>
            <a:endParaRPr lang="en-US" dirty="0"/>
          </a:p>
        </p:txBody>
      </p:sp>
      <p:pic>
        <p:nvPicPr>
          <p:cNvPr id="5" name="Picture 4">
            <a:extLst>
              <a:ext uri="{FF2B5EF4-FFF2-40B4-BE49-F238E27FC236}">
                <a16:creationId xmlns:a16="http://schemas.microsoft.com/office/drawing/2014/main" id="{9CBED387-4C1F-42DC-A3EE-F35FFD782C6A}"/>
              </a:ext>
            </a:extLst>
          </p:cNvPr>
          <p:cNvPicPr>
            <a:picLocks noChangeAspect="1"/>
          </p:cNvPicPr>
          <p:nvPr/>
        </p:nvPicPr>
        <p:blipFill>
          <a:blip r:embed="rId2"/>
          <a:stretch>
            <a:fillRect/>
          </a:stretch>
        </p:blipFill>
        <p:spPr>
          <a:xfrm>
            <a:off x="674876" y="889959"/>
            <a:ext cx="5072312" cy="103641"/>
          </a:xfrm>
          <a:prstGeom prst="rect">
            <a:avLst/>
          </a:prstGeom>
        </p:spPr>
      </p:pic>
      <p:pic>
        <p:nvPicPr>
          <p:cNvPr id="6" name="Picture 5">
            <a:extLst>
              <a:ext uri="{FF2B5EF4-FFF2-40B4-BE49-F238E27FC236}">
                <a16:creationId xmlns:a16="http://schemas.microsoft.com/office/drawing/2014/main" id="{CDDFCDA7-A9DD-4748-9AE5-2314187404ED}"/>
              </a:ext>
            </a:extLst>
          </p:cNvPr>
          <p:cNvPicPr>
            <a:picLocks noChangeAspect="1"/>
          </p:cNvPicPr>
          <p:nvPr/>
        </p:nvPicPr>
        <p:blipFill>
          <a:blip r:embed="rId3"/>
          <a:stretch>
            <a:fillRect/>
          </a:stretch>
        </p:blipFill>
        <p:spPr>
          <a:xfrm>
            <a:off x="674876" y="649917"/>
            <a:ext cx="6279424" cy="103641"/>
          </a:xfrm>
          <a:prstGeom prst="rect">
            <a:avLst/>
          </a:prstGeom>
        </p:spPr>
      </p:pic>
    </p:spTree>
    <p:extLst>
      <p:ext uri="{BB962C8B-B14F-4D97-AF65-F5344CB8AC3E}">
        <p14:creationId xmlns:p14="http://schemas.microsoft.com/office/powerpoint/2010/main" val="404223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3272703" y="213042"/>
            <a:ext cx="295001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dirty="0"/>
              <a:t>TYPES OF DATA</a:t>
            </a:r>
            <a:endParaRPr sz="3000" dirty="0"/>
          </a:p>
        </p:txBody>
      </p:sp>
      <p:sp>
        <p:nvSpPr>
          <p:cNvPr id="603" name="Google Shape;603;p30"/>
          <p:cNvSpPr txBox="1">
            <a:spLocks noGrp="1"/>
          </p:cNvSpPr>
          <p:nvPr>
            <p:ph type="subTitle" idx="7"/>
          </p:nvPr>
        </p:nvSpPr>
        <p:spPr>
          <a:xfrm>
            <a:off x="4771695" y="2764234"/>
            <a:ext cx="3175639" cy="9138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Gender(women, men)</a:t>
            </a:r>
          </a:p>
          <a:p>
            <a:pPr marL="0" lvl="0" indent="0" algn="l" rtl="0">
              <a:spcBef>
                <a:spcPts val="0"/>
              </a:spcBef>
              <a:spcAft>
                <a:spcPts val="0"/>
              </a:spcAft>
              <a:buNone/>
            </a:pPr>
            <a:r>
              <a:rPr lang="en-US" sz="1600" dirty="0"/>
              <a:t>Hair color (black, brown)</a:t>
            </a:r>
          </a:p>
          <a:p>
            <a:pPr marL="0" lvl="0" indent="0" algn="l" rtl="0">
              <a:spcBef>
                <a:spcPts val="0"/>
              </a:spcBef>
              <a:spcAft>
                <a:spcPts val="0"/>
              </a:spcAft>
              <a:buNone/>
            </a:pPr>
            <a:r>
              <a:rPr lang="en-US" sz="1600" dirty="0"/>
              <a:t>Ethnicity(Hispatic,Asian)</a:t>
            </a:r>
            <a:endParaRPr sz="1600" dirty="0"/>
          </a:p>
        </p:txBody>
      </p:sp>
      <p:sp>
        <p:nvSpPr>
          <p:cNvPr id="604" name="Google Shape;604;p30"/>
          <p:cNvSpPr txBox="1">
            <a:spLocks noGrp="1"/>
          </p:cNvSpPr>
          <p:nvPr>
            <p:ph type="ctrTitle"/>
          </p:nvPr>
        </p:nvSpPr>
        <p:spPr>
          <a:xfrm>
            <a:off x="3571645" y="1637454"/>
            <a:ext cx="2121459"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QUALITATIVE DATA</a:t>
            </a:r>
            <a:endParaRPr dirty="0"/>
          </a:p>
        </p:txBody>
      </p:sp>
      <p:sp>
        <p:nvSpPr>
          <p:cNvPr id="605" name="Google Shape;605;p30"/>
          <p:cNvSpPr txBox="1">
            <a:spLocks noGrp="1"/>
          </p:cNvSpPr>
          <p:nvPr>
            <p:ph type="subTitle" idx="1"/>
          </p:nvPr>
        </p:nvSpPr>
        <p:spPr>
          <a:xfrm>
            <a:off x="2383025" y="2766974"/>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NORMAL DATA</a:t>
            </a:r>
            <a:endParaRPr sz="1600" dirty="0"/>
          </a:p>
        </p:txBody>
      </p:sp>
      <p:sp>
        <p:nvSpPr>
          <p:cNvPr id="606" name="Google Shape;606;p30"/>
          <p:cNvSpPr txBox="1">
            <a:spLocks noGrp="1"/>
          </p:cNvSpPr>
          <p:nvPr>
            <p:ph type="subTitle" idx="3"/>
          </p:nvPr>
        </p:nvSpPr>
        <p:spPr>
          <a:xfrm>
            <a:off x="4800840" y="4046318"/>
            <a:ext cx="3682440" cy="8386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First second and third</a:t>
            </a:r>
          </a:p>
          <a:p>
            <a:pPr marL="0" lvl="0" indent="0" algn="l" rtl="0">
              <a:spcBef>
                <a:spcPts val="0"/>
              </a:spcBef>
              <a:spcAft>
                <a:spcPts val="0"/>
              </a:spcAft>
              <a:buNone/>
            </a:pPr>
            <a:r>
              <a:rPr lang="en-US" sz="1600" dirty="0"/>
              <a:t>Letter grades : A,B,C</a:t>
            </a:r>
          </a:p>
          <a:p>
            <a:pPr marL="0" lvl="0" indent="0" algn="l" rtl="0">
              <a:spcBef>
                <a:spcPts val="0"/>
              </a:spcBef>
              <a:spcAft>
                <a:spcPts val="0"/>
              </a:spcAft>
              <a:buNone/>
            </a:pPr>
            <a:r>
              <a:rPr lang="en-US" sz="1600" dirty="0"/>
              <a:t>Economic status : low, medium</a:t>
            </a:r>
            <a:endParaRPr sz="1600" dirty="0"/>
          </a:p>
        </p:txBody>
      </p:sp>
      <p:sp>
        <p:nvSpPr>
          <p:cNvPr id="607" name="Google Shape;607;p30"/>
          <p:cNvSpPr txBox="1">
            <a:spLocks noGrp="1"/>
          </p:cNvSpPr>
          <p:nvPr>
            <p:ph type="subTitle" idx="5"/>
          </p:nvPr>
        </p:nvSpPr>
        <p:spPr>
          <a:xfrm>
            <a:off x="2275892" y="4046318"/>
            <a:ext cx="20847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ORDINAL DATA</a:t>
            </a:r>
            <a:endParaRPr sz="1600" dirty="0"/>
          </a:p>
        </p:txBody>
      </p:sp>
      <p:sp>
        <p:nvSpPr>
          <p:cNvPr id="611" name="Google Shape;611;p30"/>
          <p:cNvSpPr/>
          <p:nvPr/>
        </p:nvSpPr>
        <p:spPr>
          <a:xfrm>
            <a:off x="4193940" y="917579"/>
            <a:ext cx="949881" cy="85713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30" name="Google Shape;630;p30"/>
          <p:cNvGrpSpPr/>
          <p:nvPr/>
        </p:nvGrpSpPr>
        <p:grpSpPr>
          <a:xfrm>
            <a:off x="4410892" y="1145286"/>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6028470" y="1240056"/>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1" name="Straight Connector 40">
            <a:extLst>
              <a:ext uri="{FF2B5EF4-FFF2-40B4-BE49-F238E27FC236}">
                <a16:creationId xmlns:a16="http://schemas.microsoft.com/office/drawing/2014/main" id="{C3531EC1-D985-4955-B030-074CAEC38545}"/>
              </a:ext>
            </a:extLst>
          </p:cNvPr>
          <p:cNvCxnSpPr>
            <a:cxnSpLocks/>
            <a:stCxn id="611" idx="1"/>
          </p:cNvCxnSpPr>
          <p:nvPr/>
        </p:nvCxnSpPr>
        <p:spPr>
          <a:xfrm flipH="1" flipV="1">
            <a:off x="2105761" y="1313464"/>
            <a:ext cx="2088179" cy="32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2E69F99-3188-4D86-BFD8-B37E203A784A}"/>
              </a:ext>
            </a:extLst>
          </p:cNvPr>
          <p:cNvCxnSpPr/>
          <p:nvPr/>
        </p:nvCxnSpPr>
        <p:spPr>
          <a:xfrm>
            <a:off x="2105761" y="1308818"/>
            <a:ext cx="0" cy="2910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92A21B8-103B-4D9B-A3AA-30E5F9C5843D}"/>
              </a:ext>
            </a:extLst>
          </p:cNvPr>
          <p:cNvCxnSpPr/>
          <p:nvPr/>
        </p:nvCxnSpPr>
        <p:spPr>
          <a:xfrm>
            <a:off x="2105761" y="4225794"/>
            <a:ext cx="4519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BDB76E8-809A-45F5-B8D8-F31A024CB16C}"/>
              </a:ext>
            </a:extLst>
          </p:cNvPr>
          <p:cNvCxnSpPr/>
          <p:nvPr/>
        </p:nvCxnSpPr>
        <p:spPr>
          <a:xfrm>
            <a:off x="2105761" y="2956505"/>
            <a:ext cx="3723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65CF2C6-1EC2-4539-8723-98EA70180EB7}"/>
              </a:ext>
            </a:extLst>
          </p:cNvPr>
          <p:cNvCxnSpPr>
            <a:cxnSpLocks/>
          </p:cNvCxnSpPr>
          <p:nvPr/>
        </p:nvCxnSpPr>
        <p:spPr>
          <a:xfrm>
            <a:off x="4296546" y="2956505"/>
            <a:ext cx="4294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59F95B3-0DE3-4341-A025-93D0D47F3BD1}"/>
              </a:ext>
            </a:extLst>
          </p:cNvPr>
          <p:cNvCxnSpPr>
            <a:cxnSpLocks/>
          </p:cNvCxnSpPr>
          <p:nvPr/>
        </p:nvCxnSpPr>
        <p:spPr>
          <a:xfrm>
            <a:off x="4122557" y="4246629"/>
            <a:ext cx="614491"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9B821E4-4FEA-4673-9D99-A539BB1D035D}"/>
              </a:ext>
            </a:extLst>
          </p:cNvPr>
          <p:cNvSpPr>
            <a:spLocks noGrp="1"/>
          </p:cNvSpPr>
          <p:nvPr>
            <p:ph type="subTitle" idx="1"/>
          </p:nvPr>
        </p:nvSpPr>
        <p:spPr>
          <a:xfrm>
            <a:off x="1549845" y="2249400"/>
            <a:ext cx="1881300" cy="644700"/>
          </a:xfrm>
        </p:spPr>
        <p:txBody>
          <a:bodyPr/>
          <a:lstStyle/>
          <a:p>
            <a:r>
              <a:rPr lang="en-US" sz="1600" dirty="0"/>
              <a:t>DISCRETE DATA</a:t>
            </a:r>
          </a:p>
        </p:txBody>
      </p:sp>
      <p:sp>
        <p:nvSpPr>
          <p:cNvPr id="5" name="Subtitle 4">
            <a:extLst>
              <a:ext uri="{FF2B5EF4-FFF2-40B4-BE49-F238E27FC236}">
                <a16:creationId xmlns:a16="http://schemas.microsoft.com/office/drawing/2014/main" id="{8849BA34-9D18-4598-8A58-4C248FB54A4F}"/>
              </a:ext>
            </a:extLst>
          </p:cNvPr>
          <p:cNvSpPr>
            <a:spLocks noGrp="1"/>
          </p:cNvSpPr>
          <p:nvPr>
            <p:ph type="subTitle" idx="3"/>
          </p:nvPr>
        </p:nvSpPr>
        <p:spPr>
          <a:xfrm>
            <a:off x="4282450" y="2271322"/>
            <a:ext cx="4306447" cy="851885"/>
          </a:xfrm>
        </p:spPr>
        <p:txBody>
          <a:bodyPr/>
          <a:lstStyle/>
          <a:p>
            <a:pPr marL="114300" indent="0" algn="just"/>
            <a:r>
              <a:rPr lang="en-US" sz="1600" dirty="0"/>
              <a:t>The number of students in a class</a:t>
            </a:r>
          </a:p>
          <a:p>
            <a:pPr marL="114300" indent="0" algn="just"/>
            <a:r>
              <a:rPr lang="en-US" sz="1600" dirty="0"/>
              <a:t>The number of workers in a company</a:t>
            </a:r>
          </a:p>
          <a:p>
            <a:pPr marL="114300" indent="0" algn="just"/>
            <a:r>
              <a:rPr lang="en-US" sz="1600" dirty="0"/>
              <a:t>The number of runs in a game</a:t>
            </a:r>
          </a:p>
        </p:txBody>
      </p:sp>
      <p:sp>
        <p:nvSpPr>
          <p:cNvPr id="7" name="Subtitle 6">
            <a:extLst>
              <a:ext uri="{FF2B5EF4-FFF2-40B4-BE49-F238E27FC236}">
                <a16:creationId xmlns:a16="http://schemas.microsoft.com/office/drawing/2014/main" id="{3CBBA33D-16F5-4EEC-8373-E8CA8F8F2FFD}"/>
              </a:ext>
            </a:extLst>
          </p:cNvPr>
          <p:cNvSpPr>
            <a:spLocks noGrp="1"/>
          </p:cNvSpPr>
          <p:nvPr>
            <p:ph type="subTitle" idx="5"/>
          </p:nvPr>
        </p:nvSpPr>
        <p:spPr>
          <a:xfrm>
            <a:off x="1359328" y="3609170"/>
            <a:ext cx="2591497" cy="644700"/>
          </a:xfrm>
        </p:spPr>
        <p:txBody>
          <a:bodyPr/>
          <a:lstStyle/>
          <a:p>
            <a:r>
              <a:rPr lang="en-US" sz="1600" dirty="0"/>
              <a:t>CONTINUOUS DATA</a:t>
            </a:r>
          </a:p>
        </p:txBody>
      </p:sp>
      <p:sp>
        <p:nvSpPr>
          <p:cNvPr id="9" name="Subtitle 8">
            <a:extLst>
              <a:ext uri="{FF2B5EF4-FFF2-40B4-BE49-F238E27FC236}">
                <a16:creationId xmlns:a16="http://schemas.microsoft.com/office/drawing/2014/main" id="{0A7C7475-F1F5-42F2-B978-7399E8F812D3}"/>
              </a:ext>
            </a:extLst>
          </p:cNvPr>
          <p:cNvSpPr>
            <a:spLocks noGrp="1"/>
          </p:cNvSpPr>
          <p:nvPr>
            <p:ph type="subTitle" idx="7"/>
          </p:nvPr>
        </p:nvSpPr>
        <p:spPr>
          <a:xfrm>
            <a:off x="4282450" y="3551930"/>
            <a:ext cx="4626971" cy="644700"/>
          </a:xfrm>
        </p:spPr>
        <p:txBody>
          <a:bodyPr/>
          <a:lstStyle/>
          <a:p>
            <a:pPr algn="l"/>
            <a:r>
              <a:rPr lang="en-US" sz="1600" dirty="0"/>
              <a:t>The height of children</a:t>
            </a:r>
          </a:p>
          <a:p>
            <a:pPr algn="l"/>
            <a:r>
              <a:rPr lang="en-US" sz="1600" dirty="0"/>
              <a:t>The square footage of a two-bedroom house</a:t>
            </a:r>
          </a:p>
          <a:p>
            <a:pPr algn="l"/>
            <a:r>
              <a:rPr lang="en-US" sz="1600" dirty="0"/>
              <a:t>The speed of cars</a:t>
            </a:r>
          </a:p>
        </p:txBody>
      </p:sp>
      <p:sp>
        <p:nvSpPr>
          <p:cNvPr id="11" name="Google Shape;609;p30">
            <a:extLst>
              <a:ext uri="{FF2B5EF4-FFF2-40B4-BE49-F238E27FC236}">
                <a16:creationId xmlns:a16="http://schemas.microsoft.com/office/drawing/2014/main" id="{B1622006-2260-40B8-8CF6-BD20B65D06F2}"/>
              </a:ext>
            </a:extLst>
          </p:cNvPr>
          <p:cNvSpPr/>
          <p:nvPr/>
        </p:nvSpPr>
        <p:spPr>
          <a:xfrm>
            <a:off x="3950825" y="509701"/>
            <a:ext cx="869677" cy="836446"/>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 name="Google Shape;630;p30">
            <a:extLst>
              <a:ext uri="{FF2B5EF4-FFF2-40B4-BE49-F238E27FC236}">
                <a16:creationId xmlns:a16="http://schemas.microsoft.com/office/drawing/2014/main" id="{1F699A7E-58E6-4AC5-A384-315193CB1FA9}"/>
              </a:ext>
            </a:extLst>
          </p:cNvPr>
          <p:cNvGrpSpPr/>
          <p:nvPr/>
        </p:nvGrpSpPr>
        <p:grpSpPr>
          <a:xfrm>
            <a:off x="4141344" y="788831"/>
            <a:ext cx="488638" cy="438246"/>
            <a:chOff x="5778676" y="3826972"/>
            <a:chExt cx="349052" cy="313055"/>
          </a:xfrm>
        </p:grpSpPr>
        <p:sp>
          <p:nvSpPr>
            <p:cNvPr id="14" name="Google Shape;631;p30">
              <a:extLst>
                <a:ext uri="{FF2B5EF4-FFF2-40B4-BE49-F238E27FC236}">
                  <a16:creationId xmlns:a16="http://schemas.microsoft.com/office/drawing/2014/main" id="{D9419FDB-6DD2-4F94-9A6F-FB18F27FEDF3}"/>
                </a:ext>
              </a:extLst>
            </p:cNvPr>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32;p30">
              <a:extLst>
                <a:ext uri="{FF2B5EF4-FFF2-40B4-BE49-F238E27FC236}">
                  <a16:creationId xmlns:a16="http://schemas.microsoft.com/office/drawing/2014/main" id="{12CFB1D2-D9D3-48D9-A689-C6D578E73502}"/>
                </a:ext>
              </a:extLst>
            </p:cNvPr>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33;p30">
              <a:extLst>
                <a:ext uri="{FF2B5EF4-FFF2-40B4-BE49-F238E27FC236}">
                  <a16:creationId xmlns:a16="http://schemas.microsoft.com/office/drawing/2014/main" id="{98EA978E-00B4-488F-BCB9-5AD1E4B8E5F3}"/>
                </a:ext>
              </a:extLst>
            </p:cNvPr>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634;p30">
              <a:extLst>
                <a:ext uri="{FF2B5EF4-FFF2-40B4-BE49-F238E27FC236}">
                  <a16:creationId xmlns:a16="http://schemas.microsoft.com/office/drawing/2014/main" id="{180F2D13-99E2-4628-ADC4-CF48CE1538B2}"/>
                </a:ext>
              </a:extLst>
            </p:cNvPr>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35;p30">
              <a:extLst>
                <a:ext uri="{FF2B5EF4-FFF2-40B4-BE49-F238E27FC236}">
                  <a16:creationId xmlns:a16="http://schemas.microsoft.com/office/drawing/2014/main" id="{F3DF368B-29C3-4E37-89DE-BB71757E8287}"/>
                </a:ext>
              </a:extLst>
            </p:cNvPr>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602;p30">
            <a:extLst>
              <a:ext uri="{FF2B5EF4-FFF2-40B4-BE49-F238E27FC236}">
                <a16:creationId xmlns:a16="http://schemas.microsoft.com/office/drawing/2014/main" id="{276A63A1-363B-4579-A7B3-AB7B4DDF2181}"/>
              </a:ext>
            </a:extLst>
          </p:cNvPr>
          <p:cNvSpPr txBox="1">
            <a:spLocks/>
          </p:cNvSpPr>
          <p:nvPr/>
        </p:nvSpPr>
        <p:spPr>
          <a:xfrm>
            <a:off x="3252830" y="1293061"/>
            <a:ext cx="2556924" cy="64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Condensed Medium"/>
              <a:buNone/>
              <a:defRPr sz="2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r>
              <a:rPr lang="en-US"/>
              <a:t>QUANTITATIVE DATA</a:t>
            </a:r>
            <a:endParaRPr lang="en-US" dirty="0"/>
          </a:p>
        </p:txBody>
      </p:sp>
      <p:cxnSp>
        <p:nvCxnSpPr>
          <p:cNvPr id="21" name="Straight Connector 20">
            <a:extLst>
              <a:ext uri="{FF2B5EF4-FFF2-40B4-BE49-F238E27FC236}">
                <a16:creationId xmlns:a16="http://schemas.microsoft.com/office/drawing/2014/main" id="{108EC6CD-2CA0-47AF-A47B-D57E4BE4CC9F}"/>
              </a:ext>
            </a:extLst>
          </p:cNvPr>
          <p:cNvCxnSpPr>
            <a:stCxn id="11" idx="1"/>
          </p:cNvCxnSpPr>
          <p:nvPr/>
        </p:nvCxnSpPr>
        <p:spPr>
          <a:xfrm flipH="1" flipV="1">
            <a:off x="1298713" y="911692"/>
            <a:ext cx="2652112" cy="16232"/>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69DC5AD4-58F0-43EA-97DE-60B33BC6E395}"/>
              </a:ext>
            </a:extLst>
          </p:cNvPr>
          <p:cNvCxnSpPr/>
          <p:nvPr/>
        </p:nvCxnSpPr>
        <p:spPr>
          <a:xfrm>
            <a:off x="1298713" y="911692"/>
            <a:ext cx="0" cy="2895486"/>
          </a:xfrm>
          <a:prstGeom prst="line">
            <a:avLst/>
          </a:prstGeom>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BAD9E3ED-F68F-4C61-91E1-29547B2E49CF}"/>
              </a:ext>
            </a:extLst>
          </p:cNvPr>
          <p:cNvCxnSpPr/>
          <p:nvPr/>
        </p:nvCxnSpPr>
        <p:spPr>
          <a:xfrm>
            <a:off x="1298713" y="2453704"/>
            <a:ext cx="556591"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D1892023-FBBB-4354-8A0A-D6A30BEEFE55}"/>
              </a:ext>
            </a:extLst>
          </p:cNvPr>
          <p:cNvCxnSpPr/>
          <p:nvPr/>
        </p:nvCxnSpPr>
        <p:spPr>
          <a:xfrm>
            <a:off x="1298713" y="3807178"/>
            <a:ext cx="437322"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Straight Connector 28">
            <a:extLst>
              <a:ext uri="{FF2B5EF4-FFF2-40B4-BE49-F238E27FC236}">
                <a16:creationId xmlns:a16="http://schemas.microsoft.com/office/drawing/2014/main" id="{F299708C-919F-4A15-9F6C-4857F611EF32}"/>
              </a:ext>
            </a:extLst>
          </p:cNvPr>
          <p:cNvCxnSpPr>
            <a:cxnSpLocks/>
          </p:cNvCxnSpPr>
          <p:nvPr/>
        </p:nvCxnSpPr>
        <p:spPr>
          <a:xfrm>
            <a:off x="3431145" y="2453704"/>
            <a:ext cx="851305"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31" name="Straight Connector 30">
            <a:extLst>
              <a:ext uri="{FF2B5EF4-FFF2-40B4-BE49-F238E27FC236}">
                <a16:creationId xmlns:a16="http://schemas.microsoft.com/office/drawing/2014/main" id="{4256E7FA-4CC0-4D24-B89E-2D09A2111A4B}"/>
              </a:ext>
            </a:extLst>
          </p:cNvPr>
          <p:cNvCxnSpPr/>
          <p:nvPr/>
        </p:nvCxnSpPr>
        <p:spPr>
          <a:xfrm>
            <a:off x="3764699" y="3807178"/>
            <a:ext cx="653043"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275801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595996" y="165425"/>
            <a:ext cx="8229951"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000" dirty="0"/>
              <a:t>STEPS TO IMPLEMENT THE MODEL</a:t>
            </a:r>
            <a:endParaRPr sz="3000" dirty="0"/>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01</a:t>
            </a:r>
            <a:endParaRPr>
              <a:solidFill>
                <a:schemeClr val="dk2"/>
              </a:solidFill>
            </a:endParaRPr>
          </a:p>
        </p:txBody>
      </p:sp>
      <p:sp>
        <p:nvSpPr>
          <p:cNvPr id="691" name="Google Shape;691;p32"/>
          <p:cNvSpPr/>
          <p:nvPr/>
        </p:nvSpPr>
        <p:spPr>
          <a:xfrm>
            <a:off x="1369950" y="4518357"/>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4518357"/>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pic>
        <p:nvPicPr>
          <p:cNvPr id="4" name="Picture 3">
            <a:extLst>
              <a:ext uri="{FF2B5EF4-FFF2-40B4-BE49-F238E27FC236}">
                <a16:creationId xmlns:a16="http://schemas.microsoft.com/office/drawing/2014/main" id="{466CD92A-F54B-41DD-82F0-F130B759D47E}"/>
              </a:ext>
            </a:extLst>
          </p:cNvPr>
          <p:cNvPicPr>
            <a:picLocks noChangeAspect="1"/>
          </p:cNvPicPr>
          <p:nvPr/>
        </p:nvPicPr>
        <p:blipFill>
          <a:blip r:embed="rId3"/>
          <a:stretch>
            <a:fillRect/>
          </a:stretch>
        </p:blipFill>
        <p:spPr>
          <a:xfrm>
            <a:off x="809194" y="1477879"/>
            <a:ext cx="7803556" cy="289585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28"/>
          <p:cNvSpPr txBox="1">
            <a:spLocks noGrp="1"/>
          </p:cNvSpPr>
          <p:nvPr>
            <p:ph type="ctrTitle"/>
          </p:nvPr>
        </p:nvSpPr>
        <p:spPr>
          <a:xfrm>
            <a:off x="1544647" y="347704"/>
            <a:ext cx="6040039"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SOFTWARE AND LIBRARIES REQUIRED</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8"/>
          <p:cNvGrpSpPr/>
          <p:nvPr/>
        </p:nvGrpSpPr>
        <p:grpSpPr>
          <a:xfrm>
            <a:off x="5599242" y="1368971"/>
            <a:ext cx="1541751" cy="2455003"/>
            <a:chOff x="2160750" y="237575"/>
            <a:chExt cx="3253325" cy="5180425"/>
          </a:xfrm>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 Placeholder 2">
            <a:extLst>
              <a:ext uri="{FF2B5EF4-FFF2-40B4-BE49-F238E27FC236}">
                <a16:creationId xmlns:a16="http://schemas.microsoft.com/office/drawing/2014/main" id="{0F9D00BE-33E3-4F6A-97C0-78E23388F3B4}"/>
              </a:ext>
            </a:extLst>
          </p:cNvPr>
          <p:cNvSpPr>
            <a:spLocks noGrp="1"/>
          </p:cNvSpPr>
          <p:nvPr>
            <p:ph type="body" idx="1"/>
          </p:nvPr>
        </p:nvSpPr>
        <p:spPr>
          <a:xfrm>
            <a:off x="618824" y="1679175"/>
            <a:ext cx="3945843" cy="3068974"/>
          </a:xfrm>
        </p:spPr>
        <p:txBody>
          <a:bodyPr/>
          <a:lstStyle/>
          <a:p>
            <a:r>
              <a:rPr lang="en-US" sz="1600" dirty="0"/>
              <a:t>Anaconda Navigator -Jupyter notebook.</a:t>
            </a:r>
          </a:p>
          <a:p>
            <a:r>
              <a:rPr lang="en-US" sz="1600" dirty="0"/>
              <a:t>Kaggle notebook for dataset-PIMA Indian diabetes   dataset.</a:t>
            </a:r>
          </a:p>
          <a:p>
            <a:pPr>
              <a:buNone/>
            </a:pPr>
            <a:r>
              <a:rPr lang="en-US" sz="1600" dirty="0"/>
              <a:t>Libraries:</a:t>
            </a:r>
          </a:p>
          <a:p>
            <a:r>
              <a:rPr lang="en-US" sz="1600" dirty="0"/>
              <a:t>Pandas</a:t>
            </a:r>
          </a:p>
          <a:p>
            <a:r>
              <a:rPr lang="en-US" sz="1600" dirty="0"/>
              <a:t>NumPy</a:t>
            </a:r>
          </a:p>
          <a:p>
            <a:r>
              <a:rPr lang="en-US" sz="1600" dirty="0"/>
              <a:t>ScikitLearn.</a:t>
            </a:r>
          </a:p>
          <a:p>
            <a:r>
              <a:rPr lang="en-US" sz="1600" dirty="0"/>
              <a:t>Seaborn.</a:t>
            </a:r>
          </a:p>
          <a:p>
            <a:r>
              <a:rPr lang="en-US" sz="1600" dirty="0"/>
              <a:t>.</a:t>
            </a:r>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C49371-870D-4A59-A97E-0476598E41FA}"/>
              </a:ext>
            </a:extLst>
          </p:cNvPr>
          <p:cNvSpPr>
            <a:spLocks noGrp="1"/>
          </p:cNvSpPr>
          <p:nvPr>
            <p:ph type="body" idx="1"/>
          </p:nvPr>
        </p:nvSpPr>
        <p:spPr>
          <a:xfrm>
            <a:off x="774770" y="1863472"/>
            <a:ext cx="4002794" cy="1928806"/>
          </a:xfrm>
        </p:spPr>
        <p:txBody>
          <a:bodyPr/>
          <a:lstStyle/>
          <a:p>
            <a:r>
              <a:rPr lang="en-US" sz="1600" dirty="0"/>
              <a:t>KNeighborsClassifier.</a:t>
            </a:r>
          </a:p>
          <a:p>
            <a:r>
              <a:rPr lang="en-US" sz="1600" dirty="0"/>
              <a:t>SVC.</a:t>
            </a:r>
          </a:p>
          <a:p>
            <a:r>
              <a:rPr lang="en-US" sz="1600" dirty="0"/>
              <a:t>GaussianNb</a:t>
            </a:r>
          </a:p>
          <a:p>
            <a:r>
              <a:rPr lang="en-US" sz="1600" dirty="0"/>
              <a:t>Random forest classifier.</a:t>
            </a:r>
          </a:p>
          <a:p>
            <a:endParaRPr lang="en-US" dirty="0"/>
          </a:p>
        </p:txBody>
      </p:sp>
      <p:sp>
        <p:nvSpPr>
          <p:cNvPr id="3" name="Title 2">
            <a:extLst>
              <a:ext uri="{FF2B5EF4-FFF2-40B4-BE49-F238E27FC236}">
                <a16:creationId xmlns:a16="http://schemas.microsoft.com/office/drawing/2014/main" id="{BFF53709-B320-40C7-8FE8-6A342AAD97B0}"/>
              </a:ext>
            </a:extLst>
          </p:cNvPr>
          <p:cNvSpPr>
            <a:spLocks noGrp="1"/>
          </p:cNvSpPr>
          <p:nvPr>
            <p:ph type="ctrTitle"/>
          </p:nvPr>
        </p:nvSpPr>
        <p:spPr>
          <a:xfrm>
            <a:off x="2999603" y="438180"/>
            <a:ext cx="3144793" cy="577800"/>
          </a:xfrm>
        </p:spPr>
        <p:txBody>
          <a:bodyPr/>
          <a:lstStyle/>
          <a:p>
            <a:r>
              <a:rPr lang="en-US" dirty="0"/>
              <a:t>ALGORITHMS USED</a:t>
            </a:r>
          </a:p>
        </p:txBody>
      </p:sp>
      <p:pic>
        <p:nvPicPr>
          <p:cNvPr id="4" name="Picture 3">
            <a:extLst>
              <a:ext uri="{FF2B5EF4-FFF2-40B4-BE49-F238E27FC236}">
                <a16:creationId xmlns:a16="http://schemas.microsoft.com/office/drawing/2014/main" id="{017F3B32-83EE-40D0-A0E4-863FEFB9FB48}"/>
              </a:ext>
            </a:extLst>
          </p:cNvPr>
          <p:cNvPicPr>
            <a:picLocks noChangeAspect="1"/>
          </p:cNvPicPr>
          <p:nvPr/>
        </p:nvPicPr>
        <p:blipFill>
          <a:blip r:embed="rId2"/>
          <a:stretch>
            <a:fillRect/>
          </a:stretch>
        </p:blipFill>
        <p:spPr>
          <a:xfrm>
            <a:off x="5844672" y="1465618"/>
            <a:ext cx="1536325" cy="2450804"/>
          </a:xfrm>
          <a:prstGeom prst="rect">
            <a:avLst/>
          </a:prstGeom>
        </p:spPr>
      </p:pic>
      <p:pic>
        <p:nvPicPr>
          <p:cNvPr id="5" name="Picture 4">
            <a:extLst>
              <a:ext uri="{FF2B5EF4-FFF2-40B4-BE49-F238E27FC236}">
                <a16:creationId xmlns:a16="http://schemas.microsoft.com/office/drawing/2014/main" id="{E2BE46B9-B3AF-4173-999F-F1F3D7419246}"/>
              </a:ext>
            </a:extLst>
          </p:cNvPr>
          <p:cNvPicPr>
            <a:picLocks noChangeAspect="1"/>
          </p:cNvPicPr>
          <p:nvPr/>
        </p:nvPicPr>
        <p:blipFill>
          <a:blip r:embed="rId3"/>
          <a:stretch>
            <a:fillRect/>
          </a:stretch>
        </p:blipFill>
        <p:spPr>
          <a:xfrm>
            <a:off x="5053725" y="1081536"/>
            <a:ext cx="2853175" cy="3218967"/>
          </a:xfrm>
          <a:prstGeom prst="rect">
            <a:avLst/>
          </a:prstGeom>
        </p:spPr>
      </p:pic>
    </p:spTree>
    <p:extLst>
      <p:ext uri="{BB962C8B-B14F-4D97-AF65-F5344CB8AC3E}">
        <p14:creationId xmlns:p14="http://schemas.microsoft.com/office/powerpoint/2010/main" val="2211978245"/>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837</TotalTime>
  <Words>507</Words>
  <Application>Microsoft Office PowerPoint</Application>
  <PresentationFormat>On-screen Show (16:9)</PresentationFormat>
  <Paragraphs>73</Paragraphs>
  <Slides>11</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Fira Sans Condensed Medium</vt:lpstr>
      <vt:lpstr>Livvic Light</vt:lpstr>
      <vt:lpstr>Nunito Light</vt:lpstr>
      <vt:lpstr>Advent Pro SemiBold</vt:lpstr>
      <vt:lpstr>Fira Sans Extra Condensed Medium</vt:lpstr>
      <vt:lpstr>Maven Pro</vt:lpstr>
      <vt:lpstr>Share Tech</vt:lpstr>
      <vt:lpstr>Data Science Consulting by Slidesgo</vt:lpstr>
      <vt:lpstr>PROJECT PRESENTATION  DIABETES PREDICTION USING PYTHON</vt:lpstr>
      <vt:lpstr>STEPS TO IMPLEMENT THE MODEL</vt:lpstr>
      <vt:lpstr>DIABETES PREDICTION USING PYTHON</vt:lpstr>
      <vt:lpstr>PowerPoint Presentation</vt:lpstr>
      <vt:lpstr>TYPES OF DATA</vt:lpstr>
      <vt:lpstr>PowerPoint Presentation</vt:lpstr>
      <vt:lpstr>STEPS TO IMPLEMENT THE MODEL</vt:lpstr>
      <vt:lpstr>SOFTWARE AND LIBRARIES REQUIRED</vt:lpstr>
      <vt:lpstr>ALGORITHMS USED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CONSULTING</dc:title>
  <dc:creator>Sneha M</dc:creator>
  <cp:lastModifiedBy>Sneha M</cp:lastModifiedBy>
  <cp:revision>5</cp:revision>
  <dcterms:modified xsi:type="dcterms:W3CDTF">2021-11-26T10:00:16Z</dcterms:modified>
</cp:coreProperties>
</file>