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6" roundtripDataSignature="AMtx7miYTYYkC5YO61Fmz6o3viqM1gWo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D6700D-8711-4A5F-8624-961BEC48815A}">
  <a:tblStyle styleId="{4BD6700D-8711-4A5F-8624-961BEC4881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1" name="Google Shape;91;p1:notes"/>
          <p:cNvSpPr/>
          <p:nvPr>
            <p:ph idx="2" type="sldImg"/>
          </p:nvPr>
        </p:nvSpPr>
        <p:spPr>
          <a:xfrm>
            <a:off x="1168400" y="708025"/>
            <a:ext cx="4535488" cy="34020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915294" y="4343703"/>
            <a:ext cx="5027414" cy="4098773"/>
          </a:xfrm>
          <a:prstGeom prst="rect">
            <a:avLst/>
          </a:prstGeom>
          <a:noFill/>
          <a:ln>
            <a:noFill/>
          </a:ln>
        </p:spPr>
        <p:txBody>
          <a:bodyPr anchorCtr="0" anchor="t" bIns="44825" lIns="89675" spcFirstLastPara="1" rIns="89675" wrap="square" tIns="44825">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f5f0b894b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f5f0b894b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ff5f0b894b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f5f0b894b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f5f0b894b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ff5f0b894b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f5f0b894b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f5f0b894b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ff5f0b894b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2f5593aaf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2f5593aaf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d2f5593aaf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2f5593aaf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2f5593aaf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d2f5593aaf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2f5593aaf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2f5593aaf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d2f5593aaf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2f5593aaf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2f5593aaf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d2f5593aaf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2f5593aaf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2f5593aaf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d2f5593aaf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0a3172eef_3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0a3172eef_3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300a3172eef_3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0a3172eef_3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0a3172eef_3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300a3172eef_3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0a3172eef_3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00a3172eef_3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00a3172eef_3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0a3172eef_3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00a3172eef_3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300a3172eef_3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0a3172eef_3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0a3172eef_3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300a3172eef_3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0a3172eef_3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00a3172eef_3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300a3172eef_3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0a3172eef_3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0a3172eef_3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300a3172eef_3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0a3172eef_3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0a3172eef_3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300a3172eef_3_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0a3172eef_3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00a3172eef_3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300a3172eef_3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0a3172eef_3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0a3172eef_3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300a3172eef_3_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00a3172eef_3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00a3172eef_3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300a3172eef_3_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0a3172eef_5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0a3172eef_5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300a3172eef_5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0a3172eef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0a3172eef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300a3172eef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00a3172eef_6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00a3172eef_6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300a3172eef_6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00a3172eef_6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00a3172eef_6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300a3172eef_6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00a3172eef_6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00a3172eef_6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300a3172eef_6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00a3172eef_6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00a3172eef_6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300a3172eef_6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f828fceb7_3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f828fceb7_3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ff828fceb7_3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f828fceb7_3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f828fceb7_3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ff828fceb7_3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f5f0b894b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f5f0b894b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ff5f0b894b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5" name="Shape 15"/>
        <p:cNvGrpSpPr/>
        <p:nvPr/>
      </p:nvGrpSpPr>
      <p:grpSpPr>
        <a:xfrm>
          <a:off x="0" y="0"/>
          <a:ext cx="0" cy="0"/>
          <a:chOff x="0" y="0"/>
          <a:chExt cx="0" cy="0"/>
        </a:xfrm>
      </p:grpSpPr>
      <p:sp>
        <p:nvSpPr>
          <p:cNvPr id="16" name="Google Shape;16;p20"/>
          <p:cNvSpPr txBox="1"/>
          <p:nvPr/>
        </p:nvSpPr>
        <p:spPr>
          <a:xfrm>
            <a:off x="1371600" y="6687979"/>
            <a:ext cx="5984875"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Calibri"/>
              <a:buNone/>
            </a:pPr>
            <a:r>
              <a:rPr b="0" i="0" lang="en-US" sz="1000" u="none" cap="none" strike="noStrike">
                <a:solidFill>
                  <a:schemeClr val="dk1"/>
                </a:solidFill>
                <a:latin typeface="Calibri"/>
                <a:ea typeface="Calibri"/>
                <a:cs typeface="Calibri"/>
                <a:sym typeface="Calibri"/>
              </a:rPr>
              <a:t>SEC-  DEPARTMENT OF AIDS –  4- 2 – PROJECTWORK-II– slide# -</a:t>
            </a:r>
            <a:fld id="{00000000-1234-1234-1234-123412341234}" type="slidenum">
              <a:rPr b="0" i="0" lang="en-US" sz="1000" u="none" cap="none" strike="noStrike">
                <a:solidFill>
                  <a:schemeClr val="dk1"/>
                </a:solidFill>
                <a:latin typeface="Calibri"/>
                <a:ea typeface="Calibri"/>
                <a:cs typeface="Calibri"/>
                <a:sym typeface="Calibri"/>
              </a:rPr>
              <a:t>‹#›</a:t>
            </a:fld>
            <a:endParaRPr b="0" i="0" sz="1000" u="none" cap="none" strike="noStrike">
              <a:solidFill>
                <a:schemeClr val="dk1"/>
              </a:solidFill>
              <a:latin typeface="Calibri"/>
              <a:ea typeface="Calibri"/>
              <a:cs typeface="Calibri"/>
              <a:sym typeface="Calibri"/>
            </a:endParaRPr>
          </a:p>
        </p:txBody>
      </p:sp>
      <p:sp>
        <p:nvSpPr>
          <p:cNvPr id="17" name="Google Shape;17;p20"/>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8" name="Google Shape;18;p20"/>
          <p:cNvSpPr txBox="1"/>
          <p:nvPr/>
        </p:nvSpPr>
        <p:spPr>
          <a:xfrm>
            <a:off x="457200" y="1027113"/>
            <a:ext cx="8229600" cy="540226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C:\Users\ELCOT\Desktop\Saveetha Logo.png" id="19" name="Google Shape;19;p20"/>
          <p:cNvPicPr preferRelativeResize="0"/>
          <p:nvPr/>
        </p:nvPicPr>
        <p:blipFill rotWithShape="1">
          <a:blip r:embed="rId2">
            <a:alphaModFix/>
          </a:blip>
          <a:srcRect b="28149" l="0" r="26620" t="0"/>
          <a:stretch/>
        </p:blipFill>
        <p:spPr>
          <a:xfrm>
            <a:off x="6588225" y="2899"/>
            <a:ext cx="2570075" cy="271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p:nvPr>
            <p:ph idx="2" type="pic"/>
          </p:nvPr>
        </p:nvSpPr>
        <p:spPr>
          <a:xfrm>
            <a:off x="1792288" y="612775"/>
            <a:ext cx="5486400" cy="4114800"/>
          </a:xfrm>
          <a:prstGeom prst="rect">
            <a:avLst/>
          </a:prstGeom>
          <a:noFill/>
          <a:ln>
            <a:noFill/>
          </a:ln>
        </p:spPr>
      </p:sp>
      <p:sp>
        <p:nvSpPr>
          <p:cNvPr id="73" name="Google Shape;73;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4" name="Google Shape;7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 name="Google Shape;86;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3" name="Google Shape;2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6" name="Google Shape;66;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www.kaggle.com/datasets/ismailnasri20/driver-drowsiness-dataset-ddd/data" TargetMode="External"/><Relationship Id="rId4" Type="http://schemas.openxmlformats.org/officeDocument/2006/relationships/image" Target="../media/image4.jpg"/><Relationship Id="rId5"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3950" u="none" cap="none" strike="noStrike">
                <a:solidFill>
                  <a:schemeClr val="dk1"/>
                </a:solidFill>
                <a:latin typeface="Calibri"/>
                <a:ea typeface="Calibri"/>
                <a:cs typeface="Calibri"/>
                <a:sym typeface="Calibri"/>
              </a:rPr>
              <a:t>Mini Project (19AI701) – Review 1</a:t>
            </a:r>
            <a:endParaRPr b="0" i="0" sz="3950" u="none" cap="none" strike="noStrike">
              <a:solidFill>
                <a:schemeClr val="dk1"/>
              </a:solidFill>
              <a:latin typeface="Calibri"/>
              <a:ea typeface="Calibri"/>
              <a:cs typeface="Calibri"/>
              <a:sym typeface="Calibri"/>
            </a:endParaRPr>
          </a:p>
        </p:txBody>
      </p:sp>
      <p:sp>
        <p:nvSpPr>
          <p:cNvPr id="95" name="Google Shape;95;p1"/>
          <p:cNvSpPr txBox="1"/>
          <p:nvPr/>
        </p:nvSpPr>
        <p:spPr>
          <a:xfrm>
            <a:off x="228600" y="990600"/>
            <a:ext cx="8610600" cy="44958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000000"/>
              </a:buClr>
              <a:buSzPct val="100000"/>
              <a:buFont typeface="Arial"/>
              <a:buNone/>
            </a:pPr>
            <a:r>
              <a:rPr b="1" lang="en-US" sz="2800" u="sng">
                <a:solidFill>
                  <a:schemeClr val="dk1"/>
                </a:solidFill>
                <a:latin typeface="Calibri"/>
                <a:ea typeface="Calibri"/>
                <a:cs typeface="Calibri"/>
                <a:sym typeface="Calibri"/>
              </a:rPr>
              <a:t>PROCTORCAM - A DROWSINESS ALERTING SYSTEM</a:t>
            </a:r>
            <a:br>
              <a:rPr b="0" i="0" lang="en-US" sz="3200" u="none" cap="none" strike="noStrike">
                <a:solidFill>
                  <a:srgbClr val="538CD5"/>
                </a:solidFill>
                <a:latin typeface="Calibri"/>
                <a:ea typeface="Calibri"/>
                <a:cs typeface="Calibri"/>
                <a:sym typeface="Calibri"/>
              </a:rPr>
            </a:br>
            <a:endParaRPr b="1"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i="0" lang="en-US" sz="2800" u="none" cap="none" strike="noStrike">
                <a:solidFill>
                  <a:schemeClr val="dk1"/>
                </a:solidFill>
                <a:latin typeface="Calibri"/>
                <a:ea typeface="Calibri"/>
                <a:cs typeface="Calibri"/>
                <a:sym typeface="Calibri"/>
              </a:rPr>
              <a:t>Submitted by:</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lang="en-US" sz="2800">
                <a:solidFill>
                  <a:schemeClr val="dk1"/>
                </a:solidFill>
                <a:latin typeface="Calibri"/>
                <a:ea typeface="Calibri"/>
                <a:cs typeface="Calibri"/>
                <a:sym typeface="Calibri"/>
              </a:rPr>
              <a:t>SNEHA BASYAL M</a:t>
            </a:r>
            <a:r>
              <a:rPr b="1" i="0" lang="en-US" sz="2800" u="none" cap="none" strike="noStrike">
                <a:solidFill>
                  <a:schemeClr val="dk1"/>
                </a:solidFill>
                <a:latin typeface="Calibri"/>
                <a:ea typeface="Calibri"/>
                <a:cs typeface="Calibri"/>
                <a:sym typeface="Calibri"/>
              </a:rPr>
              <a:t> (</a:t>
            </a:r>
            <a:r>
              <a:rPr b="1" lang="en-US" sz="2800">
                <a:solidFill>
                  <a:schemeClr val="dk1"/>
                </a:solidFill>
                <a:latin typeface="Calibri"/>
                <a:ea typeface="Calibri"/>
                <a:cs typeface="Calibri"/>
                <a:sym typeface="Calibri"/>
              </a:rPr>
              <a:t>212222240101</a:t>
            </a:r>
            <a:r>
              <a:rPr b="1" i="0" lang="en-US" sz="2800" u="none" cap="none" strike="noStrike">
                <a:solidFill>
                  <a:schemeClr val="dk1"/>
                </a:solidFill>
                <a:latin typeface="Calibri"/>
                <a:ea typeface="Calibri"/>
                <a:cs typeface="Calibri"/>
                <a:sym typeface="Calibri"/>
              </a:rPr>
              <a:t>)</a:t>
            </a:r>
            <a:endParaRPr b="1"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lang="en-US" sz="2800">
                <a:solidFill>
                  <a:schemeClr val="dk1"/>
                </a:solidFill>
                <a:latin typeface="Calibri"/>
                <a:ea typeface="Calibri"/>
                <a:cs typeface="Calibri"/>
                <a:sym typeface="Calibri"/>
              </a:rPr>
              <a:t>AKSHAYAA M (212222230009)</a:t>
            </a:r>
            <a:endParaRPr b="1" sz="2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lang="en-US" sz="2800">
                <a:solidFill>
                  <a:schemeClr val="dk1"/>
                </a:solidFill>
                <a:latin typeface="Calibri"/>
                <a:ea typeface="Calibri"/>
                <a:cs typeface="Calibri"/>
                <a:sym typeface="Calibri"/>
              </a:rPr>
              <a:t>LISIANA T (212222240053)</a:t>
            </a:r>
            <a:endParaRPr b="1" sz="2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800" u="none" cap="none" strike="noStrike">
                <a:solidFill>
                  <a:schemeClr val="dk1"/>
                </a:solidFill>
                <a:latin typeface="Calibri"/>
                <a:ea typeface="Calibri"/>
                <a:cs typeface="Calibri"/>
                <a:sym typeface="Calibri"/>
              </a:rPr>
              <a:t>202</a:t>
            </a:r>
            <a:r>
              <a:rPr lang="en-US" sz="2800">
                <a:solidFill>
                  <a:schemeClr val="dk1"/>
                </a:solidFill>
                <a:latin typeface="Calibri"/>
                <a:ea typeface="Calibri"/>
                <a:cs typeface="Calibri"/>
                <a:sym typeface="Calibri"/>
              </a:rPr>
              <a:t>2</a:t>
            </a:r>
            <a:r>
              <a:rPr b="0" i="0" lang="en-US" sz="2800" u="none" cap="none" strike="noStrike">
                <a:solidFill>
                  <a:schemeClr val="dk1"/>
                </a:solidFill>
                <a:latin typeface="Calibri"/>
                <a:ea typeface="Calibri"/>
                <a:cs typeface="Calibri"/>
                <a:sym typeface="Calibri"/>
              </a:rPr>
              <a:t>-202</a:t>
            </a:r>
            <a:r>
              <a:rPr lang="en-US" sz="2800">
                <a:solidFill>
                  <a:schemeClr val="dk1"/>
                </a:solidFill>
                <a:latin typeface="Calibri"/>
                <a:ea typeface="Calibri"/>
                <a:cs typeface="Calibri"/>
                <a:sym typeface="Calibri"/>
              </a:rPr>
              <a:t>6</a:t>
            </a:r>
            <a:r>
              <a:rPr b="0" i="0" lang="en-US" sz="2800" u="none" cap="none" strike="noStrike">
                <a:solidFill>
                  <a:schemeClr val="dk1"/>
                </a:solidFill>
                <a:latin typeface="Calibri"/>
                <a:ea typeface="Calibri"/>
                <a:cs typeface="Calibri"/>
                <a:sym typeface="Calibri"/>
              </a:rPr>
              <a:t> Batch</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800" u="none" cap="none" strike="noStrike">
                <a:solidFill>
                  <a:schemeClr val="dk1"/>
                </a:solidFill>
                <a:latin typeface="Calibri"/>
                <a:ea typeface="Calibri"/>
                <a:cs typeface="Calibri"/>
                <a:sym typeface="Calibri"/>
              </a:rPr>
              <a:t> TEAM NO: 225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i="0" lang="en-US" sz="2800" u="none" cap="none" strike="noStrike">
                <a:solidFill>
                  <a:schemeClr val="dk1"/>
                </a:solidFill>
                <a:latin typeface="Calibri"/>
                <a:ea typeface="Calibri"/>
                <a:cs typeface="Calibri"/>
                <a:sym typeface="Calibri"/>
              </a:rPr>
              <a:t>Under the guidance of:</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2000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lang="en-US" sz="2800">
                <a:solidFill>
                  <a:schemeClr val="dk1"/>
                </a:solidFill>
                <a:latin typeface="Calibri"/>
                <a:ea typeface="Calibri"/>
                <a:cs typeface="Calibri"/>
                <a:sym typeface="Calibri"/>
              </a:rPr>
              <a:t> Ms. SWEDHA V</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2000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lang="en-US" sz="2800">
                <a:solidFill>
                  <a:schemeClr val="dk1"/>
                </a:solidFill>
                <a:latin typeface="Calibri"/>
                <a:ea typeface="Calibri"/>
                <a:cs typeface="Calibri"/>
                <a:sym typeface="Calibri"/>
              </a:rPr>
              <a:t>Assistant Professor</a:t>
            </a:r>
            <a:r>
              <a:rPr b="0" i="0" lang="en-US" sz="2800" u="none" cap="none" strike="noStrike">
                <a:solidFill>
                  <a:schemeClr val="dk1"/>
                </a:solidFill>
                <a:latin typeface="Calibri"/>
                <a:ea typeface="Calibri"/>
                <a:cs typeface="Calibri"/>
                <a:sym typeface="Calibri"/>
              </a:rPr>
              <a:t>, Department of </a:t>
            </a:r>
            <a:r>
              <a:rPr lang="en-US" sz="2800">
                <a:solidFill>
                  <a:schemeClr val="dk1"/>
                </a:solidFill>
                <a:latin typeface="Calibri"/>
                <a:ea typeface="Calibri"/>
                <a:cs typeface="Calibri"/>
                <a:sym typeface="Calibri"/>
              </a:rPr>
              <a:t>SCOFT</a:t>
            </a:r>
            <a:endParaRPr b="0" i="0" sz="2800" u="none" cap="none" strike="noStrike">
              <a:solidFill>
                <a:schemeClr val="dk1"/>
              </a:solidFill>
              <a:latin typeface="Calibri"/>
              <a:ea typeface="Calibri"/>
              <a:cs typeface="Calibri"/>
              <a:sym typeface="Calibri"/>
            </a:endParaRPr>
          </a:p>
          <a:p>
            <a:pPr indent="-134619" lvl="1" marL="742950" marR="0" rtl="0" algn="l">
              <a:lnSpc>
                <a:spcPct val="100000"/>
              </a:lnSpc>
              <a:spcBef>
                <a:spcPts val="476"/>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96" name="Google Shape;96;p1"/>
          <p:cNvSpPr txBox="1"/>
          <p:nvPr/>
        </p:nvSpPr>
        <p:spPr>
          <a:xfrm>
            <a:off x="-304800" y="5486400"/>
            <a:ext cx="9829800" cy="1295400"/>
          </a:xfrm>
          <a:prstGeom prst="rect">
            <a:avLst/>
          </a:prstGeom>
          <a:noFill/>
          <a:ln>
            <a:noFill/>
          </a:ln>
        </p:spPr>
        <p:txBody>
          <a:bodyPr anchorCtr="0" anchor="t" bIns="45700" lIns="91425" spcFirstLastPara="1" rIns="91425" wrap="square" tIns="45700">
            <a:normAutofit fontScale="47500" lnSpcReduction="20000"/>
          </a:bodyPr>
          <a:lstStyle/>
          <a:p>
            <a:pPr indent="0" lvl="0" marL="0" marR="0" rtl="0" algn="l">
              <a:lnSpc>
                <a:spcPct val="100000"/>
              </a:lnSpc>
              <a:spcBef>
                <a:spcPts val="0"/>
              </a:spcBef>
              <a:spcAft>
                <a:spcPts val="0"/>
              </a:spcAft>
              <a:buClr>
                <a:srgbClr val="000000"/>
              </a:buClr>
              <a:buSzPct val="100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  </a:t>
            </a:r>
            <a:r>
              <a:rPr b="1" i="0" lang="en-US" sz="3500" u="none" cap="none" strike="noStrike">
                <a:solidFill>
                  <a:schemeClr val="dk1"/>
                </a:solidFill>
                <a:latin typeface="Calibri"/>
                <a:ea typeface="Calibri"/>
                <a:cs typeface="Calibri"/>
                <a:sym typeface="Calibri"/>
              </a:rPr>
              <a:t>DEPARTMENT OF ARTIFICIAL INTELLIGENCE AND DATA SCIENCE</a:t>
            </a:r>
            <a:endParaRPr b="0" i="0" sz="3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  </a:t>
            </a:r>
            <a:r>
              <a:rPr b="1" i="0" lang="en-US" sz="5100" u="none" cap="none" strike="noStrike">
                <a:solidFill>
                  <a:schemeClr val="dk1"/>
                </a:solidFill>
                <a:latin typeface="Calibri"/>
                <a:ea typeface="Calibri"/>
                <a:cs typeface="Calibri"/>
                <a:sym typeface="Calibri"/>
              </a:rPr>
              <a:t>SAVEETHA ENGINEERING COLLEGE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1" i="0" lang="en-US" sz="2400" u="none" cap="none" strike="noStrike">
                <a:solidFill>
                  <a:schemeClr val="dk1"/>
                </a:solidFill>
                <a:latin typeface="Calibri"/>
                <a:ea typeface="Calibri"/>
                <a:cs typeface="Calibri"/>
                <a:sym typeface="Calibri"/>
              </a:rPr>
              <a:t>(Autonomous Institution – UGC, Govt. of India)</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 (Affiliated to Anna University, Approved by AICTE - Accredited by NBA &amp; NAAC – ‘A’ Grade - ISO 9001:2015 Certified)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rPr b="0" i="0" lang="en-US" sz="2400" u="none" cap="none" strike="noStrike">
                <a:solidFill>
                  <a:schemeClr val="dk1"/>
                </a:solidFill>
                <a:latin typeface="Calibri"/>
                <a:ea typeface="Calibri"/>
                <a:cs typeface="Calibri"/>
                <a:sym typeface="Calibri"/>
              </a:rPr>
              <a:t>Saveetha Nagar, Thandalam, Chennai-602 105, TamilNadu, INDIA.</a:t>
            </a:r>
            <a:endParaRPr b="0" i="0" sz="2800" u="none" cap="none" strike="noStrike">
              <a:solidFill>
                <a:schemeClr val="dk1"/>
              </a:solidFill>
              <a:latin typeface="Calibri"/>
              <a:ea typeface="Calibri"/>
              <a:cs typeface="Calibri"/>
              <a:sym typeface="Calibri"/>
            </a:endParaRPr>
          </a:p>
          <a:p>
            <a:pPr indent="-201294" lvl="1" marL="742950" marR="0" rtl="0" algn="l">
              <a:lnSpc>
                <a:spcPct val="100000"/>
              </a:lnSpc>
              <a:spcBef>
                <a:spcPts val="266"/>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id="97" name="Google Shape;97;p1"/>
          <p:cNvPicPr preferRelativeResize="0"/>
          <p:nvPr/>
        </p:nvPicPr>
        <p:blipFill rotWithShape="1">
          <a:blip r:embed="rId3">
            <a:alphaModFix/>
          </a:blip>
          <a:srcRect b="0" l="0" r="0" t="0"/>
          <a:stretch/>
        </p:blipFill>
        <p:spPr>
          <a:xfrm>
            <a:off x="4191000" y="5105400"/>
            <a:ext cx="6858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ff5f0b894b_0_11"/>
          <p:cNvSpPr txBox="1"/>
          <p:nvPr/>
        </p:nvSpPr>
        <p:spPr>
          <a:xfrm>
            <a:off x="456525" y="1024650"/>
            <a:ext cx="8237700" cy="624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18"/>
              </a:spcBef>
              <a:spcAft>
                <a:spcPts val="0"/>
              </a:spcAft>
              <a:buNone/>
            </a:pPr>
            <a:r>
              <a:rPr lang="en-US" sz="2120">
                <a:solidFill>
                  <a:schemeClr val="dk1"/>
                </a:solidFill>
                <a:latin typeface="Calibri"/>
                <a:ea typeface="Calibri"/>
                <a:cs typeface="Calibri"/>
                <a:sym typeface="Calibri"/>
              </a:rPr>
              <a:t>Moreover, Peruda Jr. et al. (2022) developed an eye-blink detection system with smart locators, showcasing the versatility of Haar Cascade in different contexts [10]. A comprehensive review by Shaik (2023) consolidated various approaches to detecting and predicting drowsiness, providing insights into the state-of-the-art methodologies in the field [11]. Singh et al. (2022) further highlighted the application of machine learning techniques in developing effective drowsiness detection systems [12].</a:t>
            </a:r>
            <a:endParaRPr sz="2120">
              <a:solidFill>
                <a:schemeClr val="dk1"/>
              </a:solidFill>
              <a:latin typeface="Calibri"/>
              <a:ea typeface="Calibri"/>
              <a:cs typeface="Calibri"/>
              <a:sym typeface="Calibri"/>
            </a:endParaRPr>
          </a:p>
          <a:p>
            <a:pPr indent="0" lvl="0" marL="0" rtl="0" algn="l">
              <a:lnSpc>
                <a:spcPct val="115000"/>
              </a:lnSpc>
              <a:spcBef>
                <a:spcPts val="518"/>
              </a:spcBef>
              <a:spcAft>
                <a:spcPts val="0"/>
              </a:spcAft>
              <a:buNone/>
            </a:pPr>
            <a:r>
              <a:rPr lang="en-US" sz="2120">
                <a:solidFill>
                  <a:schemeClr val="dk1"/>
                </a:solidFill>
                <a:latin typeface="Calibri"/>
                <a:ea typeface="Calibri"/>
                <a:cs typeface="Calibri"/>
                <a:sym typeface="Calibri"/>
              </a:rPr>
              <a:t>These existing systems provide a foundational understanding of how drowsiness detection can be applied across different domains, guiding the development of the "ProctorCam - A Drowsiness Alerting System." By leveraging insights from these works, the project aims to build a robust, real-time alert system tailored specifically for computer users in diverse environments, enhancing alertness and preventing the negative effects of drowsiness.</a:t>
            </a:r>
            <a:endParaRPr sz="2120">
              <a:solidFill>
                <a:schemeClr val="dk1"/>
              </a:solidFill>
              <a:latin typeface="Calibri"/>
              <a:ea typeface="Calibri"/>
              <a:cs typeface="Calibri"/>
              <a:sym typeface="Calibri"/>
            </a:endParaRPr>
          </a:p>
          <a:p>
            <a:pPr indent="0" lvl="0" marL="0" rtl="0" algn="l">
              <a:lnSpc>
                <a:spcPct val="90000"/>
              </a:lnSpc>
              <a:spcBef>
                <a:spcPts val="518"/>
              </a:spcBef>
              <a:spcAft>
                <a:spcPts val="0"/>
              </a:spcAft>
              <a:buNone/>
            </a:pPr>
            <a:r>
              <a:t/>
            </a:r>
            <a:endParaRPr sz="2120">
              <a:solidFill>
                <a:schemeClr val="dk1"/>
              </a:solidFill>
              <a:latin typeface="Calibri"/>
              <a:ea typeface="Calibri"/>
              <a:cs typeface="Calibri"/>
              <a:sym typeface="Calibri"/>
            </a:endParaRPr>
          </a:p>
        </p:txBody>
      </p:sp>
      <p:sp>
        <p:nvSpPr>
          <p:cNvPr id="157" name="Google Shape;157;g2ff5f0b894b_0_11"/>
          <p:cNvSpPr txBox="1"/>
          <p:nvPr/>
        </p:nvSpPr>
        <p:spPr>
          <a:xfrm>
            <a:off x="456525" y="198950"/>
            <a:ext cx="5275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900">
                <a:solidFill>
                  <a:schemeClr val="dk1"/>
                </a:solidFill>
                <a:latin typeface="Calibri"/>
                <a:ea typeface="Calibri"/>
                <a:cs typeface="Calibri"/>
                <a:sym typeface="Calibri"/>
              </a:rPr>
              <a:t>Existing System  3/3</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Architecture Diagram</a:t>
            </a:r>
            <a:endParaRPr/>
          </a:p>
        </p:txBody>
      </p:sp>
      <p:pic>
        <p:nvPicPr>
          <p:cNvPr id="163" name="Google Shape;163;p7"/>
          <p:cNvPicPr preferRelativeResize="0"/>
          <p:nvPr/>
        </p:nvPicPr>
        <p:blipFill>
          <a:blip r:embed="rId3">
            <a:alphaModFix/>
          </a:blip>
          <a:stretch>
            <a:fillRect/>
          </a:stretch>
        </p:blipFill>
        <p:spPr>
          <a:xfrm>
            <a:off x="822000" y="1405175"/>
            <a:ext cx="7500000" cy="40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ff5f0b894b_0_22"/>
          <p:cNvSpPr txBox="1"/>
          <p:nvPr/>
        </p:nvSpPr>
        <p:spPr>
          <a:xfrm>
            <a:off x="448050" y="91275"/>
            <a:ext cx="70458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4400"/>
              <a:buFont typeface="Calibri"/>
              <a:buNone/>
            </a:pPr>
            <a:r>
              <a:rPr lang="en-US" sz="3950">
                <a:solidFill>
                  <a:schemeClr val="dk1"/>
                </a:solidFill>
                <a:latin typeface="Calibri"/>
                <a:ea typeface="Calibri"/>
                <a:cs typeface="Calibri"/>
                <a:sym typeface="Calibri"/>
              </a:rPr>
              <a:t>Proposed System 1/7</a:t>
            </a:r>
            <a:endParaRPr sz="3950">
              <a:solidFill>
                <a:schemeClr val="dk1"/>
              </a:solidFill>
              <a:latin typeface="Calibri"/>
              <a:ea typeface="Calibri"/>
              <a:cs typeface="Calibri"/>
              <a:sym typeface="Calibri"/>
            </a:endParaRPr>
          </a:p>
        </p:txBody>
      </p:sp>
      <p:sp>
        <p:nvSpPr>
          <p:cNvPr id="170" name="Google Shape;170;g2ff5f0b894b_0_22"/>
          <p:cNvSpPr txBox="1"/>
          <p:nvPr/>
        </p:nvSpPr>
        <p:spPr>
          <a:xfrm>
            <a:off x="448050" y="994225"/>
            <a:ext cx="8247900" cy="6083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Font typeface="Calibri"/>
              <a:buAutoNum type="arabicPeriod"/>
            </a:pPr>
            <a:r>
              <a:rPr lang="en-US" sz="2100">
                <a:latin typeface="Calibri"/>
                <a:ea typeface="Calibri"/>
                <a:cs typeface="Calibri"/>
                <a:sym typeface="Calibri"/>
              </a:rPr>
              <a:t>Video Feed Input </a:t>
            </a:r>
            <a:endParaRPr sz="2100">
              <a:latin typeface="Calibri"/>
              <a:ea typeface="Calibri"/>
              <a:cs typeface="Calibri"/>
              <a:sym typeface="Calibri"/>
            </a:endParaRPr>
          </a:p>
          <a:p>
            <a:pPr indent="0" lvl="0" marL="0" rtl="0" algn="l">
              <a:lnSpc>
                <a:spcPct val="115000"/>
              </a:lnSpc>
              <a:spcBef>
                <a:spcPts val="0"/>
              </a:spcBef>
              <a:spcAft>
                <a:spcPts val="0"/>
              </a:spcAft>
              <a:buNone/>
            </a:pPr>
            <a:r>
              <a:rPr lang="en-US" sz="2100">
                <a:latin typeface="Calibri"/>
                <a:ea typeface="Calibri"/>
                <a:cs typeface="Calibri"/>
                <a:sym typeface="Calibri"/>
              </a:rPr>
              <a:t>The system starts with capturing live video from the user’s PC webcam. The video feed serves as the main input source for detecting facial and eye movements. </a:t>
            </a:r>
            <a:endParaRPr sz="2100">
              <a:latin typeface="Calibri"/>
              <a:ea typeface="Calibri"/>
              <a:cs typeface="Calibri"/>
              <a:sym typeface="Calibri"/>
            </a:endParaRPr>
          </a:p>
          <a:p>
            <a:pPr indent="0" lvl="0" marL="0" rtl="0" algn="l">
              <a:lnSpc>
                <a:spcPct val="115000"/>
              </a:lnSpc>
              <a:spcBef>
                <a:spcPts val="0"/>
              </a:spcBef>
              <a:spcAft>
                <a:spcPts val="0"/>
              </a:spcAft>
              <a:buNone/>
            </a:pPr>
            <a:r>
              <a:t/>
            </a:r>
            <a:endParaRPr sz="2100">
              <a:latin typeface="Calibri"/>
              <a:ea typeface="Calibri"/>
              <a:cs typeface="Calibri"/>
              <a:sym typeface="Calibri"/>
            </a:endParaRPr>
          </a:p>
          <a:p>
            <a:pPr indent="0" lvl="0" marL="0" rtl="0" algn="l">
              <a:lnSpc>
                <a:spcPct val="115000"/>
              </a:lnSpc>
              <a:spcBef>
                <a:spcPts val="0"/>
              </a:spcBef>
              <a:spcAft>
                <a:spcPts val="0"/>
              </a:spcAft>
              <a:buNone/>
            </a:pPr>
            <a:r>
              <a:rPr lang="en-US" sz="2100">
                <a:latin typeface="Calibri"/>
                <a:ea typeface="Calibri"/>
                <a:cs typeface="Calibri"/>
                <a:sym typeface="Calibri"/>
              </a:rPr>
              <a:t>- Role in the Project: </a:t>
            </a:r>
            <a:endParaRPr sz="2100">
              <a:latin typeface="Calibri"/>
              <a:ea typeface="Calibri"/>
              <a:cs typeface="Calibri"/>
              <a:sym typeface="Calibri"/>
            </a:endParaRPr>
          </a:p>
          <a:p>
            <a:pPr indent="0" lvl="0" marL="0" rtl="0" algn="l">
              <a:lnSpc>
                <a:spcPct val="115000"/>
              </a:lnSpc>
              <a:spcBef>
                <a:spcPts val="0"/>
              </a:spcBef>
              <a:spcAft>
                <a:spcPts val="0"/>
              </a:spcAft>
              <a:buNone/>
            </a:pPr>
            <a:r>
              <a:rPr lang="en-US" sz="2100">
                <a:latin typeface="Calibri"/>
                <a:ea typeface="Calibri"/>
                <a:cs typeface="Calibri"/>
                <a:sym typeface="Calibri"/>
              </a:rPr>
              <a:t>It provides real-time visual data that is continuously analyzed to monitor the user’s face and eye behavior. </a:t>
            </a:r>
            <a:endParaRPr sz="2100">
              <a:latin typeface="Calibri"/>
              <a:ea typeface="Calibri"/>
              <a:cs typeface="Calibri"/>
              <a:sym typeface="Calibri"/>
            </a:endParaRPr>
          </a:p>
          <a:p>
            <a:pPr indent="0" lvl="0" marL="0" rtl="0" algn="l">
              <a:lnSpc>
                <a:spcPct val="115000"/>
              </a:lnSpc>
              <a:spcBef>
                <a:spcPts val="0"/>
              </a:spcBef>
              <a:spcAft>
                <a:spcPts val="0"/>
              </a:spcAft>
              <a:buNone/>
            </a:pPr>
            <a:r>
              <a:rPr lang="en-US" sz="2100">
                <a:latin typeface="Calibri"/>
                <a:ea typeface="Calibri"/>
                <a:cs typeface="Calibri"/>
                <a:sym typeface="Calibri"/>
              </a:rPr>
              <a:t>This step is crucial as it feeds the rest of the system with the necessary data to perform drowsiness detection. </a:t>
            </a:r>
            <a:endParaRPr sz="2100">
              <a:latin typeface="Calibri"/>
              <a:ea typeface="Calibri"/>
              <a:cs typeface="Calibri"/>
              <a:sym typeface="Calibri"/>
            </a:endParaRPr>
          </a:p>
          <a:p>
            <a:pPr indent="0" lvl="0" marL="0" rtl="0" algn="l">
              <a:lnSpc>
                <a:spcPct val="115000"/>
              </a:lnSpc>
              <a:spcBef>
                <a:spcPts val="0"/>
              </a:spcBef>
              <a:spcAft>
                <a:spcPts val="0"/>
              </a:spcAft>
              <a:buNone/>
            </a:pPr>
            <a:r>
              <a:t/>
            </a:r>
            <a:endParaRPr sz="2100">
              <a:latin typeface="Calibri"/>
              <a:ea typeface="Calibri"/>
              <a:cs typeface="Calibri"/>
              <a:sym typeface="Calibri"/>
            </a:endParaRPr>
          </a:p>
          <a:p>
            <a:pPr indent="-361950" lvl="0" marL="457200" rtl="0" algn="l">
              <a:lnSpc>
                <a:spcPct val="115000"/>
              </a:lnSpc>
              <a:spcBef>
                <a:spcPts val="0"/>
              </a:spcBef>
              <a:spcAft>
                <a:spcPts val="0"/>
              </a:spcAft>
              <a:buSzPts val="2100"/>
              <a:buFont typeface="Calibri"/>
              <a:buAutoNum type="arabicPeriod"/>
            </a:pPr>
            <a:r>
              <a:rPr lang="en-US" sz="2100">
                <a:latin typeface="Calibri"/>
                <a:ea typeface="Calibri"/>
                <a:cs typeface="Calibri"/>
                <a:sym typeface="Calibri"/>
              </a:rPr>
              <a:t>Preprocessing </a:t>
            </a:r>
            <a:endParaRPr sz="2100">
              <a:latin typeface="Calibri"/>
              <a:ea typeface="Calibri"/>
              <a:cs typeface="Calibri"/>
              <a:sym typeface="Calibri"/>
            </a:endParaRPr>
          </a:p>
          <a:p>
            <a:pPr indent="0" lvl="0" marL="0" rtl="0" algn="l">
              <a:lnSpc>
                <a:spcPct val="115000"/>
              </a:lnSpc>
              <a:spcBef>
                <a:spcPts val="0"/>
              </a:spcBef>
              <a:spcAft>
                <a:spcPts val="0"/>
              </a:spcAft>
              <a:buNone/>
            </a:pPr>
            <a:r>
              <a:rPr lang="en-US" sz="2100">
                <a:latin typeface="Calibri"/>
                <a:ea typeface="Calibri"/>
                <a:cs typeface="Calibri"/>
                <a:sym typeface="Calibri"/>
              </a:rPr>
              <a:t>Preprocessing involves enhancing the quality of the captured video frames to make them suitable for further analysis. It includes several image processing techniques. </a:t>
            </a:r>
            <a:endParaRPr sz="2100">
              <a:latin typeface="Calibri"/>
              <a:ea typeface="Calibri"/>
              <a:cs typeface="Calibri"/>
              <a:sym typeface="Calibri"/>
            </a:endParaRPr>
          </a:p>
          <a:p>
            <a:pPr indent="0" lvl="0" marL="0" rtl="0" algn="l">
              <a:lnSpc>
                <a:spcPct val="115000"/>
              </a:lnSpc>
              <a:spcBef>
                <a:spcPts val="0"/>
              </a:spcBef>
              <a:spcAft>
                <a:spcPts val="0"/>
              </a:spcAft>
              <a:buNone/>
            </a:pPr>
            <a:r>
              <a:t/>
            </a:r>
            <a:endParaRPr sz="21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ff5f0b894b_0_30"/>
          <p:cNvSpPr txBox="1"/>
          <p:nvPr/>
        </p:nvSpPr>
        <p:spPr>
          <a:xfrm>
            <a:off x="466675" y="872475"/>
            <a:ext cx="8237700" cy="569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 Role in the Project: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Grayscale Conversion: Converts the color frames to grayscale, simplifying the image data and reducing computational load.</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Noise Reduction: Applies filters to remove unnecessary noise, making the features like eyes and face more distinct.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Contrast Enhancement: Adjusts the image brightness and contrast, helping to highlight facial features under various lighting conditions. Resizing: Standardizes the frame size to ensure uniform input for detection algorithms, optimizing performance.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3.  Haar Cascade Classifier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A machine learning-based approach that detects objects within the image, specifically trained to identify facial landmarks like the eyes and face.</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p:txBody>
      </p:sp>
      <p:sp>
        <p:nvSpPr>
          <p:cNvPr id="177" name="Google Shape;177;g2ff5f0b894b_0_30"/>
          <p:cNvSpPr txBox="1"/>
          <p:nvPr/>
        </p:nvSpPr>
        <p:spPr>
          <a:xfrm>
            <a:off x="2668125" y="192750"/>
            <a:ext cx="3855000" cy="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78" name="Google Shape;178;g2ff5f0b894b_0_30"/>
          <p:cNvSpPr txBox="1"/>
          <p:nvPr/>
        </p:nvSpPr>
        <p:spPr>
          <a:xfrm>
            <a:off x="466675" y="142050"/>
            <a:ext cx="68325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950">
                <a:solidFill>
                  <a:schemeClr val="dk1"/>
                </a:solidFill>
                <a:latin typeface="Calibri"/>
                <a:ea typeface="Calibri"/>
                <a:cs typeface="Calibri"/>
                <a:sym typeface="Calibri"/>
              </a:rPr>
              <a:t>Proposed System 2/7</a:t>
            </a:r>
            <a:endParaRPr sz="395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d2f5593aaf_0_2"/>
          <p:cNvSpPr txBox="1"/>
          <p:nvPr/>
        </p:nvSpPr>
        <p:spPr>
          <a:xfrm>
            <a:off x="478575" y="953625"/>
            <a:ext cx="8276400" cy="5701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 Role in the Project: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Detects the face and eyes within each frame, isolating the regions of interest for further processing.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It acts as the first level of detection to quickly and efficiently locate where the eyes are, setting up the following steps for more in-depth analysis.</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 4. Convolutional Neural Network (CNN) A deep learning model that performs advanced classification of the detected eye regions to determine whether they are open or closed.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 Role in the Project: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The CNN refines the eye state detection by analyzing subtle features that the Haar Cascade may miss, such as partial eye closures or varying shapes.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p:txBody>
      </p:sp>
      <p:sp>
        <p:nvSpPr>
          <p:cNvPr id="185" name="Google Shape;185;g2d2f5593aaf_0_2"/>
          <p:cNvSpPr txBox="1"/>
          <p:nvPr/>
        </p:nvSpPr>
        <p:spPr>
          <a:xfrm>
            <a:off x="478575" y="142025"/>
            <a:ext cx="62679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950">
                <a:solidFill>
                  <a:schemeClr val="dk1"/>
                </a:solidFill>
                <a:latin typeface="Calibri"/>
                <a:ea typeface="Calibri"/>
                <a:cs typeface="Calibri"/>
                <a:sym typeface="Calibri"/>
              </a:rPr>
              <a:t>Proposed System 3/7</a:t>
            </a:r>
            <a:endParaRPr sz="395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d2f5593aaf_0_11"/>
          <p:cNvSpPr txBox="1"/>
          <p:nvPr/>
        </p:nvSpPr>
        <p:spPr>
          <a:xfrm>
            <a:off x="2231900" y="304350"/>
            <a:ext cx="4555200" cy="5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92" name="Google Shape;192;g2d2f5593aaf_0_11"/>
          <p:cNvSpPr txBox="1"/>
          <p:nvPr/>
        </p:nvSpPr>
        <p:spPr>
          <a:xfrm>
            <a:off x="466650" y="1055075"/>
            <a:ext cx="8217600" cy="556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The CNN model is trained using a dataset of labeled eye images, containing both open and closed states, which helps the model learn to distinguish between different eye conditions accurately.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This training process allows the CNN to provide high accuracy in identifying drowsy eye states, even under challenging conditions like head tilts, glasses, or low lighting</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5. Eye Aspect Ratio (EAR)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Calculation EAR is a mathematical calculation based on the distance between key landmarks around the eye to determine how open or closed the eyes are.</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 Role in the Project: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It continuously measures the openness of the eyes by calculating the EAR for each frame.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p:txBody>
      </p:sp>
      <p:sp>
        <p:nvSpPr>
          <p:cNvPr id="193" name="Google Shape;193;g2d2f5593aaf_0_11"/>
          <p:cNvSpPr txBox="1"/>
          <p:nvPr/>
        </p:nvSpPr>
        <p:spPr>
          <a:xfrm>
            <a:off x="466650" y="202925"/>
            <a:ext cx="69798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950">
                <a:solidFill>
                  <a:schemeClr val="dk1"/>
                </a:solidFill>
                <a:latin typeface="Calibri"/>
                <a:ea typeface="Calibri"/>
                <a:cs typeface="Calibri"/>
                <a:sym typeface="Calibri"/>
              </a:rPr>
              <a:t>Proposed System 4/7</a:t>
            </a:r>
            <a:endParaRPr sz="395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d2f5593aaf_0_19"/>
          <p:cNvSpPr txBox="1"/>
          <p:nvPr/>
        </p:nvSpPr>
        <p:spPr>
          <a:xfrm>
            <a:off x="243475" y="1034775"/>
            <a:ext cx="845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00" name="Google Shape;200;g2d2f5593aaf_0_19"/>
          <p:cNvSpPr txBox="1"/>
          <p:nvPr/>
        </p:nvSpPr>
        <p:spPr>
          <a:xfrm>
            <a:off x="446375" y="1034775"/>
            <a:ext cx="8247900" cy="5691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A consistently low EAR indicates that the eyes are closing, which is used as an indicator of drowsiness.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6. Drowsiness Detection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This module uses the EAR values and the results from the CNN to detect drowsiness patterns over time</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 -  Role in the Project: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It monitors the EAR over a set period and analyzes the consistency of eye closure.</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 If the EAR remains below a threshold for several consecutive frames, it confirms the user is drowsy.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100">
                <a:solidFill>
                  <a:schemeClr val="dk1"/>
                </a:solidFill>
                <a:latin typeface="Calibri"/>
                <a:ea typeface="Calibri"/>
                <a:cs typeface="Calibri"/>
                <a:sym typeface="Calibri"/>
              </a:rPr>
              <a:t>This stage integrates all detection data to make an accurate decision regarding the user’s alertness state.</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p:txBody>
      </p:sp>
      <p:sp>
        <p:nvSpPr>
          <p:cNvPr id="201" name="Google Shape;201;g2d2f5593aaf_0_19"/>
          <p:cNvSpPr txBox="1"/>
          <p:nvPr/>
        </p:nvSpPr>
        <p:spPr>
          <a:xfrm>
            <a:off x="446375" y="172475"/>
            <a:ext cx="65940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950">
                <a:solidFill>
                  <a:schemeClr val="dk1"/>
                </a:solidFill>
                <a:latin typeface="Calibri"/>
                <a:ea typeface="Calibri"/>
                <a:cs typeface="Calibri"/>
                <a:sym typeface="Calibri"/>
              </a:rPr>
              <a:t>Proposed System 5/7</a:t>
            </a:r>
            <a:endParaRPr sz="395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d2f5593aaf_0_27"/>
          <p:cNvSpPr txBox="1"/>
          <p:nvPr/>
        </p:nvSpPr>
        <p:spPr>
          <a:xfrm>
            <a:off x="476825" y="963775"/>
            <a:ext cx="8217300" cy="568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7. Triggers Alert System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When drowsiness is detected, the alert system is activated to notify the user immediately.</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 Role in the Project:</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 Audible Alerts: Sounds an alarm or beep through the PC speakers to alert the user.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Visual Alerts: Displays warning messages on the screen, such as "You are drowsy!".</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08" name="Google Shape;208;g2d2f5593aaf_0_27"/>
          <p:cNvSpPr txBox="1"/>
          <p:nvPr/>
        </p:nvSpPr>
        <p:spPr>
          <a:xfrm>
            <a:off x="476825" y="142025"/>
            <a:ext cx="6624600" cy="5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950">
                <a:solidFill>
                  <a:schemeClr val="dk1"/>
                </a:solidFill>
                <a:latin typeface="Calibri"/>
                <a:ea typeface="Calibri"/>
                <a:cs typeface="Calibri"/>
                <a:sym typeface="Calibri"/>
              </a:rPr>
              <a:t>Proposed System 6/7</a:t>
            </a:r>
            <a:endParaRPr sz="395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d2f5593aaf_0_37"/>
          <p:cNvSpPr txBox="1"/>
          <p:nvPr/>
        </p:nvSpPr>
        <p:spPr>
          <a:xfrm>
            <a:off x="466675" y="1085500"/>
            <a:ext cx="8217300" cy="557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100">
                <a:solidFill>
                  <a:schemeClr val="dk1"/>
                </a:solidFill>
                <a:latin typeface="Calibri"/>
                <a:ea typeface="Calibri"/>
                <a:cs typeface="Calibri"/>
                <a:sym typeface="Calibri"/>
              </a:rPr>
              <a:t> Conclusion:</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100">
                <a:solidFill>
                  <a:schemeClr val="dk1"/>
                </a:solidFill>
                <a:latin typeface="Calibri"/>
                <a:ea typeface="Calibri"/>
                <a:cs typeface="Calibri"/>
                <a:sym typeface="Calibri"/>
              </a:rPr>
              <a:t> Each step in the "ProctorCam - A Drowsiness Alerting System" plays a vital role in the accurate and efficient detection of drowsiness. From capturing the initial video feed to preprocessing and analyzing the data with machine learning models, the system is designed to provide a seamless and responsive alert mechanism. The combination of traditional image processing and advanced deep learning ensures that drowsiness is detected reliably, making ProctorCam an essential tool for maintaining focus during critical PC use.</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p:txBody>
      </p:sp>
      <p:sp>
        <p:nvSpPr>
          <p:cNvPr id="215" name="Google Shape;215;g2d2f5593aaf_0_37"/>
          <p:cNvSpPr txBox="1"/>
          <p:nvPr/>
        </p:nvSpPr>
        <p:spPr>
          <a:xfrm>
            <a:off x="466675" y="131875"/>
            <a:ext cx="6421800" cy="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950">
                <a:solidFill>
                  <a:schemeClr val="dk1"/>
                </a:solidFill>
                <a:latin typeface="Calibri"/>
                <a:ea typeface="Calibri"/>
                <a:cs typeface="Calibri"/>
                <a:sym typeface="Calibri"/>
              </a:rPr>
              <a:t>Proposed System 7/7</a:t>
            </a:r>
            <a:endParaRPr sz="395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8"/>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1/12</a:t>
            </a:r>
            <a:endParaRPr/>
          </a:p>
        </p:txBody>
      </p:sp>
      <p:sp>
        <p:nvSpPr>
          <p:cNvPr id="221" name="Google Shape;221;p8"/>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t/>
            </a:r>
            <a:endParaRPr/>
          </a:p>
        </p:txBody>
      </p:sp>
      <p:graphicFrame>
        <p:nvGraphicFramePr>
          <p:cNvPr id="222" name="Google Shape;222;p8"/>
          <p:cNvGraphicFramePr/>
          <p:nvPr/>
        </p:nvGraphicFramePr>
        <p:xfrm>
          <a:off x="3700" y="1424125"/>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671400">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919425">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1</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2022</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V.R. Prakash, Deepak Borse, R Venkata Ramana, et al.</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Sleep Detection for PC Using Machine Learning Model</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Detection of a person’s fatigue through eye tracking and shutting down the PC when drowsiness is detected. </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Real-time eye detection and tracking using the bright-pupil effect from IR light and object recognition techniques, with support vector machine and mean shift tracking</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Works under variable lighting conditions, can detect drowsiness even when pupils are not bright due to external illumination interference.</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The system can struggle with interference from significant external illumination. </a:t>
                      </a:r>
                      <a:endParaRPr sz="1200">
                        <a:latin typeface="Calibri"/>
                        <a:ea typeface="Calibri"/>
                        <a:cs typeface="Calibri"/>
                        <a:sym typeface="Calibri"/>
                      </a:endParaRPr>
                    </a:p>
                  </a:txBody>
                  <a:tcPr marT="91425" marB="91425" marR="68575" marL="6857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Future application for detecting sleep in other electronics such as TVs and home appliances.</a:t>
                      </a:r>
                      <a:endParaRPr sz="1200">
                        <a:latin typeface="Calibri"/>
                        <a:ea typeface="Calibri"/>
                        <a:cs typeface="Calibri"/>
                        <a:sym typeface="Calibri"/>
                      </a:endParaRPr>
                    </a:p>
                  </a:txBody>
                  <a:tcPr marT="45725" marB="45725" marR="91450" marL="9145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Agenda</a:t>
            </a:r>
            <a:endParaRPr/>
          </a:p>
        </p:txBody>
      </p:sp>
      <p:sp>
        <p:nvSpPr>
          <p:cNvPr id="103" name="Google Shape;103;p2"/>
          <p:cNvSpPr txBox="1"/>
          <p:nvPr>
            <p:ph idx="4294967295" type="body"/>
          </p:nvPr>
        </p:nvSpPr>
        <p:spPr>
          <a:xfrm>
            <a:off x="457200" y="990600"/>
            <a:ext cx="8229600" cy="5257800"/>
          </a:xfrm>
          <a:prstGeom prst="rect">
            <a:avLst/>
          </a:prstGeom>
          <a:noFill/>
          <a:ln>
            <a:noFill/>
          </a:ln>
        </p:spPr>
        <p:txBody>
          <a:bodyPr anchorCtr="0" anchor="t" bIns="45700" lIns="91425" spcFirstLastPara="1" rIns="91425" wrap="square" tIns="45700">
            <a:normAutofit lnSpcReduction="20000"/>
          </a:bodyPr>
          <a:lstStyle/>
          <a:p>
            <a:pPr indent="-427989" lvl="0" marL="514350" rtl="0" algn="l">
              <a:lnSpc>
                <a:spcPct val="115000"/>
              </a:lnSpc>
              <a:spcBef>
                <a:spcPts val="0"/>
              </a:spcBef>
              <a:spcAft>
                <a:spcPts val="0"/>
              </a:spcAft>
              <a:buClr>
                <a:schemeClr val="dk1"/>
              </a:buClr>
              <a:buSzPts val="2080"/>
              <a:buFont typeface="Calibri"/>
              <a:buAutoNum type="arabicPeriod"/>
            </a:pPr>
            <a:r>
              <a:rPr lang="en-US" sz="2080"/>
              <a:t> </a:t>
            </a:r>
            <a:r>
              <a:rPr lang="en-US" sz="2100"/>
              <a:t>Abstract</a:t>
            </a:r>
            <a:endParaRPr sz="2100"/>
          </a:p>
          <a:p>
            <a:pPr indent="-429260" lvl="0" marL="514350" rtl="0" algn="l">
              <a:lnSpc>
                <a:spcPct val="115000"/>
              </a:lnSpc>
              <a:spcBef>
                <a:spcPts val="0"/>
              </a:spcBef>
              <a:spcAft>
                <a:spcPts val="0"/>
              </a:spcAft>
              <a:buClr>
                <a:schemeClr val="dk1"/>
              </a:buClr>
              <a:buSzPts val="2100"/>
              <a:buFont typeface="Calibri"/>
              <a:buAutoNum type="arabicPeriod"/>
            </a:pPr>
            <a:r>
              <a:rPr lang="en-US" sz="2100"/>
              <a:t> Objectives</a:t>
            </a:r>
            <a:endParaRPr sz="2100"/>
          </a:p>
          <a:p>
            <a:pPr indent="-429260" lvl="0" marL="514350" rtl="0" algn="l">
              <a:lnSpc>
                <a:spcPct val="115000"/>
              </a:lnSpc>
              <a:spcBef>
                <a:spcPts val="0"/>
              </a:spcBef>
              <a:spcAft>
                <a:spcPts val="0"/>
              </a:spcAft>
              <a:buClr>
                <a:schemeClr val="dk1"/>
              </a:buClr>
              <a:buSzPts val="2100"/>
              <a:buFont typeface="Calibri"/>
              <a:buAutoNum type="arabicPeriod"/>
            </a:pPr>
            <a:r>
              <a:rPr lang="en-US" sz="2100"/>
              <a:t> Introduction</a:t>
            </a:r>
            <a:endParaRPr sz="2100"/>
          </a:p>
          <a:p>
            <a:pPr indent="-429260" lvl="0" marL="514350" rtl="0" algn="l">
              <a:lnSpc>
                <a:spcPct val="115000"/>
              </a:lnSpc>
              <a:spcBef>
                <a:spcPts val="640"/>
              </a:spcBef>
              <a:spcAft>
                <a:spcPts val="0"/>
              </a:spcAft>
              <a:buClr>
                <a:schemeClr val="dk1"/>
              </a:buClr>
              <a:buSzPts val="2100"/>
              <a:buFont typeface="Calibri"/>
              <a:buAutoNum type="arabicPeriod"/>
            </a:pPr>
            <a:r>
              <a:rPr lang="en-US" sz="2100"/>
              <a:t> Statement of the Problem</a:t>
            </a:r>
            <a:endParaRPr sz="2100"/>
          </a:p>
          <a:p>
            <a:pPr indent="-429260" lvl="0" marL="514350" rtl="0" algn="l">
              <a:lnSpc>
                <a:spcPct val="115000"/>
              </a:lnSpc>
              <a:spcBef>
                <a:spcPts val="640"/>
              </a:spcBef>
              <a:spcAft>
                <a:spcPts val="0"/>
              </a:spcAft>
              <a:buClr>
                <a:schemeClr val="dk1"/>
              </a:buClr>
              <a:buSzPts val="2100"/>
              <a:buFont typeface="Calibri"/>
              <a:buAutoNum type="arabicPeriod"/>
            </a:pPr>
            <a:r>
              <a:rPr lang="en-US" sz="2100"/>
              <a:t> Purpose of your project</a:t>
            </a:r>
            <a:endParaRPr sz="2100"/>
          </a:p>
          <a:p>
            <a:pPr indent="-429260" lvl="0" marL="514350" rtl="0" algn="l">
              <a:lnSpc>
                <a:spcPct val="115000"/>
              </a:lnSpc>
              <a:spcBef>
                <a:spcPts val="640"/>
              </a:spcBef>
              <a:spcAft>
                <a:spcPts val="0"/>
              </a:spcAft>
              <a:buSzPts val="2100"/>
              <a:buAutoNum type="arabicPeriod"/>
            </a:pPr>
            <a:r>
              <a:rPr lang="en-US" sz="2100"/>
              <a:t> Existing System</a:t>
            </a:r>
            <a:endParaRPr sz="2100"/>
          </a:p>
          <a:p>
            <a:pPr indent="-429260" lvl="0" marL="514350" rtl="0" algn="l">
              <a:lnSpc>
                <a:spcPct val="115000"/>
              </a:lnSpc>
              <a:spcBef>
                <a:spcPts val="640"/>
              </a:spcBef>
              <a:spcAft>
                <a:spcPts val="0"/>
              </a:spcAft>
              <a:buSzPts val="2100"/>
              <a:buAutoNum type="arabicPeriod"/>
            </a:pPr>
            <a:r>
              <a:rPr lang="en-US" sz="2100"/>
              <a:t> Architecture Diagram</a:t>
            </a:r>
            <a:endParaRPr sz="2100"/>
          </a:p>
          <a:p>
            <a:pPr indent="-486410" lvl="0" marL="628650" rtl="0" algn="l">
              <a:lnSpc>
                <a:spcPct val="115000"/>
              </a:lnSpc>
              <a:spcBef>
                <a:spcPts val="640"/>
              </a:spcBef>
              <a:spcAft>
                <a:spcPts val="0"/>
              </a:spcAft>
              <a:buClr>
                <a:schemeClr val="dk1"/>
              </a:buClr>
              <a:buSzPts val="2100"/>
              <a:buFont typeface="Calibri"/>
              <a:buAutoNum type="arabicPeriod"/>
            </a:pPr>
            <a:r>
              <a:rPr lang="en-US" sz="2100"/>
              <a:t>Proposed System </a:t>
            </a:r>
            <a:endParaRPr sz="2100"/>
          </a:p>
          <a:p>
            <a:pPr indent="-486410" lvl="0" marL="628650" rtl="0" algn="l">
              <a:lnSpc>
                <a:spcPct val="115000"/>
              </a:lnSpc>
              <a:spcBef>
                <a:spcPts val="640"/>
              </a:spcBef>
              <a:spcAft>
                <a:spcPts val="0"/>
              </a:spcAft>
              <a:buSzPts val="2100"/>
              <a:buAutoNum type="arabicPeriod"/>
            </a:pPr>
            <a:r>
              <a:rPr lang="en-US" sz="2100"/>
              <a:t>Literature review</a:t>
            </a:r>
            <a:endParaRPr sz="2100"/>
          </a:p>
          <a:p>
            <a:pPr indent="-486410" lvl="0" marL="628650" rtl="0" algn="l">
              <a:lnSpc>
                <a:spcPct val="115000"/>
              </a:lnSpc>
              <a:spcBef>
                <a:spcPts val="640"/>
              </a:spcBef>
              <a:spcAft>
                <a:spcPts val="0"/>
              </a:spcAft>
              <a:buSzPts val="2100"/>
              <a:buAutoNum type="arabicPeriod"/>
            </a:pPr>
            <a:r>
              <a:rPr lang="en-US" sz="2100"/>
              <a:t>Dataset Description</a:t>
            </a:r>
            <a:endParaRPr sz="2100"/>
          </a:p>
          <a:p>
            <a:pPr indent="-257809" lvl="0" marL="342900" rtl="0" algn="l">
              <a:lnSpc>
                <a:spcPct val="115000"/>
              </a:lnSpc>
              <a:spcBef>
                <a:spcPts val="640"/>
              </a:spcBef>
              <a:spcAft>
                <a:spcPts val="0"/>
              </a:spcAft>
              <a:buSzPts val="2100"/>
              <a:buAutoNum type="arabicPeriod"/>
            </a:pPr>
            <a:r>
              <a:rPr lang="en-US" sz="2100"/>
              <a:t>    Project Plan/Tentative Chart</a:t>
            </a:r>
            <a:endParaRPr sz="2100"/>
          </a:p>
          <a:p>
            <a:pPr indent="-257809" lvl="0" marL="342900" rtl="0" algn="l">
              <a:lnSpc>
                <a:spcPct val="115000"/>
              </a:lnSpc>
              <a:spcBef>
                <a:spcPts val="640"/>
              </a:spcBef>
              <a:spcAft>
                <a:spcPts val="0"/>
              </a:spcAft>
              <a:buSzPts val="2100"/>
              <a:buAutoNum type="arabicPeriod"/>
            </a:pPr>
            <a:r>
              <a:rPr lang="en-US" sz="2100"/>
              <a:t>    Conclusion</a:t>
            </a:r>
            <a:endParaRPr sz="2100"/>
          </a:p>
          <a:p>
            <a:pPr indent="-429260" lvl="0" marL="514350" rtl="0" algn="l">
              <a:lnSpc>
                <a:spcPct val="115000"/>
              </a:lnSpc>
              <a:spcBef>
                <a:spcPts val="640"/>
              </a:spcBef>
              <a:spcAft>
                <a:spcPts val="0"/>
              </a:spcAft>
              <a:buClr>
                <a:schemeClr val="dk1"/>
              </a:buClr>
              <a:buSzPts val="2100"/>
              <a:buFont typeface="Calibri"/>
              <a:buAutoNum type="arabicPeriod"/>
            </a:pPr>
            <a:r>
              <a:rPr lang="en-US" sz="2100"/>
              <a:t>  References</a:t>
            </a:r>
            <a:endParaRPr sz="2100"/>
          </a:p>
          <a:p>
            <a:pPr indent="-342900" lvl="0" marL="342900" rtl="0" algn="l">
              <a:lnSpc>
                <a:spcPct val="115000"/>
              </a:lnSpc>
              <a:spcBef>
                <a:spcPts val="640"/>
              </a:spcBef>
              <a:spcAft>
                <a:spcPts val="0"/>
              </a:spcAft>
              <a:buClr>
                <a:schemeClr val="dk1"/>
              </a:buClr>
              <a:buSzPts val="2480"/>
              <a:buNone/>
            </a:pPr>
            <a:r>
              <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300a3172eef_3_3"/>
          <p:cNvSpPr txBox="1"/>
          <p:nvPr>
            <p:ph idx="4294967295" type="body"/>
          </p:nvPr>
        </p:nvSpPr>
        <p:spPr>
          <a:xfrm>
            <a:off x="228600" y="990600"/>
            <a:ext cx="8610600" cy="5257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t/>
            </a:r>
            <a:endParaRPr/>
          </a:p>
        </p:txBody>
      </p:sp>
      <p:graphicFrame>
        <p:nvGraphicFramePr>
          <p:cNvPr id="229" name="Google Shape;229;g300a3172eef_3_3"/>
          <p:cNvGraphicFramePr/>
          <p:nvPr/>
        </p:nvGraphicFramePr>
        <p:xfrm>
          <a:off x="3700" y="1235625"/>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062450">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730300">
                <a:tc>
                  <a:txBody>
                    <a:bodyPr/>
                    <a:lstStyle/>
                    <a:p>
                      <a:pPr indent="0" lvl="0" marL="0" rtl="0" algn="l">
                        <a:lnSpc>
                          <a:spcPct val="115000"/>
                        </a:lnSpc>
                        <a:spcBef>
                          <a:spcPts val="1200"/>
                        </a:spcBef>
                        <a:spcAft>
                          <a:spcPts val="1200"/>
                        </a:spcAft>
                        <a:buNone/>
                      </a:pPr>
                      <a:r>
                        <a:rPr lang="en-US" sz="1000">
                          <a:latin typeface="Calibri"/>
                          <a:ea typeface="Calibri"/>
                          <a:cs typeface="Calibri"/>
                          <a:sym typeface="Calibri"/>
                        </a:rPr>
                        <a:t>2</a:t>
                      </a:r>
                      <a:endParaRPr sz="10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00">
                          <a:latin typeface="Calibri"/>
                          <a:ea typeface="Calibri"/>
                          <a:cs typeface="Calibri"/>
                          <a:sym typeface="Calibri"/>
                        </a:rPr>
                        <a:t>2023</a:t>
                      </a:r>
                      <a:endParaRPr sz="10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00">
                          <a:latin typeface="Calibri"/>
                          <a:ea typeface="Calibri"/>
                          <a:cs typeface="Calibri"/>
                          <a:sym typeface="Calibri"/>
                        </a:rPr>
                        <a:t>Dr. S. S. Saranya,Ravi Mytresh,Mylavarapu Manideep</a:t>
                      </a:r>
                      <a:endParaRPr sz="10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00">
                          <a:latin typeface="Calibri"/>
                          <a:ea typeface="Calibri"/>
                          <a:cs typeface="Calibri"/>
                          <a:sym typeface="Calibri"/>
                        </a:rPr>
                        <a:t>An Improved Driver Drowsiness Detection using Haar Cascade Classifier</a:t>
                      </a:r>
                      <a:endParaRPr sz="10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00">
                          <a:latin typeface="Calibri"/>
                          <a:ea typeface="Calibri"/>
                          <a:cs typeface="Calibri"/>
                          <a:sym typeface="Calibri"/>
                        </a:rPr>
                        <a:t>Driver fatigue and drowsiness are major contributors to traffic accidents, but current detection methods may not be accurate or timely.</a:t>
                      </a:r>
                      <a:endParaRPr sz="10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00">
                          <a:latin typeface="Calibri"/>
                          <a:ea typeface="Calibri"/>
                          <a:cs typeface="Calibri"/>
                          <a:sym typeface="Calibri"/>
                        </a:rPr>
                        <a:t>Utilizes facial landmark detection with dlib and Haar Cascade classifier to track eye movements and measure the Eye Aspect Ratio (EAR) for drowsiness detection. EAR values are calculated for each frame to determine eye closure and blink patterns</a:t>
                      </a:r>
                      <a:endParaRPr sz="10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00">
                          <a:latin typeface="Calibri"/>
                          <a:ea typeface="Calibri"/>
                          <a:cs typeface="Calibri"/>
                          <a:sym typeface="Calibri"/>
                        </a:rPr>
                        <a:t>Real-time facial landmark detection, fast processing time using Haar Cascade, integration with EAR-based detection for fatigue. Helps prevent accidents by alerting drowsy drivers and increases safety in commercial vehicles.</a:t>
                      </a:r>
                      <a:endParaRPr sz="10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00">
                          <a:latin typeface="Calibri"/>
                          <a:ea typeface="Calibri"/>
                          <a:cs typeface="Calibri"/>
                          <a:sym typeface="Calibri"/>
                        </a:rPr>
                        <a:t>Reduced accuracy in certain lighting conditions, especially low light, and when obstructions like sunglasses or hats are present. Possible false alarms triggered by non-drowsy factors (e.g., looking away from the road). Does not account for other driver conditions such as yawning or heart rate, and complex algorithms may raise costs for full implementation.</a:t>
                      </a:r>
                      <a:endParaRPr sz="10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000">
                          <a:latin typeface="Calibri"/>
                          <a:ea typeface="Calibri"/>
                          <a:cs typeface="Calibri"/>
                          <a:sym typeface="Calibri"/>
                        </a:rPr>
                        <a:t>Improvements could include additional factors like blink rate, yawning, and integrating sensors for monitoring heart rate to increase detection accuracy.</a:t>
                      </a:r>
                      <a:endParaRPr sz="10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30" name="Google Shape;230;g300a3172eef_3_3"/>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2/12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aphicFrame>
        <p:nvGraphicFramePr>
          <p:cNvPr id="236" name="Google Shape;236;g300a3172eef_3_10"/>
          <p:cNvGraphicFramePr/>
          <p:nvPr/>
        </p:nvGraphicFramePr>
        <p:xfrm>
          <a:off x="3700" y="1148700"/>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121100">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241325">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3</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2023</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Sujata Gaikwad,Upendra Patil,Mansi Subhedar</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Driver Assistance Systems with Driver Drowsiness Detection Using Haar-Cascade Algorithm</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Fatigued driving is a serious traffic hazard, contributing to many accidents. Current detection systems have limitations, particularly with human reliance and detection accuracy.</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A non-contact method that uses a camera to monitor the driver's face for drowsiness signs like yawning and eye closure. Raspberry Pi processes real-time data, using the Haar Cascade Algorithm for face and eye detection, with adaptive cruise control for safety.</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The system is non-intrusive, can work with existing vehicles, and uses Raspberry Pi for cost-effective real-time processing. It improves safety with real-time drowsiness detection and alerts</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The system may struggle with certain lighting conditions, reliance on the camera's angle, and memory issues when handling large video files. False positives may occur.</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Potential for incorporating multi-channel color data processing, improving facial recognition under varied lighting, and integrating additional safety sensors such as heart rate monitoring.</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37" name="Google Shape;237;g300a3172eef_3_10"/>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3/12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aphicFrame>
        <p:nvGraphicFramePr>
          <p:cNvPr id="243" name="Google Shape;243;g300a3172eef_3_16"/>
          <p:cNvGraphicFramePr/>
          <p:nvPr/>
        </p:nvGraphicFramePr>
        <p:xfrm>
          <a:off x="1850" y="1235650"/>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4</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2020</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Yuvraj Suryawanshi,Sushma Agrawal</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Driver Drowsiness Detection System based on LBP and Haar Algorithm</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Drowsiness is one of the leading causes of road accidents, contributing to 50% or more of traffic accidents. Preventing these accidents is critical.</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The system uses Local Binary Pattern (LBP) for face detection and the Haar Cascade algorithm for eye detection. Eye blinking is monitored using AdaBoost with Haar Cascade for real-time drowsiness detection. The system raises an alarm when drowsiness is detected.</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Real-time detection with high accuracy, low computational requirements, and no need for external hardware like Raspberry Pi. It captures facial and eye movements and alerts the driver to prevent accidents.</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Limited to daylight conditions; it struggles in low-light or night-time environments. The system lacks advanced night vision capabilities and requires consistent brightness for accuracy.</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Enhancements could focus on improving low-light performance, potentially by integrating infrared cameras or other sensors to improve detection accuracy during nighttime driving.</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44" name="Google Shape;244;g300a3172eef_3_16"/>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4/12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aphicFrame>
        <p:nvGraphicFramePr>
          <p:cNvPr id="250" name="Google Shape;250;g300a3172eef_3_22"/>
          <p:cNvGraphicFramePr/>
          <p:nvPr/>
        </p:nvGraphicFramePr>
        <p:xfrm>
          <a:off x="3700" y="1424125"/>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5</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2023</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Vidushi Singhal, Nitasha Soni, Kanika Khatri, Bhavesh Kumar Chokkar, Krishan Kumar</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Drowsiness Detection and Alert System using DLib</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Detect driver drowsiness to reduce road accidents caused by fatigue</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Uses computer vision with OpenCV and DLib to analyze facial features like eye closure and yawning.</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Real-time detection and alert system with varying alert levels based on drowsiness severity.</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Accuracy might be affected by external conditions like lighting; cannot handle all physiological signals effectively</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Combine physiological signals with existing methods for more accurate detection; integrate with wearable devices to enhance alert accuracy.</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51" name="Google Shape;251;g300a3172eef_3_22"/>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5/12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aphicFrame>
        <p:nvGraphicFramePr>
          <p:cNvPr id="257" name="Google Shape;257;g300a3172eef_3_28"/>
          <p:cNvGraphicFramePr/>
          <p:nvPr/>
        </p:nvGraphicFramePr>
        <p:xfrm>
          <a:off x="1850" y="1282850"/>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6</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2021</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Sarthak Maniar,Krish Sukhani,Krushna Shah,Sudhir Dhage</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Automated Proctoring System using Computer Vision Techniques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Automated Proctoring System using Computer Vision Techniques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Uses computer vision techniques for eye gaze tracking, mouth open/close detection, object identification, etc.</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Can detect multiple types of cheating and log activities; provides warnings before stopping the exam.</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Requires good lighting and camera quality for accurate detection; high computational resources needed.</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Replace YOLOv3 with faster models; integrate additional features like facial recognition and ID verification; develop multilingual speech-to-text capabilities.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58" name="Google Shape;258;g300a3172eef_3_28"/>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6/12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aphicFrame>
        <p:nvGraphicFramePr>
          <p:cNvPr id="264" name="Google Shape;264;g300a3172eef_3_32"/>
          <p:cNvGraphicFramePr/>
          <p:nvPr/>
        </p:nvGraphicFramePr>
        <p:xfrm>
          <a:off x="3700" y="1424125"/>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7</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2024</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Divyanshu Negi,Ambuj Bhandari,Abhishek Gaur,Abhishek Sindhwal,Rahul Chauhan,Akanksha Kapruwan</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AI-based Online Proctoring System with YOLO-v3 &amp; MMOD CNN</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Address the limitations of manual proctoring during online exams.</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Combines YOLOv3 for object detection with MMOD CNN for face detection; monitors multiple students simultaneously.</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Efficient and scalable, can handle multiple students at once, reduces need for human proctors.</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Requires high computational power; potential privacy concerns with continuous monitoring and recording.</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100">
                          <a:latin typeface="Calibri"/>
                          <a:ea typeface="Calibri"/>
                          <a:cs typeface="Calibri"/>
                          <a:sym typeface="Calibri"/>
                        </a:rPr>
                        <a:t>Enhance system resilience to external disruptions like power failures; incorporate 360-degree monitoring for full room coverage; adapt to varied lighting and environments.</a:t>
                      </a:r>
                      <a:endParaRPr sz="11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65" name="Google Shape;265;g300a3172eef_3_32"/>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7/12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aphicFrame>
        <p:nvGraphicFramePr>
          <p:cNvPr id="271" name="Google Shape;271;g300a3172eef_3_36"/>
          <p:cNvGraphicFramePr/>
          <p:nvPr/>
        </p:nvGraphicFramePr>
        <p:xfrm>
          <a:off x="1850" y="1206650"/>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8</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2023</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200">
                          <a:latin typeface="Calibri"/>
                          <a:ea typeface="Calibri"/>
                          <a:cs typeface="Calibri"/>
                          <a:sym typeface="Calibri"/>
                        </a:rPr>
                        <a:t>Harshit Verma, Amit Kumar, Gouri Shankar Mishra, Ujjwal deep, Pradeep Kumar</a:t>
                      </a:r>
                      <a:endParaRPr sz="1200">
                        <a:latin typeface="Calibri"/>
                        <a:ea typeface="Calibri"/>
                        <a:cs typeface="Calibri"/>
                        <a:sym typeface="Calibri"/>
                      </a:endParaRPr>
                    </a:p>
                    <a:p>
                      <a:pPr indent="0" lvl="0" marL="0" rtl="0" algn="l">
                        <a:lnSpc>
                          <a:spcPct val="115000"/>
                        </a:lnSpc>
                        <a:spcBef>
                          <a:spcPts val="1200"/>
                        </a:spcBef>
                        <a:spcAft>
                          <a:spcPts val="1200"/>
                        </a:spcAft>
                        <a:buNone/>
                      </a:pPr>
                      <a:r>
                        <a:rPr lang="en-US" sz="1200">
                          <a:latin typeface="Calibri"/>
                          <a:ea typeface="Calibri"/>
                          <a:cs typeface="Calibri"/>
                          <a:sym typeface="Calibri"/>
                        </a:rPr>
                        <a:t>Mishra, Parma Nand</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Driver Drowsiness Detection </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The issue of road accidents caused by driver drowsiness, leading to fatalities and injuries. </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Use of a CNN-based machine learning system to detect driver drowsiness in real-time using webcam</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Real-time monitoring, high accuracy, can prevent accidents, works offline. </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May be impacted by lighting conditions, performance varies based on skin tone. </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Integration with other safety features like lane departure warning and emergency braking. Can be used in commercial vehicles and autonomous driving systems. </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72" name="Google Shape;272;g300a3172eef_3_36"/>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8/12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aphicFrame>
        <p:nvGraphicFramePr>
          <p:cNvPr id="278" name="Google Shape;278;g300a3172eef_3_46"/>
          <p:cNvGraphicFramePr/>
          <p:nvPr/>
        </p:nvGraphicFramePr>
        <p:xfrm>
          <a:off x="3700" y="1424125"/>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9</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2015</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Prashant Dhawde, Pankaj Nagare, Ketan Sadigale, Darshan Sawant, Prof. J. R. Mahajan</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Drowsiness Detection System</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Driver drowsiness is a major factor in vehicle accidents, leading to many deaths and injuries. Detecting drowsiness early can prevent accidents.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The system uses image processing to monitor the driver’s eyes in real time to detect signs of fatigue and issue a warning or slow down the vehicle. </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Non-invasive, real-time monitoring with high accuracy and reliable drowsiness detection using image processing.</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Limited to 80% accuracy and might have localization errors during real-time monitoring.</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Refining the algorithm, testing under different road conditions, and integrating additional warning systems for better performance in real-world scenarios.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79" name="Google Shape;279;g300a3172eef_3_46"/>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9/12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aphicFrame>
        <p:nvGraphicFramePr>
          <p:cNvPr id="285" name="Google Shape;285;g300a3172eef_3_50"/>
          <p:cNvGraphicFramePr/>
          <p:nvPr/>
        </p:nvGraphicFramePr>
        <p:xfrm>
          <a:off x="3700" y="1424125"/>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10</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2022</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Sergio Peruda Jr.,Einstein Yong,Leonardo Samaniego Jr.,Stanley Glenn Bruca,John Maynard Heyasa,Paul Jan Armas,Jesto ni Tarun</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Eye Blink Detection Alert System with Smart DRA Locator using Haar Cascade Algorithm </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Road accidents due to driver fatigue and drowsiness are a major cause of death, necessitating systems to detect prolonged eye blinks that signal drowsiness.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The system uses Haar Cascade Algorithm for eye blink detection. It captures the driver's face and eyes, detects long blinks, issues an alert, and suggests the nearest Driver’s Rest Area (DRA). </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High accuracy (96.67% in daylight and 90% at night), low cost, real-time alerts, and user-friendly mobile integration for rest area suggestions.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Reduced accuracy in low-light conditions and response time slower than the ideal (18.53 frames per second vs. 40 fps standard).</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Use faster processors for improved response time, integrate mobile phone cameras, reduce environmental impact by using eco-friendly materials.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86" name="Google Shape;286;g300a3172eef_3_50"/>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10/12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aphicFrame>
        <p:nvGraphicFramePr>
          <p:cNvPr id="292" name="Google Shape;292;g300a3172eef_3_55"/>
          <p:cNvGraphicFramePr/>
          <p:nvPr/>
        </p:nvGraphicFramePr>
        <p:xfrm>
          <a:off x="3700" y="1424125"/>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11</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2023</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Md. Ebrahim Shaik</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A Systematic Review on Detection and Prediction of Driver Drowsiness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Driver drowsiness is a significant cause of road accidents, leading to fatalities and severe injuries. Reliable detection and prediction systems are needed.</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Various approaches analyzed: physiological, vehicle-based, subjective, and behavioral measures to detect drowsiness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Comprehensive analysis of multiple methods for detecting drowsiness, offering insights for future research.</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Lack of a comprehensive understanding of driver behavior, especially under different driving conditions; many approaches are intrusive</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Development of more non-intrusive, accurate drowsiness detection systems. Exploring machine learning and deep learning for real-time detection.</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293" name="Google Shape;293;g300a3172eef_3_55"/>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11/12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Abstract</a:t>
            </a:r>
            <a:endParaRPr/>
          </a:p>
        </p:txBody>
      </p:sp>
      <p:sp>
        <p:nvSpPr>
          <p:cNvPr id="109" name="Google Shape;109;p3"/>
          <p:cNvSpPr txBox="1"/>
          <p:nvPr>
            <p:ph idx="4294967295" type="body"/>
          </p:nvPr>
        </p:nvSpPr>
        <p:spPr>
          <a:xfrm>
            <a:off x="457200" y="1055075"/>
            <a:ext cx="8229600" cy="5802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518"/>
              </a:spcBef>
              <a:spcAft>
                <a:spcPts val="0"/>
              </a:spcAft>
              <a:buSzPts val="770"/>
              <a:buNone/>
            </a:pPr>
            <a:r>
              <a:rPr lang="en-US" sz="2000"/>
              <a:t>The "ProctorCam-A Drowsiness Alerting System" addresses the growing need for     maintaining alertness and focus during prolonged computer usage, especially in professional and educational settings. This system aims to detect and alert users when signs of drowsiness are detected, helping to prevent productivity loss and potential safety risks associated with fatigue. Utilizing advanced technologies such as OpenCV,  TensorFlow, and Python, the system integrates Convolutional Neural Networks (CNNs) with Haar cascade classifiers, creating a robust hybrid approach to drowsiness detection. The Haar cascade classifiers quickly identify facial features and eye regions, while the CNN model performs detailed analysis to accurately determine the user's level of alertness by classifying eye states (open or closed). Upon detecting prolonged eye closure or other signs of drowsiness, the system triggers a sound alert through the PC's speakers, prompting the user to refocus and maintain productivity. This real-time feedback loop is crucial in environments where staying alert is essential, such as remote work, e-learning and in health conditions like sleep apnea, where maintaining alertness is vital. </a:t>
            </a:r>
            <a:endParaRPr sz="2000"/>
          </a:p>
          <a:p>
            <a:pPr indent="0" lvl="0" marL="0" rtl="0" algn="l">
              <a:lnSpc>
                <a:spcPct val="115000"/>
              </a:lnSpc>
              <a:spcBef>
                <a:spcPts val="518"/>
              </a:spcBef>
              <a:spcAft>
                <a:spcPts val="0"/>
              </a:spcAft>
              <a:buSzPts val="770"/>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aphicFrame>
        <p:nvGraphicFramePr>
          <p:cNvPr id="299" name="Google Shape;299;g300a3172eef_3_59"/>
          <p:cNvGraphicFramePr/>
          <p:nvPr/>
        </p:nvGraphicFramePr>
        <p:xfrm>
          <a:off x="3700" y="1424125"/>
          <a:ext cx="3000000" cy="3000000"/>
        </p:xfrm>
        <a:graphic>
          <a:graphicData uri="http://schemas.openxmlformats.org/drawingml/2006/table">
            <a:tbl>
              <a:tblPr>
                <a:noFill/>
                <a:tableStyleId>{4BD6700D-8711-4A5F-8624-961BEC48815A}</a:tableStyleId>
              </a:tblPr>
              <a:tblGrid>
                <a:gridCol w="487900"/>
                <a:gridCol w="623350"/>
                <a:gridCol w="918100"/>
                <a:gridCol w="1019600"/>
                <a:gridCol w="1127875"/>
                <a:gridCol w="1563775"/>
                <a:gridCol w="1353075"/>
                <a:gridCol w="1150100"/>
                <a:gridCol w="896525"/>
              </a:tblGrid>
              <a:tr h="1279925">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SL NO</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YEAR</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AUTHORS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PAPER TITLE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STATEMENT</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PROBLEM METHODOLOGIES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ADVANTAGES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DRAWBACKS</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a:latin typeface="Calibri"/>
                          <a:ea typeface="Calibri"/>
                          <a:cs typeface="Calibri"/>
                          <a:sym typeface="Calibri"/>
                        </a:rPr>
                        <a:t>FUTURE SCOPE</a:t>
                      </a:r>
                      <a:endParaRPr b="1">
                        <a:latin typeface="Calibri"/>
                        <a:ea typeface="Calibri"/>
                        <a:cs typeface="Calibri"/>
                        <a:sym typeface="Calibri"/>
                      </a:endParaRPr>
                    </a:p>
                  </a:txBody>
                  <a:tcPr marT="45725" marB="45725" marR="91450" marL="9145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555850">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12</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2022</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Jagbeer Singh, Ritika Kanojia, Rishika Singh, Rishita Bansal, Sakshi Bansa</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Driver Drowsiness Detection System – An Approach By Machine Learning Application</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Traffic accidents due to driver drowsiness, leading to numerous deaths and injuries.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US" sz="1200">
                          <a:latin typeface="Calibri"/>
                          <a:ea typeface="Calibri"/>
                          <a:cs typeface="Calibri"/>
                          <a:sym typeface="Calibri"/>
                        </a:rPr>
                        <a:t>Detects driver drowsiness by tracking facial features, especially eye blinking, using a camera. If eyes are closed for a certain time, an alarm alerts the driver.</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200">
                          <a:latin typeface="Calibri"/>
                          <a:ea typeface="Calibri"/>
                          <a:cs typeface="Calibri"/>
                          <a:sym typeface="Calibri"/>
                        </a:rPr>
                        <a:t>Real-time detection with 80% accuracy. </a:t>
                      </a:r>
                      <a:endParaRPr sz="1200">
                        <a:latin typeface="Calibri"/>
                        <a:ea typeface="Calibri"/>
                        <a:cs typeface="Calibri"/>
                        <a:sym typeface="Calibri"/>
                      </a:endParaRPr>
                    </a:p>
                    <a:p>
                      <a:pPr indent="0" lvl="0" marL="0" rtl="0" algn="l">
                        <a:lnSpc>
                          <a:spcPct val="115000"/>
                        </a:lnSpc>
                        <a:spcBef>
                          <a:spcPts val="1200"/>
                        </a:spcBef>
                        <a:spcAft>
                          <a:spcPts val="1200"/>
                        </a:spcAft>
                        <a:buNone/>
                      </a:pPr>
                      <a:r>
                        <a:rPr lang="en-US" sz="1200">
                          <a:latin typeface="Calibri"/>
                          <a:ea typeface="Calibri"/>
                          <a:cs typeface="Calibri"/>
                          <a:sym typeface="Calibri"/>
                        </a:rPr>
                        <a:t>- Uses non-invasive methods (camera, OpenCV).</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200">
                          <a:latin typeface="Calibri"/>
                          <a:ea typeface="Calibri"/>
                          <a:cs typeface="Calibri"/>
                          <a:sym typeface="Calibri"/>
                        </a:rPr>
                        <a:t>Reduced accuracy in poor lighting conditions. </a:t>
                      </a:r>
                      <a:endParaRPr sz="1200">
                        <a:latin typeface="Calibri"/>
                        <a:ea typeface="Calibri"/>
                        <a:cs typeface="Calibri"/>
                        <a:sym typeface="Calibri"/>
                      </a:endParaRPr>
                    </a:p>
                    <a:p>
                      <a:pPr indent="0" lvl="0" marL="0" rtl="0" algn="l">
                        <a:lnSpc>
                          <a:spcPct val="115000"/>
                        </a:lnSpc>
                        <a:spcBef>
                          <a:spcPts val="1200"/>
                        </a:spcBef>
                        <a:spcAft>
                          <a:spcPts val="1200"/>
                        </a:spcAft>
                        <a:buNone/>
                      </a:pPr>
                      <a:r>
                        <a:rPr lang="en-US" sz="1200">
                          <a:latin typeface="Calibri"/>
                          <a:ea typeface="Calibri"/>
                          <a:cs typeface="Calibri"/>
                          <a:sym typeface="Calibri"/>
                        </a:rPr>
                        <a:t>- Varies based on individual Eye Aspect Ratio (EAR).</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200">
                          <a:latin typeface="Calibri"/>
                          <a:ea typeface="Calibri"/>
                          <a:cs typeface="Calibri"/>
                          <a:sym typeface="Calibri"/>
                        </a:rPr>
                        <a:t>Enhance accuracy in varying conditions (e.g., poor lighting). </a:t>
                      </a:r>
                      <a:endParaRPr sz="1200">
                        <a:latin typeface="Calibri"/>
                        <a:ea typeface="Calibri"/>
                        <a:cs typeface="Calibri"/>
                        <a:sym typeface="Calibri"/>
                      </a:endParaRPr>
                    </a:p>
                    <a:p>
                      <a:pPr indent="0" lvl="0" marL="0" rtl="0" algn="l">
                        <a:lnSpc>
                          <a:spcPct val="115000"/>
                        </a:lnSpc>
                        <a:spcBef>
                          <a:spcPts val="1200"/>
                        </a:spcBef>
                        <a:spcAft>
                          <a:spcPts val="1200"/>
                        </a:spcAft>
                        <a:buNone/>
                      </a:pPr>
                      <a:r>
                        <a:rPr lang="en-US" sz="1200">
                          <a:latin typeface="Calibri"/>
                          <a:ea typeface="Calibri"/>
                          <a:cs typeface="Calibri"/>
                          <a:sym typeface="Calibri"/>
                        </a:rPr>
                        <a:t>- Automatic threshold determination for EAR without needing individual settings.</a:t>
                      </a:r>
                      <a:endParaRPr sz="1200">
                        <a:latin typeface="Calibri"/>
                        <a:ea typeface="Calibri"/>
                        <a:cs typeface="Calibri"/>
                        <a:sym typeface="Calibri"/>
                      </a:endParaRPr>
                    </a:p>
                  </a:txBody>
                  <a:tcPr marT="45725" marB="45725" marR="91450" marL="9145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300" name="Google Shape;300;g300a3172eef_3_59"/>
          <p:cNvSpPr txBox="1"/>
          <p:nvPr>
            <p:ph idx="4294967295" type="title"/>
          </p:nvPr>
        </p:nvSpPr>
        <p:spPr>
          <a:xfrm>
            <a:off x="419100" y="260188"/>
            <a:ext cx="8229600" cy="63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Literature Review - Paper 12/12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4"/>
          <p:cNvSpPr txBox="1"/>
          <p:nvPr>
            <p:ph idx="4294967295" type="title"/>
          </p:nvPr>
        </p:nvSpPr>
        <p:spPr>
          <a:xfrm>
            <a:off x="457200" y="274638"/>
            <a:ext cx="8229600" cy="639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960"/>
              <a:buFont typeface="Calibri"/>
              <a:buNone/>
            </a:pPr>
            <a:r>
              <a:rPr lang="en-US" sz="3759"/>
              <a:t>Dataset Description 1/2</a:t>
            </a:r>
            <a:endParaRPr sz="3759"/>
          </a:p>
        </p:txBody>
      </p:sp>
      <p:sp>
        <p:nvSpPr>
          <p:cNvPr id="306" name="Google Shape;306;p14"/>
          <p:cNvSpPr txBox="1"/>
          <p:nvPr>
            <p:ph idx="4294967295" type="body"/>
          </p:nvPr>
        </p:nvSpPr>
        <p:spPr>
          <a:xfrm>
            <a:off x="457200" y="990600"/>
            <a:ext cx="8229600" cy="586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100"/>
              <a:t>The Driver Drowsiness Dataset (size-3GB) is an extracted and cropped faces of drivers from the videos of the Real-Life Drowsiness Dataset. The frames were extracted from videos as images using VLC software. After that, the Viola-Jones algorithm has been used to extract the region of interest from captured images. The obtained dataset (DDD) has been used for training and testing CNN architecture for driver drowsiness detection in the “Detection and Prediction of Driver Drowsiness for the Prevention of Road Accidents Using Deep Neural Networks Techniques” paper. </a:t>
            </a:r>
            <a:endParaRPr sz="2100"/>
          </a:p>
          <a:p>
            <a:pPr indent="0" lvl="0" marL="0" rtl="0" algn="l">
              <a:lnSpc>
                <a:spcPct val="115000"/>
              </a:lnSpc>
              <a:spcBef>
                <a:spcPts val="1200"/>
              </a:spcBef>
              <a:spcAft>
                <a:spcPts val="0"/>
              </a:spcAft>
              <a:buNone/>
            </a:pPr>
            <a:r>
              <a:rPr lang="en-US" sz="2100"/>
              <a:t>To effectively train and evaluate the model, the dataset is splitted into two parts:</a:t>
            </a:r>
            <a:endParaRPr sz="2100"/>
          </a:p>
          <a:p>
            <a:pPr indent="-361950" lvl="0" marL="457200" rtl="0" algn="l">
              <a:lnSpc>
                <a:spcPct val="115000"/>
              </a:lnSpc>
              <a:spcBef>
                <a:spcPts val="1200"/>
              </a:spcBef>
              <a:spcAft>
                <a:spcPts val="0"/>
              </a:spcAft>
              <a:buSzPts val="2100"/>
              <a:buChar char="•"/>
            </a:pPr>
            <a:r>
              <a:rPr lang="en-US" sz="2100"/>
              <a:t>Training Set (80%): This portion contains 80% of the total dataset and is used to train the CNN models. The training data includes a wide variety of facial expressions and states (drowsy and non-drowsy) to ensure that the model learns the necessary features for drowsiness detection.</a:t>
            </a:r>
            <a:endParaRPr sz="2100"/>
          </a:p>
          <a:p>
            <a:pPr indent="0" lvl="0" marL="0" rtl="0" algn="l">
              <a:spcBef>
                <a:spcPts val="1200"/>
              </a:spcBef>
              <a:spcAft>
                <a:spcPts val="0"/>
              </a:spcAft>
              <a:buClr>
                <a:schemeClr val="dk1"/>
              </a:buClr>
              <a:buSzPts val="1100"/>
              <a:buFont typeface="Arial"/>
              <a:buNone/>
            </a:pPr>
            <a:r>
              <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00a3172eef_5_2"/>
          <p:cNvSpPr txBox="1"/>
          <p:nvPr/>
        </p:nvSpPr>
        <p:spPr>
          <a:xfrm>
            <a:off x="476800" y="1136225"/>
            <a:ext cx="8582700" cy="37410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1200"/>
              </a:spcBef>
              <a:spcAft>
                <a:spcPts val="0"/>
              </a:spcAft>
              <a:buClr>
                <a:schemeClr val="dk1"/>
              </a:buClr>
              <a:buSzPts val="2100"/>
              <a:buChar char="•"/>
            </a:pPr>
            <a:r>
              <a:rPr lang="en-US" sz="2100">
                <a:solidFill>
                  <a:schemeClr val="dk1"/>
                </a:solidFill>
                <a:latin typeface="Calibri"/>
                <a:ea typeface="Calibri"/>
                <a:cs typeface="Calibri"/>
                <a:sym typeface="Calibri"/>
              </a:rPr>
              <a:t>Testing Set (20%): The remaining 20% of the dataset is set aside for testing. This unseen data is used to evaluate the model's performance after training, ensuring that it can generalize well to new, previously unseen examples.</a:t>
            </a:r>
            <a:endParaRPr sz="21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100">
                <a:latin typeface="Calibri"/>
                <a:ea typeface="Calibri"/>
                <a:cs typeface="Calibri"/>
                <a:sym typeface="Calibri"/>
              </a:rPr>
              <a:t>LINK: </a:t>
            </a:r>
            <a:r>
              <a:rPr lang="en-US" sz="2100" u="sng">
                <a:solidFill>
                  <a:schemeClr val="hlink"/>
                </a:solidFill>
                <a:latin typeface="Calibri"/>
                <a:ea typeface="Calibri"/>
                <a:cs typeface="Calibri"/>
                <a:sym typeface="Calibri"/>
                <a:hlinkClick r:id="rId3"/>
              </a:rPr>
              <a:t>https://www.kaggle.com/datasets/ismailnasri20/driver-drowsiness-dataset-ddd/data</a:t>
            </a:r>
            <a:endParaRPr sz="2100">
              <a:latin typeface="Calibri"/>
              <a:ea typeface="Calibri"/>
              <a:cs typeface="Calibri"/>
              <a:sym typeface="Calibri"/>
            </a:endParaRPr>
          </a:p>
          <a:p>
            <a:pPr indent="0" lvl="0" marL="0" rtl="0" algn="l">
              <a:spcBef>
                <a:spcPts val="1200"/>
              </a:spcBef>
              <a:spcAft>
                <a:spcPts val="0"/>
              </a:spcAft>
              <a:buNone/>
            </a:pPr>
            <a:r>
              <a:t/>
            </a:r>
            <a:endParaRPr sz="2100">
              <a:latin typeface="Calibri"/>
              <a:ea typeface="Calibri"/>
              <a:cs typeface="Calibri"/>
              <a:sym typeface="Calibri"/>
            </a:endParaRPr>
          </a:p>
          <a:p>
            <a:pPr indent="0" lvl="0" marL="0" rtl="0" algn="l">
              <a:spcBef>
                <a:spcPts val="0"/>
              </a:spcBef>
              <a:spcAft>
                <a:spcPts val="0"/>
              </a:spcAft>
              <a:buNone/>
            </a:pPr>
            <a:r>
              <a:t/>
            </a:r>
            <a:endParaRPr sz="2100">
              <a:latin typeface="Calibri"/>
              <a:ea typeface="Calibri"/>
              <a:cs typeface="Calibri"/>
              <a:sym typeface="Calibri"/>
            </a:endParaRPr>
          </a:p>
        </p:txBody>
      </p:sp>
      <p:sp>
        <p:nvSpPr>
          <p:cNvPr id="313" name="Google Shape;313;g300a3172eef_5_2"/>
          <p:cNvSpPr txBox="1"/>
          <p:nvPr/>
        </p:nvSpPr>
        <p:spPr>
          <a:xfrm>
            <a:off x="499700" y="3931325"/>
            <a:ext cx="270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Calibri"/>
                <a:ea typeface="Calibri"/>
                <a:cs typeface="Calibri"/>
                <a:sym typeface="Calibri"/>
              </a:rPr>
              <a:t>SAMPLE IMAGES:</a:t>
            </a:r>
            <a:endParaRPr sz="2100">
              <a:latin typeface="Calibri"/>
              <a:ea typeface="Calibri"/>
              <a:cs typeface="Calibri"/>
              <a:sym typeface="Calibri"/>
            </a:endParaRPr>
          </a:p>
          <a:p>
            <a:pPr indent="0" lvl="0" marL="0" rtl="0" algn="l">
              <a:spcBef>
                <a:spcPts val="0"/>
              </a:spcBef>
              <a:spcAft>
                <a:spcPts val="0"/>
              </a:spcAft>
              <a:buNone/>
            </a:pPr>
            <a:r>
              <a:t/>
            </a:r>
            <a:endParaRPr sz="2100">
              <a:latin typeface="Calibri"/>
              <a:ea typeface="Calibri"/>
              <a:cs typeface="Calibri"/>
              <a:sym typeface="Calibri"/>
            </a:endParaRPr>
          </a:p>
        </p:txBody>
      </p:sp>
      <p:pic>
        <p:nvPicPr>
          <p:cNvPr id="314" name="Google Shape;314;g300a3172eef_5_2"/>
          <p:cNvPicPr preferRelativeResize="0"/>
          <p:nvPr/>
        </p:nvPicPr>
        <p:blipFill>
          <a:blip r:embed="rId4">
            <a:alphaModFix/>
          </a:blip>
          <a:stretch>
            <a:fillRect/>
          </a:stretch>
        </p:blipFill>
        <p:spPr>
          <a:xfrm>
            <a:off x="1005575" y="4762625"/>
            <a:ext cx="1592500" cy="2038849"/>
          </a:xfrm>
          <a:prstGeom prst="rect">
            <a:avLst/>
          </a:prstGeom>
          <a:noFill/>
          <a:ln>
            <a:noFill/>
          </a:ln>
        </p:spPr>
      </p:pic>
      <p:pic>
        <p:nvPicPr>
          <p:cNvPr id="315" name="Google Shape;315;g300a3172eef_5_2"/>
          <p:cNvPicPr preferRelativeResize="0"/>
          <p:nvPr/>
        </p:nvPicPr>
        <p:blipFill>
          <a:blip r:embed="rId5">
            <a:alphaModFix/>
          </a:blip>
          <a:stretch>
            <a:fillRect/>
          </a:stretch>
        </p:blipFill>
        <p:spPr>
          <a:xfrm>
            <a:off x="5255300" y="4762633"/>
            <a:ext cx="2705700" cy="1803790"/>
          </a:xfrm>
          <a:prstGeom prst="rect">
            <a:avLst/>
          </a:prstGeom>
          <a:noFill/>
          <a:ln>
            <a:noFill/>
          </a:ln>
        </p:spPr>
      </p:pic>
      <p:sp>
        <p:nvSpPr>
          <p:cNvPr id="316" name="Google Shape;316;g300a3172eef_5_2"/>
          <p:cNvSpPr txBox="1"/>
          <p:nvPr/>
        </p:nvSpPr>
        <p:spPr>
          <a:xfrm>
            <a:off x="685075" y="4305450"/>
            <a:ext cx="2233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OPENED</a:t>
            </a:r>
            <a:endParaRPr sz="2000">
              <a:solidFill>
                <a:schemeClr val="dk1"/>
              </a:solidFill>
              <a:latin typeface="Calibri"/>
              <a:ea typeface="Calibri"/>
              <a:cs typeface="Calibri"/>
              <a:sym typeface="Calibri"/>
            </a:endParaRPr>
          </a:p>
        </p:txBody>
      </p:sp>
      <p:sp>
        <p:nvSpPr>
          <p:cNvPr id="317" name="Google Shape;317;g300a3172eef_5_2"/>
          <p:cNvSpPr txBox="1"/>
          <p:nvPr/>
        </p:nvSpPr>
        <p:spPr>
          <a:xfrm>
            <a:off x="5108138" y="4254725"/>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CLOSED</a:t>
            </a:r>
            <a:endParaRPr sz="2000"/>
          </a:p>
        </p:txBody>
      </p:sp>
      <p:sp>
        <p:nvSpPr>
          <p:cNvPr id="318" name="Google Shape;318;g300a3172eef_5_2"/>
          <p:cNvSpPr txBox="1"/>
          <p:nvPr/>
        </p:nvSpPr>
        <p:spPr>
          <a:xfrm>
            <a:off x="476800" y="192750"/>
            <a:ext cx="5884200" cy="76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59">
                <a:solidFill>
                  <a:schemeClr val="dk1"/>
                </a:solidFill>
                <a:latin typeface="Calibri"/>
                <a:ea typeface="Calibri"/>
                <a:cs typeface="Calibri"/>
                <a:sym typeface="Calibri"/>
              </a:rPr>
              <a:t>Dataset Description 2/2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g300a3172eef_0_6"/>
          <p:cNvPicPr preferRelativeResize="0"/>
          <p:nvPr/>
        </p:nvPicPr>
        <p:blipFill>
          <a:blip r:embed="rId3">
            <a:alphaModFix/>
          </a:blip>
          <a:stretch>
            <a:fillRect/>
          </a:stretch>
        </p:blipFill>
        <p:spPr>
          <a:xfrm>
            <a:off x="101800" y="1575225"/>
            <a:ext cx="8908351" cy="4666250"/>
          </a:xfrm>
          <a:prstGeom prst="rect">
            <a:avLst/>
          </a:prstGeom>
          <a:noFill/>
          <a:ln>
            <a:noFill/>
          </a:ln>
        </p:spPr>
      </p:pic>
      <p:sp>
        <p:nvSpPr>
          <p:cNvPr id="325" name="Google Shape;325;g300a3172eef_0_6"/>
          <p:cNvSpPr txBox="1"/>
          <p:nvPr/>
        </p:nvSpPr>
        <p:spPr>
          <a:xfrm>
            <a:off x="466675" y="81750"/>
            <a:ext cx="72789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40"/>
              </a:spcBef>
              <a:spcAft>
                <a:spcPts val="0"/>
              </a:spcAft>
              <a:buNone/>
            </a:pPr>
            <a:r>
              <a:rPr lang="en-US" sz="3950">
                <a:solidFill>
                  <a:schemeClr val="dk1"/>
                </a:solidFill>
                <a:latin typeface="Calibri"/>
                <a:ea typeface="Calibri"/>
                <a:cs typeface="Calibri"/>
                <a:sym typeface="Calibri"/>
              </a:rPr>
              <a:t>Project Plan/Tentative Chart</a:t>
            </a:r>
            <a:endParaRPr sz="395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7"/>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Conclusion</a:t>
            </a:r>
            <a:endParaRPr/>
          </a:p>
        </p:txBody>
      </p:sp>
      <p:sp>
        <p:nvSpPr>
          <p:cNvPr id="331" name="Google Shape;331;p17"/>
          <p:cNvSpPr txBox="1"/>
          <p:nvPr/>
        </p:nvSpPr>
        <p:spPr>
          <a:xfrm>
            <a:off x="271500" y="1235850"/>
            <a:ext cx="8415300" cy="492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100">
                <a:solidFill>
                  <a:schemeClr val="dk1"/>
                </a:solidFill>
              </a:rPr>
              <a:t>Protocam represents a significant step forward in the fight against fatigue-related accidents. By combining cutting-edge AI, machine learning, and computer vision, Protocam offers a reliable solution to detect and alert users to signs of drowsiness. Its real-time monitoring capabilities can significantly reduce the risk of accidents, making roads, workplaces, and other environments safer for everyone. As we continue to embrace technology in our daily lives, systems like Protocam are vital in ensuring that safety remains a top priority.</a:t>
            </a:r>
            <a:endParaRPr sz="21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8"/>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References 1/5</a:t>
            </a:r>
            <a:endParaRPr/>
          </a:p>
        </p:txBody>
      </p:sp>
      <p:sp>
        <p:nvSpPr>
          <p:cNvPr id="337" name="Google Shape;337;p18"/>
          <p:cNvSpPr txBox="1"/>
          <p:nvPr>
            <p:ph idx="4294967295" type="body"/>
          </p:nvPr>
        </p:nvSpPr>
        <p:spPr>
          <a:xfrm>
            <a:off x="228600" y="872475"/>
            <a:ext cx="8780100" cy="59856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640"/>
              </a:spcBef>
              <a:spcAft>
                <a:spcPts val="0"/>
              </a:spcAft>
              <a:buNone/>
            </a:pPr>
            <a:r>
              <a:t/>
            </a:r>
            <a:endParaRPr/>
          </a:p>
          <a:p>
            <a:pPr indent="-362743" lvl="0" marL="457200" rtl="0" algn="l">
              <a:lnSpc>
                <a:spcPct val="115000"/>
              </a:lnSpc>
              <a:spcBef>
                <a:spcPts val="640"/>
              </a:spcBef>
              <a:spcAft>
                <a:spcPts val="0"/>
              </a:spcAft>
              <a:buSzPct val="100000"/>
              <a:buChar char="•"/>
            </a:pPr>
            <a:r>
              <a:rPr lang="en-US" sz="8450"/>
              <a:t>[1] V. R. Prakash, Deepak Borse, R Venkata Ramana, et al. Sleep detection for PC using machine learning model AIP Conference Proceedings 2452, 050002 - November 2022 </a:t>
            </a:r>
            <a:endParaRPr sz="8450"/>
          </a:p>
          <a:p>
            <a:pPr indent="0" lvl="0" marL="457200" rtl="0" algn="l">
              <a:lnSpc>
                <a:spcPct val="115000"/>
              </a:lnSpc>
              <a:spcBef>
                <a:spcPts val="640"/>
              </a:spcBef>
              <a:spcAft>
                <a:spcPts val="0"/>
              </a:spcAft>
              <a:buNone/>
            </a:pPr>
            <a:r>
              <a:t/>
            </a:r>
            <a:endParaRPr sz="8450"/>
          </a:p>
          <a:p>
            <a:pPr indent="-362743" lvl="0" marL="457200" rtl="0" algn="l">
              <a:lnSpc>
                <a:spcPct val="115000"/>
              </a:lnSpc>
              <a:spcBef>
                <a:spcPts val="640"/>
              </a:spcBef>
              <a:spcAft>
                <a:spcPts val="0"/>
              </a:spcAft>
              <a:buSzPct val="100000"/>
              <a:buChar char="•"/>
            </a:pPr>
            <a:r>
              <a:rPr lang="en-US" sz="8450"/>
              <a:t>[2]Dr. S. S. Saranya,Ravi Mytresh,Mylavarapu Manideep. An Improved Driver Drowsiness Detection using Haar Cascade Classifier. International Conference on Innovative Data Communication Technologies and Application (ICIDCA-2023)- August 2023 </a:t>
            </a:r>
            <a:endParaRPr sz="8450"/>
          </a:p>
          <a:p>
            <a:pPr indent="0" lvl="0" marL="0" rtl="0" algn="l">
              <a:lnSpc>
                <a:spcPct val="115000"/>
              </a:lnSpc>
              <a:spcBef>
                <a:spcPts val="640"/>
              </a:spcBef>
              <a:spcAft>
                <a:spcPts val="0"/>
              </a:spcAft>
              <a:buNone/>
            </a:pPr>
            <a:r>
              <a:t/>
            </a:r>
            <a:endParaRPr sz="8450"/>
          </a:p>
          <a:p>
            <a:pPr indent="-362743" lvl="0" marL="457200" rtl="0" algn="l">
              <a:lnSpc>
                <a:spcPct val="115000"/>
              </a:lnSpc>
              <a:spcBef>
                <a:spcPts val="640"/>
              </a:spcBef>
              <a:spcAft>
                <a:spcPts val="0"/>
              </a:spcAft>
              <a:buSzPct val="100000"/>
              <a:buChar char="•"/>
            </a:pPr>
            <a:r>
              <a:rPr lang="en-US" sz="8450"/>
              <a:t>[3]Sujata Gaikwad,Upendra Patil,Mansi Subhedar.Driver Assistance Systems with Driver Drowsiness Detection Using Haar-Cascade Algorithm.2023 3rd International Conference on Advancement in Electronics &amp; Communication Engineering (AECE)- April -2023 </a:t>
            </a:r>
            <a:endParaRPr sz="8450"/>
          </a:p>
          <a:p>
            <a:pPr indent="0" lvl="0" marL="457200" rtl="0" algn="l">
              <a:lnSpc>
                <a:spcPct val="115000"/>
              </a:lnSpc>
              <a:spcBef>
                <a:spcPts val="640"/>
              </a:spcBef>
              <a:spcAft>
                <a:spcPts val="0"/>
              </a:spcAft>
              <a:buNone/>
            </a:pPr>
            <a:r>
              <a:t/>
            </a:r>
            <a:endParaRPr sz="8450"/>
          </a:p>
          <a:p>
            <a:pPr indent="-362743" lvl="0" marL="457200" rtl="0" algn="l">
              <a:lnSpc>
                <a:spcPct val="115000"/>
              </a:lnSpc>
              <a:spcBef>
                <a:spcPts val="640"/>
              </a:spcBef>
              <a:spcAft>
                <a:spcPts val="0"/>
              </a:spcAft>
              <a:buSzPct val="100000"/>
              <a:buChar char="•"/>
            </a:pPr>
            <a:r>
              <a:rPr lang="en-US" sz="8450"/>
              <a:t>[4]Yuvraj Suryawanshi,Sushma Agrawal.Driver Drowsiness Detection System based on LBP and Haar Algorithm. International Conference on I-SMAC (IoT in Social, Mobile, Analytics and Cloud) (I-SMAC). -2020 </a:t>
            </a:r>
            <a:endParaRPr sz="8450"/>
          </a:p>
          <a:p>
            <a:pPr indent="0" lvl="0" marL="0" rtl="0" algn="l">
              <a:spcBef>
                <a:spcPts val="640"/>
              </a:spcBef>
              <a:spcAft>
                <a:spcPts val="0"/>
              </a:spcAft>
              <a:buNone/>
            </a:pPr>
            <a:r>
              <a:t/>
            </a:r>
            <a:endParaRPr sz="8450"/>
          </a:p>
          <a:p>
            <a:pPr indent="0" lvl="0" marL="457200" rtl="0" algn="l">
              <a:spcBef>
                <a:spcPts val="640"/>
              </a:spcBef>
              <a:spcAft>
                <a:spcPts val="0"/>
              </a:spcAft>
              <a:buNone/>
            </a:pPr>
            <a:r>
              <a:t/>
            </a:r>
            <a:endParaRPr sz="8450"/>
          </a:p>
          <a:p>
            <a:pPr indent="-139700" lvl="0" marL="342900" rtl="0" algn="l">
              <a:lnSpc>
                <a:spcPct val="100000"/>
              </a:lnSpc>
              <a:spcBef>
                <a:spcPts val="640"/>
              </a:spcBef>
              <a:spcAft>
                <a:spcPts val="0"/>
              </a:spcAft>
              <a:buClr>
                <a:schemeClr val="dk1"/>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300a3172eef_6_16"/>
          <p:cNvSpPr txBox="1"/>
          <p:nvPr/>
        </p:nvSpPr>
        <p:spPr>
          <a:xfrm>
            <a:off x="398825" y="1122725"/>
            <a:ext cx="8286000" cy="53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344" name="Google Shape;344;g300a3172eef_6_16"/>
          <p:cNvSpPr txBox="1"/>
          <p:nvPr/>
        </p:nvSpPr>
        <p:spPr>
          <a:xfrm>
            <a:off x="398750" y="1235850"/>
            <a:ext cx="8286000" cy="53733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640"/>
              </a:spcBef>
              <a:spcAft>
                <a:spcPts val="0"/>
              </a:spcAft>
              <a:buClr>
                <a:schemeClr val="dk1"/>
              </a:buClr>
              <a:buSzPts val="2100"/>
              <a:buChar char="•"/>
            </a:pPr>
            <a:r>
              <a:rPr lang="en-US" sz="2100">
                <a:solidFill>
                  <a:schemeClr val="dk1"/>
                </a:solidFill>
                <a:latin typeface="Calibri"/>
                <a:ea typeface="Calibri"/>
                <a:cs typeface="Calibri"/>
                <a:sym typeface="Calibri"/>
              </a:rPr>
              <a:t>[4]Yuvraj Suryawanshi,Sushma Agrawal.Driver Drowsiness Detection System based on LBP and Haar Algorithm. International Conference on I-SMAC (IoT in Social, Mobile, Analytics and Cloud) (I-SMAC). -2020</a:t>
            </a:r>
            <a:endParaRPr sz="2100">
              <a:solidFill>
                <a:schemeClr val="dk1"/>
              </a:solidFill>
              <a:latin typeface="Calibri"/>
              <a:ea typeface="Calibri"/>
              <a:cs typeface="Calibri"/>
              <a:sym typeface="Calibri"/>
            </a:endParaRPr>
          </a:p>
          <a:p>
            <a:pPr indent="0" lvl="0" marL="0" rtl="0" algn="l">
              <a:lnSpc>
                <a:spcPct val="115000"/>
              </a:lnSpc>
              <a:spcBef>
                <a:spcPts val="640"/>
              </a:spcBef>
              <a:spcAft>
                <a:spcPts val="0"/>
              </a:spcAft>
              <a:buNone/>
            </a:pPr>
            <a:r>
              <a:t/>
            </a:r>
            <a:endParaRPr sz="2100">
              <a:solidFill>
                <a:schemeClr val="dk1"/>
              </a:solidFill>
              <a:latin typeface="Calibri"/>
              <a:ea typeface="Calibri"/>
              <a:cs typeface="Calibri"/>
              <a:sym typeface="Calibri"/>
            </a:endParaRPr>
          </a:p>
          <a:p>
            <a:pPr indent="-361950" lvl="0" marL="457200" rtl="0" algn="l">
              <a:lnSpc>
                <a:spcPct val="115000"/>
              </a:lnSpc>
              <a:spcBef>
                <a:spcPts val="640"/>
              </a:spcBef>
              <a:spcAft>
                <a:spcPts val="0"/>
              </a:spcAft>
              <a:buClr>
                <a:schemeClr val="dk1"/>
              </a:buClr>
              <a:buSzPts val="2100"/>
              <a:buChar char="•"/>
            </a:pPr>
            <a:r>
              <a:rPr lang="en-US" sz="2100">
                <a:solidFill>
                  <a:schemeClr val="dk1"/>
                </a:solidFill>
                <a:latin typeface="Calibri"/>
                <a:ea typeface="Calibri"/>
                <a:cs typeface="Calibri"/>
                <a:sym typeface="Calibri"/>
              </a:rPr>
              <a:t>[5]Vidushi Singhal, Nitasha Soni, Kanika Khatri, Bhavesh Kumar Chokka.Drowsiness Detection and Alert System using DLib.2023 International Conference on Advances in Computation, Communication and Information Technology (ICAICCIT)- July-2023 </a:t>
            </a:r>
            <a:endParaRPr sz="2100">
              <a:solidFill>
                <a:schemeClr val="dk1"/>
              </a:solidFill>
              <a:latin typeface="Calibri"/>
              <a:ea typeface="Calibri"/>
              <a:cs typeface="Calibri"/>
              <a:sym typeface="Calibri"/>
            </a:endParaRPr>
          </a:p>
          <a:p>
            <a:pPr indent="0" lvl="0" marL="0" rtl="0" algn="l">
              <a:lnSpc>
                <a:spcPct val="115000"/>
              </a:lnSpc>
              <a:spcBef>
                <a:spcPts val="640"/>
              </a:spcBef>
              <a:spcAft>
                <a:spcPts val="0"/>
              </a:spcAft>
              <a:buNone/>
            </a:pPr>
            <a:r>
              <a:t/>
            </a:r>
            <a:endParaRPr sz="2100">
              <a:solidFill>
                <a:schemeClr val="dk1"/>
              </a:solidFill>
              <a:latin typeface="Calibri"/>
              <a:ea typeface="Calibri"/>
              <a:cs typeface="Calibri"/>
              <a:sym typeface="Calibri"/>
            </a:endParaRPr>
          </a:p>
          <a:p>
            <a:pPr indent="-361950" lvl="0" marL="457200" rtl="0" algn="l">
              <a:lnSpc>
                <a:spcPct val="115000"/>
              </a:lnSpc>
              <a:spcBef>
                <a:spcPts val="64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[6]Sarthak Maniar,Krish Sukhani,Krushna Shah,Sudhir Dhage.Automated Proctoring System using Computer Vision Techniques.ISBN 978-1-6654-3986-2- February-2021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p:txBody>
      </p:sp>
      <p:sp>
        <p:nvSpPr>
          <p:cNvPr id="345" name="Google Shape;345;g300a3172eef_6_16"/>
          <p:cNvSpPr txBox="1"/>
          <p:nvPr/>
        </p:nvSpPr>
        <p:spPr>
          <a:xfrm>
            <a:off x="476825" y="121750"/>
            <a:ext cx="4402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400">
                <a:solidFill>
                  <a:schemeClr val="dk1"/>
                </a:solidFill>
                <a:latin typeface="Calibri"/>
                <a:ea typeface="Calibri"/>
                <a:cs typeface="Calibri"/>
                <a:sym typeface="Calibri"/>
              </a:rPr>
              <a:t>References 2/5</a:t>
            </a:r>
            <a:endParaRPr sz="44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300a3172eef_6_24"/>
          <p:cNvSpPr txBox="1"/>
          <p:nvPr/>
        </p:nvSpPr>
        <p:spPr>
          <a:xfrm>
            <a:off x="370475" y="1122725"/>
            <a:ext cx="8469900" cy="55572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64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[7]Divyanshu Negi,Ambuj Bhandari,Abhishek Gaur,Abhishek Sindhwal,Rahul Chauhan,Akanksha Kapruwan.AI-based Online Proctoring System with YOLO-v3 &amp; MMOD CNN.2024 IEEE 9th International Conference for Convergence in Technology (I2CT)- April-2024</a:t>
            </a:r>
            <a:endParaRPr sz="2100">
              <a:solidFill>
                <a:schemeClr val="dk1"/>
              </a:solidFill>
              <a:latin typeface="Calibri"/>
              <a:ea typeface="Calibri"/>
              <a:cs typeface="Calibri"/>
              <a:sym typeface="Calibri"/>
            </a:endParaRPr>
          </a:p>
          <a:p>
            <a:pPr indent="0" lvl="0" marL="0" rtl="0" algn="l">
              <a:lnSpc>
                <a:spcPct val="115000"/>
              </a:lnSpc>
              <a:spcBef>
                <a:spcPts val="640"/>
              </a:spcBef>
              <a:spcAft>
                <a:spcPts val="0"/>
              </a:spcAft>
              <a:buNone/>
            </a:pPr>
            <a:r>
              <a:t/>
            </a:r>
            <a:endParaRPr sz="2100">
              <a:solidFill>
                <a:schemeClr val="dk1"/>
              </a:solidFill>
              <a:latin typeface="Calibri"/>
              <a:ea typeface="Calibri"/>
              <a:cs typeface="Calibri"/>
              <a:sym typeface="Calibri"/>
            </a:endParaRPr>
          </a:p>
          <a:p>
            <a:pPr indent="-361950" lvl="0" marL="457200" rtl="0" algn="l">
              <a:lnSpc>
                <a:spcPct val="115000"/>
              </a:lnSpc>
              <a:spcBef>
                <a:spcPts val="64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[8]Harshit Verma, Amit Kumar, Gouri Shankar Mishra, Ujjwal deep, Pradeep Kumar Mishra, Parma Nand.Driver Drowsiness Detection.Journal of Data Acquisition and Processing · April 2023 [9] Prashant Dhawde, Pankaj Nagare, Ketan Sadigale, Darshan Sawant, Prof. J. R. Mahajan.Drowsiness Detection System.International Journal of Engineering Research &amp; Technology (IJERT) ISSN: 2278-0181-2015</a:t>
            </a:r>
            <a:endParaRPr sz="2100">
              <a:solidFill>
                <a:schemeClr val="dk1"/>
              </a:solidFill>
              <a:latin typeface="Calibri"/>
              <a:ea typeface="Calibri"/>
              <a:cs typeface="Calibri"/>
              <a:sym typeface="Calibri"/>
            </a:endParaRPr>
          </a:p>
          <a:p>
            <a:pPr indent="0" lvl="0" marL="0" rtl="0" algn="l">
              <a:lnSpc>
                <a:spcPct val="115000"/>
              </a:lnSpc>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p:txBody>
      </p:sp>
      <p:sp>
        <p:nvSpPr>
          <p:cNvPr id="352" name="Google Shape;352;g300a3172eef_6_24"/>
          <p:cNvSpPr txBox="1"/>
          <p:nvPr/>
        </p:nvSpPr>
        <p:spPr>
          <a:xfrm>
            <a:off x="370475" y="127250"/>
            <a:ext cx="37641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References 3/5</a:t>
            </a:r>
            <a:endParaRPr sz="4400">
              <a:solidFill>
                <a:schemeClr val="dk1"/>
              </a:solidFill>
              <a:latin typeface="Calibri"/>
              <a:ea typeface="Calibri"/>
              <a:cs typeface="Calibri"/>
              <a:sym typeface="Calibri"/>
            </a:endParaRPr>
          </a:p>
        </p:txBody>
      </p:sp>
      <p:sp>
        <p:nvSpPr>
          <p:cNvPr id="353" name="Google Shape;353;g300a3172eef_6_24"/>
          <p:cNvSpPr txBox="1"/>
          <p:nvPr/>
        </p:nvSpPr>
        <p:spPr>
          <a:xfrm>
            <a:off x="2859150" y="458150"/>
            <a:ext cx="6318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300a3172eef_6_30"/>
          <p:cNvSpPr txBox="1"/>
          <p:nvPr/>
        </p:nvSpPr>
        <p:spPr>
          <a:xfrm>
            <a:off x="497725" y="1334825"/>
            <a:ext cx="8271900" cy="52320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64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[9] Prashant Dhawde, Pankaj Nagare, Ketan Sadigale, Darshan Sawant, Prof. J. R. Mahajan.Drowsiness Detection System.International Journal of Engineering Research &amp; Technology (IJERT) ISSN: 2278-0181-2015 </a:t>
            </a:r>
            <a:endParaRPr sz="2100">
              <a:solidFill>
                <a:schemeClr val="dk1"/>
              </a:solidFill>
              <a:latin typeface="Calibri"/>
              <a:ea typeface="Calibri"/>
              <a:cs typeface="Calibri"/>
              <a:sym typeface="Calibri"/>
            </a:endParaRPr>
          </a:p>
          <a:p>
            <a:pPr indent="0" lvl="0" marL="0" rtl="0" algn="l">
              <a:lnSpc>
                <a:spcPct val="115000"/>
              </a:lnSpc>
              <a:spcBef>
                <a:spcPts val="64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361950" lvl="0" marL="457200" rtl="0" algn="l">
              <a:lnSpc>
                <a:spcPct val="115000"/>
              </a:lnSpc>
              <a:spcBef>
                <a:spcPts val="64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[10]Sergio Peruda Jr.,Einstein Yong,Leonardo Samaniego Jr.,Stanley Glenn Bruca,John Maynard Heyasa,Paul Jan Armas,Jesto ni Tarun.Eye Blink Detection Alert System with Smart DRA Locator using Haar Cascade Algorith.h International Conference on Humanoid, Nanotechnology, Information Technology, Communication and Control, Environment, and Management (HNICEM)- February 2022</a:t>
            </a:r>
            <a:endParaRPr sz="2100">
              <a:solidFill>
                <a:schemeClr val="dk1"/>
              </a:solidFill>
              <a:latin typeface="Calibri"/>
              <a:ea typeface="Calibri"/>
              <a:cs typeface="Calibri"/>
              <a:sym typeface="Calibri"/>
            </a:endParaRPr>
          </a:p>
          <a:p>
            <a:pPr indent="0" lvl="0" marL="0" rtl="0" algn="l">
              <a:lnSpc>
                <a:spcPct val="115000"/>
              </a:lnSpc>
              <a:spcBef>
                <a:spcPts val="64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360" name="Google Shape;360;g300a3172eef_6_30"/>
          <p:cNvSpPr txBox="1"/>
          <p:nvPr/>
        </p:nvSpPr>
        <p:spPr>
          <a:xfrm>
            <a:off x="197975" y="120750"/>
            <a:ext cx="39762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References </a:t>
            </a:r>
            <a:r>
              <a:rPr lang="en-US" sz="4400">
                <a:solidFill>
                  <a:schemeClr val="dk1"/>
                </a:solidFill>
                <a:latin typeface="Calibri"/>
                <a:ea typeface="Calibri"/>
                <a:cs typeface="Calibri"/>
                <a:sym typeface="Calibri"/>
              </a:rPr>
              <a:t>4/5</a:t>
            </a:r>
            <a:endParaRPr sz="4400">
              <a:solidFill>
                <a:schemeClr val="dk1"/>
              </a:solidFill>
              <a:latin typeface="Calibri"/>
              <a:ea typeface="Calibri"/>
              <a:cs typeface="Calibri"/>
              <a:sym typeface="Calibri"/>
            </a:endParaRPr>
          </a:p>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300a3172eef_6_34"/>
          <p:cNvSpPr txBox="1"/>
          <p:nvPr/>
        </p:nvSpPr>
        <p:spPr>
          <a:xfrm>
            <a:off x="412900" y="1179300"/>
            <a:ext cx="8328600" cy="54156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[11]Md. Ebrahim Shaik.A Systematic Review on Detection and Prediction of Driver Drowsiness.Transportation Research Interdisciplinary Perspectives 21 (2023) 100864 - June 2023</a:t>
            </a:r>
            <a:endParaRPr sz="21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 [12]Jagbeer Singh, Ritika Kanojia, Rishika Singh, Rishita Bansal, Sakshi Bansa.Driver Drowsiness Detection System – An Approach By Machine Learning Application.Journal of Pharmaceutical Negative Results. 2022</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p:txBody>
      </p:sp>
      <p:sp>
        <p:nvSpPr>
          <p:cNvPr id="367" name="Google Shape;367;g300a3172eef_6_34"/>
          <p:cNvSpPr txBox="1"/>
          <p:nvPr/>
        </p:nvSpPr>
        <p:spPr>
          <a:xfrm>
            <a:off x="478475" y="72475"/>
            <a:ext cx="4251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400">
                <a:solidFill>
                  <a:schemeClr val="dk1"/>
                </a:solidFill>
                <a:latin typeface="Calibri"/>
                <a:ea typeface="Calibri"/>
                <a:cs typeface="Calibri"/>
                <a:sym typeface="Calibri"/>
              </a:rPr>
              <a:t>References 5/5</a:t>
            </a:r>
            <a:endParaRPr sz="4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Objectives</a:t>
            </a:r>
            <a:endParaRPr/>
          </a:p>
        </p:txBody>
      </p:sp>
      <p:sp>
        <p:nvSpPr>
          <p:cNvPr id="115" name="Google Shape;115;p4"/>
          <p:cNvSpPr txBox="1"/>
          <p:nvPr>
            <p:ph idx="4294967295" type="body"/>
          </p:nvPr>
        </p:nvSpPr>
        <p:spPr>
          <a:xfrm>
            <a:off x="457200" y="1115950"/>
            <a:ext cx="8229600" cy="5051400"/>
          </a:xfrm>
          <a:prstGeom prst="rect">
            <a:avLst/>
          </a:prstGeom>
          <a:noFill/>
          <a:ln>
            <a:noFill/>
          </a:ln>
        </p:spPr>
        <p:txBody>
          <a:bodyPr anchorCtr="0" anchor="t" bIns="45700" lIns="91425" spcFirstLastPara="1" rIns="91425" wrap="square" tIns="45700">
            <a:normAutofit/>
          </a:bodyPr>
          <a:lstStyle/>
          <a:p>
            <a:pPr indent="-361950" lvl="0" marL="457200" rtl="0" algn="l">
              <a:lnSpc>
                <a:spcPct val="115000"/>
              </a:lnSpc>
              <a:spcBef>
                <a:spcPts val="518"/>
              </a:spcBef>
              <a:spcAft>
                <a:spcPts val="0"/>
              </a:spcAft>
              <a:buSzPts val="2100"/>
              <a:buAutoNum type="arabicPeriod"/>
            </a:pPr>
            <a:r>
              <a:rPr lang="en-US" sz="2100"/>
              <a:t>Real-Time Drowsiness Detection: Monitors facial expressions and eye movements to detect drowsiness through the webcam. </a:t>
            </a:r>
            <a:endParaRPr sz="2100"/>
          </a:p>
          <a:p>
            <a:pPr indent="0" lvl="0" marL="914400" rtl="0" algn="l">
              <a:lnSpc>
                <a:spcPct val="115000"/>
              </a:lnSpc>
              <a:spcBef>
                <a:spcPts val="518"/>
              </a:spcBef>
              <a:spcAft>
                <a:spcPts val="0"/>
              </a:spcAft>
              <a:buNone/>
            </a:pPr>
            <a:r>
              <a:t/>
            </a:r>
            <a:endParaRPr sz="2100"/>
          </a:p>
          <a:p>
            <a:pPr indent="-361950" lvl="0" marL="457200" rtl="0" algn="l">
              <a:lnSpc>
                <a:spcPct val="115000"/>
              </a:lnSpc>
              <a:spcBef>
                <a:spcPts val="518"/>
              </a:spcBef>
              <a:spcAft>
                <a:spcPts val="0"/>
              </a:spcAft>
              <a:buSzPts val="2100"/>
              <a:buAutoNum type="arabicPeriod"/>
            </a:pPr>
            <a:r>
              <a:rPr lang="en-US" sz="2100"/>
              <a:t>Sound Alert System: Triggers an audible alert through the PC’s speakers when drowsiness is detected. </a:t>
            </a:r>
            <a:endParaRPr sz="2100"/>
          </a:p>
          <a:p>
            <a:pPr indent="0" lvl="0" marL="914400" rtl="0" algn="l">
              <a:lnSpc>
                <a:spcPct val="115000"/>
              </a:lnSpc>
              <a:spcBef>
                <a:spcPts val="518"/>
              </a:spcBef>
              <a:spcAft>
                <a:spcPts val="0"/>
              </a:spcAft>
              <a:buNone/>
            </a:pPr>
            <a:r>
              <a:t/>
            </a:r>
            <a:endParaRPr sz="2100"/>
          </a:p>
          <a:p>
            <a:pPr indent="-361950" lvl="0" marL="457200" rtl="0" algn="l">
              <a:lnSpc>
                <a:spcPct val="115000"/>
              </a:lnSpc>
              <a:spcBef>
                <a:spcPts val="518"/>
              </a:spcBef>
              <a:spcAft>
                <a:spcPts val="0"/>
              </a:spcAft>
              <a:buSzPts val="2100"/>
              <a:buAutoNum type="arabicPeriod"/>
            </a:pPr>
            <a:r>
              <a:rPr lang="en-US" sz="2100"/>
              <a:t>Eye Tracking and Blink Rate Analysis: Utilize advanced image processing techniques and machine learning models (e.g., Haar Cascade Classifiers and CNNs) to track the user’s eyes, calculate the blink rate, and analyze eye closure duration to detect drowsiness. </a:t>
            </a:r>
            <a:endParaRPr sz="2100"/>
          </a:p>
          <a:p>
            <a:pPr indent="0" lvl="0" marL="457200" rtl="0" algn="l">
              <a:lnSpc>
                <a:spcPct val="150000"/>
              </a:lnSpc>
              <a:spcBef>
                <a:spcPts val="518"/>
              </a:spcBef>
              <a:spcAft>
                <a:spcPts val="0"/>
              </a:spcAft>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ff828fceb7_3_7"/>
          <p:cNvSpPr txBox="1"/>
          <p:nvPr/>
        </p:nvSpPr>
        <p:spPr>
          <a:xfrm>
            <a:off x="4046925" y="726800"/>
            <a:ext cx="513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22" name="Google Shape;122;g2ff828fceb7_3_7"/>
          <p:cNvSpPr txBox="1"/>
          <p:nvPr/>
        </p:nvSpPr>
        <p:spPr>
          <a:xfrm>
            <a:off x="486950" y="132825"/>
            <a:ext cx="57939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Introduction</a:t>
            </a:r>
            <a:endParaRPr sz="3950">
              <a:solidFill>
                <a:schemeClr val="dk1"/>
              </a:solidFill>
              <a:latin typeface="Calibri"/>
              <a:ea typeface="Calibri"/>
              <a:cs typeface="Calibri"/>
              <a:sym typeface="Calibri"/>
            </a:endParaRPr>
          </a:p>
        </p:txBody>
      </p:sp>
      <p:sp>
        <p:nvSpPr>
          <p:cNvPr id="123" name="Google Shape;123;g2ff828fceb7_3_7"/>
          <p:cNvSpPr txBox="1"/>
          <p:nvPr/>
        </p:nvSpPr>
        <p:spPr>
          <a:xfrm>
            <a:off x="486950" y="1165150"/>
            <a:ext cx="8187000" cy="463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US" sz="2100">
                <a:solidFill>
                  <a:schemeClr val="dk1"/>
                </a:solidFill>
                <a:latin typeface="Calibri"/>
                <a:ea typeface="Calibri"/>
                <a:cs typeface="Calibri"/>
                <a:sym typeface="Calibri"/>
              </a:rPr>
              <a:t>The "ProctorCam-A Drowsiness Alerting System" is designed to enhance alertness and productivity by detecting drowsiness and providing real-time feedback across various environments. It improves workplace safety and efficiency by preventing errors caused by fatigue, supports remote workers in maintaining focus during high-concentration tasks, aids individuals with sleep disorders or chronic fatigue by monitoring their alertness, and helps students stay engaged during long e-learning sessions. By addressing these diverse needs, the ProctorCam system aims to create safer, more productive, and focused environments.</a:t>
            </a:r>
            <a:endParaRPr sz="2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ff828fceb7_3_3"/>
          <p:cNvSpPr txBox="1"/>
          <p:nvPr/>
        </p:nvSpPr>
        <p:spPr>
          <a:xfrm>
            <a:off x="466675" y="1165150"/>
            <a:ext cx="8217300" cy="544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US" sz="2100">
                <a:solidFill>
                  <a:schemeClr val="dk1"/>
                </a:solidFill>
                <a:latin typeface="Calibri"/>
                <a:ea typeface="Calibri"/>
                <a:cs typeface="Calibri"/>
                <a:sym typeface="Calibri"/>
              </a:rPr>
              <a:t>Maintaining alertness is increasingly difficult in work and study environments due to prolonged computer use, remote work, and extended study sessions. Drowsiness can lead to decreased productivity, safety risks, and health issues, particularly for individuals with sleep disorders or chronic fatigue. Current monitoring tools lack effective real-time drowsiness detection and feedback. The "ProctorCam-A Drowsiness Alerting System" addresses this gap by providing immediate alerts to enhance alertness and performance across various settings.</a:t>
            </a:r>
            <a:endParaRPr sz="2100">
              <a:solidFill>
                <a:schemeClr val="dk1"/>
              </a:solidFill>
              <a:latin typeface="Calibri"/>
              <a:ea typeface="Calibri"/>
              <a:cs typeface="Calibri"/>
              <a:sym typeface="Calibri"/>
            </a:endParaRPr>
          </a:p>
          <a:p>
            <a:pPr indent="0" lvl="0" marL="0" rtl="0" algn="just">
              <a:spcBef>
                <a:spcPts val="0"/>
              </a:spcBef>
              <a:spcAft>
                <a:spcPts val="0"/>
              </a:spcAft>
              <a:buNone/>
            </a:pPr>
            <a:r>
              <a:t/>
            </a:r>
            <a:endParaRPr sz="2800">
              <a:solidFill>
                <a:schemeClr val="dk1"/>
              </a:solidFill>
              <a:latin typeface="Calibri"/>
              <a:ea typeface="Calibri"/>
              <a:cs typeface="Calibri"/>
              <a:sym typeface="Calibri"/>
            </a:endParaRPr>
          </a:p>
        </p:txBody>
      </p:sp>
      <p:sp>
        <p:nvSpPr>
          <p:cNvPr id="130" name="Google Shape;130;g2ff828fceb7_3_3"/>
          <p:cNvSpPr txBox="1"/>
          <p:nvPr/>
        </p:nvSpPr>
        <p:spPr>
          <a:xfrm>
            <a:off x="879525" y="429850"/>
            <a:ext cx="77346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31" name="Google Shape;131;g2ff828fceb7_3_3"/>
          <p:cNvSpPr txBox="1"/>
          <p:nvPr/>
        </p:nvSpPr>
        <p:spPr>
          <a:xfrm>
            <a:off x="466675" y="203625"/>
            <a:ext cx="68889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950">
                <a:solidFill>
                  <a:schemeClr val="dk1"/>
                </a:solidFill>
                <a:latin typeface="Calibri"/>
                <a:ea typeface="Calibri"/>
                <a:cs typeface="Calibri"/>
                <a:sym typeface="Calibri"/>
              </a:rPr>
              <a:t>Statement of the Problem</a:t>
            </a:r>
            <a:endParaRPr sz="395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Purpose of the project</a:t>
            </a:r>
            <a:endParaRPr/>
          </a:p>
        </p:txBody>
      </p:sp>
      <p:sp>
        <p:nvSpPr>
          <p:cNvPr id="137" name="Google Shape;137;p5"/>
          <p:cNvSpPr txBox="1"/>
          <p:nvPr>
            <p:ph idx="4294967295" type="body"/>
          </p:nvPr>
        </p:nvSpPr>
        <p:spPr>
          <a:xfrm>
            <a:off x="457200" y="990600"/>
            <a:ext cx="8229600" cy="5257800"/>
          </a:xfrm>
          <a:prstGeom prst="rect">
            <a:avLst/>
          </a:prstGeom>
          <a:noFill/>
          <a:ln>
            <a:noFill/>
          </a:ln>
        </p:spPr>
        <p:txBody>
          <a:bodyPr anchorCtr="0" anchor="t" bIns="45700" lIns="91425" spcFirstLastPara="1" rIns="91425" wrap="square" tIns="45700">
            <a:normAutofit/>
          </a:bodyPr>
          <a:lstStyle/>
          <a:p>
            <a:pPr indent="0" lvl="0" marL="457200" rtl="0" algn="l">
              <a:spcBef>
                <a:spcPts val="518"/>
              </a:spcBef>
              <a:spcAft>
                <a:spcPts val="0"/>
              </a:spcAft>
              <a:buNone/>
            </a:pPr>
            <a:r>
              <a:t/>
            </a:r>
            <a:endParaRPr sz="2100"/>
          </a:p>
          <a:p>
            <a:pPr indent="0" lvl="0" marL="457200" rtl="0" algn="l">
              <a:lnSpc>
                <a:spcPct val="115000"/>
              </a:lnSpc>
              <a:spcBef>
                <a:spcPts val="518"/>
              </a:spcBef>
              <a:spcAft>
                <a:spcPts val="0"/>
              </a:spcAft>
              <a:buNone/>
            </a:pPr>
            <a:r>
              <a:rPr lang="en-US" sz="2100"/>
              <a:t>The "ProctorCam-A Drowsiness Alerting System" aims to boost user alertness and productivity by detecting signs of drowsiness and providing real-time feedback. In workplace environments, it enhances safety and efficiency by preventing errors caused by fatigue, particularly for employees who work long hours on computers. For remote workers engaged in tasks requiring intense focus, such as data analysis or content creation, the system helps maintain their concentration and quality of work. In health and wellness contexts, it supports individuals with sleep disorders or chronic fatigue by continuously monitoring alertness and alerting them to potential lapses. Additionally, in educational settings, especially e-learning platforms, it keeps students engaged and focused during extended study periods, improving their overall learning experience.</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idx="4294967295"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Existing System 1/3</a:t>
            </a:r>
            <a:endParaRPr/>
          </a:p>
        </p:txBody>
      </p:sp>
      <p:sp>
        <p:nvSpPr>
          <p:cNvPr id="143" name="Google Shape;143;p6"/>
          <p:cNvSpPr txBox="1"/>
          <p:nvPr>
            <p:ph idx="4294967295" type="body"/>
          </p:nvPr>
        </p:nvSpPr>
        <p:spPr>
          <a:xfrm>
            <a:off x="457200" y="990600"/>
            <a:ext cx="8229600" cy="5257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518"/>
              </a:spcBef>
              <a:spcAft>
                <a:spcPts val="0"/>
              </a:spcAft>
              <a:buSzPts val="440"/>
              <a:buNone/>
            </a:pPr>
            <a:r>
              <a:rPr lang="en-US" sz="2120"/>
              <a:t>Numerous existing systems have been developed to address drowsiness detection using various machine learning and computer vision techniques. One notable approach involves using machine learning models to detect sleep states, as demonstrated by Prakash et al. (2022), who implemented a PC-based sleep detection system leveraging advanced algorithms to enhance accuracy and reliability in real-time detection [1]. </a:t>
            </a:r>
            <a:endParaRPr sz="2120"/>
          </a:p>
          <a:p>
            <a:pPr indent="0" lvl="0" marL="0" rtl="0" algn="l">
              <a:lnSpc>
                <a:spcPct val="115000"/>
              </a:lnSpc>
              <a:spcBef>
                <a:spcPts val="518"/>
              </a:spcBef>
              <a:spcAft>
                <a:spcPts val="0"/>
              </a:spcAft>
              <a:buSzPts val="440"/>
              <a:buNone/>
            </a:pPr>
            <a:r>
              <a:rPr lang="en-US" sz="2120"/>
              <a:t>Driver drowsiness detection has also been a significant focus, with researchers such as Saranya et al. (2023) developing systems using the Haar Cascade Classifier to improve alertness in automotive environments [2]. Similarly, Gaikwad et al. (2023) explored driver assistance systems incorporating Haar-Cascade algorithms, emphasizing the need for reliable drowsiness detection during driving [3]. Another study by Suryawanshi and Agrawal (2020) utilized LBP and Haar algorithms to build robust driver monitoring systems [4].</a:t>
            </a:r>
            <a:endParaRPr sz="21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ff5f0b894b_0_4"/>
          <p:cNvSpPr txBox="1"/>
          <p:nvPr/>
        </p:nvSpPr>
        <p:spPr>
          <a:xfrm>
            <a:off x="466675" y="1095650"/>
            <a:ext cx="8227500" cy="545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18"/>
              </a:spcBef>
              <a:spcAft>
                <a:spcPts val="0"/>
              </a:spcAft>
              <a:buNone/>
            </a:pPr>
            <a:r>
              <a:rPr lang="en-US" sz="2120">
                <a:solidFill>
                  <a:schemeClr val="dk1"/>
                </a:solidFill>
                <a:latin typeface="Calibri"/>
                <a:ea typeface="Calibri"/>
                <a:cs typeface="Calibri"/>
                <a:sym typeface="Calibri"/>
              </a:rPr>
              <a:t>In addition, Vidushi Singhal et al. (2023) used DLib for facial landmark detection in drowsiness alert systems, highlighting the benefits of accurate facial feature tracking [5]. Automated proctoring systems, like the one developed by Maniar et al. (2021), showcase the use of computer vision for monitoring user behavior in examination settings [6]. Further, Negi et al. (2024) explored online proctoring using YOLO-v3 and MMOD CNN, demonstrating the applicability of these techniques in high-stakes environments [7].</a:t>
            </a:r>
            <a:endParaRPr sz="2120">
              <a:solidFill>
                <a:schemeClr val="dk1"/>
              </a:solidFill>
              <a:latin typeface="Calibri"/>
              <a:ea typeface="Calibri"/>
              <a:cs typeface="Calibri"/>
              <a:sym typeface="Calibri"/>
            </a:endParaRPr>
          </a:p>
          <a:p>
            <a:pPr indent="0" lvl="0" marL="0" rtl="0" algn="l">
              <a:lnSpc>
                <a:spcPct val="115000"/>
              </a:lnSpc>
              <a:spcBef>
                <a:spcPts val="518"/>
              </a:spcBef>
              <a:spcAft>
                <a:spcPts val="0"/>
              </a:spcAft>
              <a:buNone/>
            </a:pPr>
            <a:r>
              <a:rPr lang="en-US" sz="2120">
                <a:solidFill>
                  <a:schemeClr val="dk1"/>
                </a:solidFill>
                <a:latin typeface="Calibri"/>
                <a:ea typeface="Calibri"/>
                <a:cs typeface="Calibri"/>
                <a:sym typeface="Calibri"/>
              </a:rPr>
              <a:t>Other research has focused on enhancing driver safety, such as Verma et al. (2023), who reviewed various algorithms for driver drowsiness detection, underscoring the critical nature of this technology in preventing accidents [8]. Early work by Dhawde et al. (2015) laid the foundation for drowsiness detection systems, examining the efficacy of simple machine learning models [9]. </a:t>
            </a:r>
            <a:endParaRPr sz="2120">
              <a:solidFill>
                <a:schemeClr val="dk1"/>
              </a:solidFill>
              <a:latin typeface="Calibri"/>
              <a:ea typeface="Calibri"/>
              <a:cs typeface="Calibri"/>
              <a:sym typeface="Calibri"/>
            </a:endParaRPr>
          </a:p>
        </p:txBody>
      </p:sp>
      <p:sp>
        <p:nvSpPr>
          <p:cNvPr id="150" name="Google Shape;150;g2ff5f0b894b_0_4"/>
          <p:cNvSpPr txBox="1"/>
          <p:nvPr/>
        </p:nvSpPr>
        <p:spPr>
          <a:xfrm>
            <a:off x="466675" y="172450"/>
            <a:ext cx="7026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900">
                <a:solidFill>
                  <a:schemeClr val="dk1"/>
                </a:solidFill>
                <a:latin typeface="Calibri"/>
                <a:ea typeface="Calibri"/>
                <a:cs typeface="Calibri"/>
                <a:sym typeface="Calibri"/>
              </a:rPr>
              <a:t>Existing System 2/3</a:t>
            </a:r>
            <a:endParaRPr sz="39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