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
        <p:nvSpPr>
          <p:cNvPr id="91" name="Google Shape;91;p1:notes"/>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lnSpc>
                <a:spcPct val="100000"/>
              </a:lnSpc>
              <a:spcBef>
                <a:spcPts val="0"/>
              </a:spcBef>
              <a:spcAft>
                <a:spcPts val="0"/>
              </a:spcAft>
              <a:buSzPts val="14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8" name="Google Shape;148;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4" name="Google Shape;154;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1" name="Google Shape;161;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1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7" name="Google Shape;167;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1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3" name="Google Shape;173;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p1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9" name="Google Shape;179;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p1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5" name="Google Shape;185;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1" name="Google Shape;191;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1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7" name="Google Shape;197;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 name="Shape 203"/>
        <p:cNvGrpSpPr/>
        <p:nvPr/>
      </p:nvGrpSpPr>
      <p:grpSpPr>
        <a:xfrm>
          <a:off x="0" y="0"/>
          <a:ext cx="0" cy="0"/>
          <a:chOff x="0" y="0"/>
          <a:chExt cx="0" cy="0"/>
        </a:xfrm>
      </p:grpSpPr>
      <p:sp>
        <p:nvSpPr>
          <p:cNvPr id="204" name="Google Shape;204;p1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5" name="Google Shape;205;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0" name="Google Shape;100;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1" name="Shape 211"/>
        <p:cNvGrpSpPr/>
        <p:nvPr/>
      </p:nvGrpSpPr>
      <p:grpSpPr>
        <a:xfrm>
          <a:off x="0" y="0"/>
          <a:ext cx="0" cy="0"/>
          <a:chOff x="0" y="0"/>
          <a:chExt cx="0" cy="0"/>
        </a:xfrm>
      </p:grpSpPr>
      <p:sp>
        <p:nvSpPr>
          <p:cNvPr id="212" name="Google Shape;212;p2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3" name="Google Shape;213;p2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p2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0" name="Google Shape;220;p2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p2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8" name="Google Shape;228;p2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5" name="Shape 235"/>
        <p:cNvGrpSpPr/>
        <p:nvPr/>
      </p:nvGrpSpPr>
      <p:grpSpPr>
        <a:xfrm>
          <a:off x="0" y="0"/>
          <a:ext cx="0" cy="0"/>
          <a:chOff x="0" y="0"/>
          <a:chExt cx="0" cy="0"/>
        </a:xfrm>
      </p:grpSpPr>
      <p:sp>
        <p:nvSpPr>
          <p:cNvPr id="236" name="Google Shape;236;p2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7" name="Google Shape;237;p2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p2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p2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p2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2" name="Google Shape;252;p2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p2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9" name="Google Shape;259;p2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p2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2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6" name="Google Shape;266;p2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p2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2" name="Google Shape;272;p2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2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8" name="Google Shape;278;p2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6" name="Google Shape;106;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p3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4" name="Google Shape;284;p3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p3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0" name="Google Shape;290;p3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4" name="Shape 294"/>
        <p:cNvGrpSpPr/>
        <p:nvPr/>
      </p:nvGrpSpPr>
      <p:grpSpPr>
        <a:xfrm>
          <a:off x="0" y="0"/>
          <a:ext cx="0" cy="0"/>
          <a:chOff x="0" y="0"/>
          <a:chExt cx="0" cy="0"/>
        </a:xfrm>
      </p:grpSpPr>
      <p:sp>
        <p:nvSpPr>
          <p:cNvPr id="295" name="Google Shape;295;p3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6" name="Google Shape;296;p3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p3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2" name="Google Shape;302;p3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6" name="Shape 306"/>
        <p:cNvGrpSpPr/>
        <p:nvPr/>
      </p:nvGrpSpPr>
      <p:grpSpPr>
        <a:xfrm>
          <a:off x="0" y="0"/>
          <a:ext cx="0" cy="0"/>
          <a:chOff x="0" y="0"/>
          <a:chExt cx="0" cy="0"/>
        </a:xfrm>
      </p:grpSpPr>
      <p:sp>
        <p:nvSpPr>
          <p:cNvPr id="307" name="Google Shape;307;p3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8" name="Google Shape;308;p3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2" name="Google Shape;112;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8" name="Google Shape;118;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0" name="Google Shape;130;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6" name="Google Shape;136;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2" name="Google Shape;142;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1_Title Slide">
  <p:cSld name="TITLE">
    <p:spTree>
      <p:nvGrpSpPr>
        <p:cNvPr id="15" name="Shape 15"/>
        <p:cNvGrpSpPr/>
        <p:nvPr/>
      </p:nvGrpSpPr>
      <p:grpSpPr>
        <a:xfrm>
          <a:off x="0" y="0"/>
          <a:ext cx="0" cy="0"/>
          <a:chOff x="0" y="0"/>
          <a:chExt cx="0" cy="0"/>
        </a:xfrm>
      </p:grpSpPr>
      <p:sp>
        <p:nvSpPr>
          <p:cNvPr id="16" name="Google Shape;16;p36"/>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panose="020F0502020204030204"/>
              <a:buNone/>
            </a:pP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SEC-  DEPARTMENT OF AIDS–  3- 1 –MINIPROJECT– slide# -</a:t>
            </a:r>
            <a:fld id="{00000000-1234-1234-1234-123412341234}" type="slidenum">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7;p36"/>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panose="020F050202020403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36"/>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0"/>
              </a:spcBef>
              <a:spcAft>
                <a:spcPts val="0"/>
              </a:spcAft>
              <a:buClr>
                <a:schemeClr val="dk1"/>
              </a:buClr>
              <a:buSzPts val="32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 name="Google Shape;19;p36" descr="C:\Users\ELCOT\Desktop\Saveetha Logo.png"/>
          <p:cNvPicPr preferRelativeResize="0"/>
          <p:nvPr/>
        </p:nvPicPr>
        <p:blipFill rotWithShape="1">
          <a:blip r:embed="rId2"/>
          <a:srcRect r="26619" b="28149"/>
          <a:stretch>
            <a:fillRect/>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0" name="Shape 70"/>
        <p:cNvGrpSpPr/>
        <p:nvPr/>
      </p:nvGrpSpPr>
      <p:grpSpPr>
        <a:xfrm>
          <a:off x="0" y="0"/>
          <a:ext cx="0" cy="0"/>
          <a:chOff x="0" y="0"/>
          <a:chExt cx="0" cy="0"/>
        </a:xfrm>
      </p:grpSpPr>
      <p:sp>
        <p:nvSpPr>
          <p:cNvPr id="71" name="Google Shape;71;p45"/>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5"/>
          <p:cNvSpPr/>
          <p:nvPr>
            <p:ph type="pic" idx="2"/>
          </p:nvPr>
        </p:nvSpPr>
        <p:spPr>
          <a:xfrm>
            <a:off x="1792288" y="612775"/>
            <a:ext cx="5486400" cy="4114800"/>
          </a:xfrm>
          <a:prstGeom prst="rect">
            <a:avLst/>
          </a:prstGeom>
          <a:noFill/>
          <a:ln>
            <a:noFill/>
          </a:ln>
        </p:spPr>
      </p:sp>
      <p:sp>
        <p:nvSpPr>
          <p:cNvPr id="73" name="Google Shape;73;p45"/>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74" name="Google Shape;74;p4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7" name="Shape 77"/>
        <p:cNvGrpSpPr/>
        <p:nvPr/>
      </p:nvGrpSpPr>
      <p:grpSpPr>
        <a:xfrm>
          <a:off x="0" y="0"/>
          <a:ext cx="0" cy="0"/>
          <a:chOff x="0" y="0"/>
          <a:chExt cx="0" cy="0"/>
        </a:xfrm>
      </p:grpSpPr>
      <p:sp>
        <p:nvSpPr>
          <p:cNvPr id="78" name="Google Shape;78;p4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6"/>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0" name="Google Shape;80;p4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3" name="Shape 83"/>
        <p:cNvGrpSpPr/>
        <p:nvPr/>
      </p:nvGrpSpPr>
      <p:grpSpPr>
        <a:xfrm>
          <a:off x="0" y="0"/>
          <a:ext cx="0" cy="0"/>
          <a:chOff x="0" y="0"/>
          <a:chExt cx="0" cy="0"/>
        </a:xfrm>
      </p:grpSpPr>
      <p:sp>
        <p:nvSpPr>
          <p:cNvPr id="84" name="Google Shape;84;p47"/>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7"/>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6" name="Google Shape;86;p4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20" name="Shape 20"/>
        <p:cNvGrpSpPr/>
        <p:nvPr/>
      </p:nvGrpSpPr>
      <p:grpSpPr>
        <a:xfrm>
          <a:off x="0" y="0"/>
          <a:ext cx="0" cy="0"/>
          <a:chOff x="0" y="0"/>
          <a:chExt cx="0" cy="0"/>
        </a:xfrm>
      </p:grpSpPr>
      <p:sp>
        <p:nvSpPr>
          <p:cNvPr id="21" name="Google Shape;21;p37"/>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7"/>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3" name="Google Shape;23;p3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38"/>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8"/>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9" name="Google Shape;29;p3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39"/>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9"/>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3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8" name="Shape 38"/>
        <p:cNvGrpSpPr/>
        <p:nvPr/>
      </p:nvGrpSpPr>
      <p:grpSpPr>
        <a:xfrm>
          <a:off x="0" y="0"/>
          <a:ext cx="0" cy="0"/>
          <a:chOff x="0" y="0"/>
          <a:chExt cx="0" cy="0"/>
        </a:xfrm>
      </p:grpSpPr>
      <p:sp>
        <p:nvSpPr>
          <p:cNvPr id="39" name="Google Shape;39;p4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0"/>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41" name="Google Shape;41;p40"/>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42" name="Google Shape;42;p4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5" name="Shape 45"/>
        <p:cNvGrpSpPr/>
        <p:nvPr/>
      </p:nvGrpSpPr>
      <p:grpSpPr>
        <a:xfrm>
          <a:off x="0" y="0"/>
          <a:ext cx="0" cy="0"/>
          <a:chOff x="0" y="0"/>
          <a:chExt cx="0" cy="0"/>
        </a:xfrm>
      </p:grpSpPr>
      <p:sp>
        <p:nvSpPr>
          <p:cNvPr id="46" name="Google Shape;46;p4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1"/>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8" name="Google Shape;48;p41"/>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9" name="Google Shape;49;p41"/>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50" name="Google Shape;50;p41"/>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51" name="Google Shape;51;p4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4" name="Shape 54"/>
        <p:cNvGrpSpPr/>
        <p:nvPr/>
      </p:nvGrpSpPr>
      <p:grpSpPr>
        <a:xfrm>
          <a:off x="0" y="0"/>
          <a:ext cx="0" cy="0"/>
          <a:chOff x="0" y="0"/>
          <a:chExt cx="0" cy="0"/>
        </a:xfrm>
      </p:grpSpPr>
      <p:sp>
        <p:nvSpPr>
          <p:cNvPr id="55" name="Google Shape;55;p4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4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9" name="Shape 59"/>
        <p:cNvGrpSpPr/>
        <p:nvPr/>
      </p:nvGrpSpPr>
      <p:grpSpPr>
        <a:xfrm>
          <a:off x="0" y="0"/>
          <a:ext cx="0" cy="0"/>
          <a:chOff x="0" y="0"/>
          <a:chExt cx="0" cy="0"/>
        </a:xfrm>
      </p:grpSpPr>
      <p:sp>
        <p:nvSpPr>
          <p:cNvPr id="60" name="Google Shape;60;p4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3" name="Shape 63"/>
        <p:cNvGrpSpPr/>
        <p:nvPr/>
      </p:nvGrpSpPr>
      <p:grpSpPr>
        <a:xfrm>
          <a:off x="0" y="0"/>
          <a:ext cx="0" cy="0"/>
          <a:chOff x="0" y="0"/>
          <a:chExt cx="0" cy="0"/>
        </a:xfrm>
      </p:grpSpPr>
      <p:sp>
        <p:nvSpPr>
          <p:cNvPr id="64" name="Google Shape;64;p44"/>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4"/>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66" name="Google Shape;66;p44"/>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7" name="Google Shape;67;p4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3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35"/>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3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3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
          <p:cNvSpPr txBox="1"/>
          <p:nvPr/>
        </p:nvSpPr>
        <p:spPr>
          <a:xfrm>
            <a:off x="457200" y="274638"/>
            <a:ext cx="8229600" cy="639762"/>
          </a:xfrm>
          <a:prstGeom prst="rect">
            <a:avLst/>
          </a:prstGeom>
          <a:noFill/>
          <a:ln>
            <a:noFill/>
          </a:ln>
        </p:spPr>
        <p:txBody>
          <a:bodyPr spcFirstLastPara="1" wrap="square" lIns="91425" tIns="45700" rIns="91425" bIns="45700" anchor="ctr" anchorCtr="0">
            <a:normAutofit lnSpcReduction="20000"/>
          </a:bodyPr>
          <a:lstStyle/>
          <a:p>
            <a:pPr marL="0" marR="0" lvl="0" indent="0" algn="ctr" rtl="0">
              <a:lnSpc>
                <a:spcPct val="100000"/>
              </a:lnSpc>
              <a:spcBef>
                <a:spcPts val="0"/>
              </a:spcBef>
              <a:spcAft>
                <a:spcPts val="0"/>
              </a:spcAft>
              <a:buClr>
                <a:srgbClr val="000000"/>
              </a:buClr>
              <a:buSzPts val="4400"/>
              <a:buFont typeface="Arial" panose="020B060402020202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MiniProject(19AI701)</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304800" y="990600"/>
            <a:ext cx="8610600" cy="44958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3050" b="1" i="0" u="none" strike="noStrike" cap="none">
                <a:solidFill>
                  <a:schemeClr val="dk1"/>
                </a:solidFill>
                <a:latin typeface="Calibri" panose="020F0502020204030204"/>
                <a:ea typeface="Calibri" panose="020F0502020204030204"/>
                <a:cs typeface="Calibri" panose="020F0502020204030204"/>
                <a:sym typeface="Calibri" panose="020F0502020204030204"/>
              </a:rPr>
              <a:t>REHABBOT - AI MENTAL HEALTH THERAPIST</a:t>
            </a:r>
            <a:br>
              <a:rPr lang="en-US" sz="3200" b="0" i="0" u="none" strike="noStrike" cap="none">
                <a:solidFill>
                  <a:srgbClr val="538CD5"/>
                </a:solidFill>
                <a:latin typeface="Calibri" panose="020F0502020204030204"/>
                <a:ea typeface="Calibri" panose="020F0502020204030204"/>
                <a:cs typeface="Calibri" panose="020F0502020204030204"/>
                <a:sym typeface="Calibri" panose="020F0502020204030204"/>
              </a:rPr>
            </a:br>
            <a:endParaRPr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Submitted by:</a:t>
            </a:r>
            <a:endParaRPr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endParaRPr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3050" b="1" i="0" u="none" strike="noStrike" cap="none">
                <a:solidFill>
                  <a:schemeClr val="dk1"/>
                </a:solidFill>
                <a:latin typeface="Calibri" panose="020F0502020204030204"/>
                <a:ea typeface="Calibri" panose="020F0502020204030204"/>
                <a:cs typeface="Calibri" panose="020F0502020204030204"/>
                <a:sym typeface="Calibri" panose="020F0502020204030204"/>
              </a:rPr>
              <a:t>SNEHA BASYAL M (212222240101)</a:t>
            </a:r>
            <a:endParaRPr sz="305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2022-2026 Batch</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TEAM NO:225</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Under the guidance of:</a:t>
            </a:r>
            <a:endParaRPr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endParaRPr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SWEDHA V</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Assistant Professor,Department of IT</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134620" algn="l" rtl="0">
              <a:lnSpc>
                <a:spcPct val="100000"/>
              </a:lnSpc>
              <a:spcBef>
                <a:spcPts val="475"/>
              </a:spcBef>
              <a:spcAft>
                <a:spcPts val="0"/>
              </a:spcAft>
              <a:buClr>
                <a:schemeClr val="dk1"/>
              </a:buClr>
              <a:buSzPct val="1000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txBox="1"/>
          <p:nvPr/>
        </p:nvSpPr>
        <p:spPr>
          <a:xfrm>
            <a:off x="-304800" y="5486400"/>
            <a:ext cx="9829800" cy="1295400"/>
          </a:xfrm>
          <a:prstGeom prst="rect">
            <a:avLst/>
          </a:prstGeom>
          <a:noFill/>
          <a:ln>
            <a:noFill/>
          </a:ln>
        </p:spPr>
        <p:txBody>
          <a:bodyPr spcFirstLastPara="1" wrap="square" lIns="91425" tIns="45700" rIns="91425" bIns="45700" anchor="t" anchorCtr="0">
            <a:normAutofit fontScale="40000" lnSpcReduction="20000"/>
          </a:bodyPr>
          <a:lstStyle/>
          <a:p>
            <a:pPr marL="0" marR="0" lvl="0" indent="0" algn="l" rtl="0">
              <a:lnSpc>
                <a:spcPct val="100000"/>
              </a:lnSpc>
              <a:spcBef>
                <a:spcPts val="0"/>
              </a:spcBef>
              <a:spcAft>
                <a:spcPts val="0"/>
              </a:spcAft>
              <a:buClr>
                <a:srgbClr val="000000"/>
              </a:buClr>
              <a:buSzPct val="1000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35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ARTIFICIAL INTELLIGENCE AND DATA SCIENCE</a:t>
            </a:r>
            <a:endParaRPr sz="3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5100" b="1" i="0" u="none" strike="noStrike" cap="none">
                <a:solidFill>
                  <a:schemeClr val="dk1"/>
                </a:solidFill>
                <a:latin typeface="Calibri" panose="020F0502020204030204"/>
                <a:ea typeface="Calibri" panose="020F0502020204030204"/>
                <a:cs typeface="Calibri" panose="020F0502020204030204"/>
                <a:sym typeface="Calibri" panose="020F0502020204030204"/>
              </a:rPr>
              <a:t>SAVEETHA ENGINEERING COLLEGE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(Autonomous Institution – UGC, Govt. of India)</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(Affiliated to Anna University, Approved by AICTE - Accredited by NBA &amp; NAAC – ‘A’ Grade - ISO 9001:2015 Certified)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Saveetha Nagar, Thandalam, Chennai-602 105, TamilNadu, INDIA.</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01295" algn="l" rtl="0">
              <a:lnSpc>
                <a:spcPct val="100000"/>
              </a:lnSpc>
              <a:spcBef>
                <a:spcPts val="265"/>
              </a:spcBef>
              <a:spcAft>
                <a:spcPts val="0"/>
              </a:spcAft>
              <a:buClr>
                <a:schemeClr val="dk1"/>
              </a:buClr>
              <a:buSzPct val="1000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7" name="Google Shape;97;p1"/>
          <p:cNvPicPr preferRelativeResize="0"/>
          <p:nvPr/>
        </p:nvPicPr>
        <p:blipFill rotWithShape="1">
          <a:blip r:embed="rId1"/>
          <a:srcRect/>
          <a:stretch>
            <a:fillRect/>
          </a:stretch>
        </p:blipFill>
        <p:spPr>
          <a:xfrm>
            <a:off x="4191000" y="510540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0"/>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5000"/>
              <a:buFont typeface="Calibri" panose="020F0502020204030204"/>
              <a:buNone/>
            </a:pPr>
            <a:r>
              <a:rPr lang="en-US" sz="3760"/>
              <a:t>Architecture Diagram/Flow</a:t>
            </a:r>
            <a:endParaRPr lang="en-US" sz="3760"/>
          </a:p>
        </p:txBody>
      </p:sp>
      <p:pic>
        <p:nvPicPr>
          <p:cNvPr id="151" name="Google Shape;151;p10"/>
          <p:cNvPicPr preferRelativeResize="0"/>
          <p:nvPr/>
        </p:nvPicPr>
        <p:blipFill rotWithShape="1">
          <a:blip r:embed="rId1"/>
          <a:srcRect/>
          <a:stretch>
            <a:fillRect/>
          </a:stretch>
        </p:blipFill>
        <p:spPr>
          <a:xfrm>
            <a:off x="152400" y="1037938"/>
            <a:ext cx="8839202" cy="56107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1"/>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22000"/>
              <a:buFont typeface="Arial" panose="020B0604020202020204"/>
              <a:buNone/>
            </a:pPr>
            <a:r>
              <a:rPr lang="en-US" sz="4000"/>
              <a:t>Use Case Diagram</a:t>
            </a:r>
            <a:endParaRPr lang="en-US" sz="4000"/>
          </a:p>
        </p:txBody>
      </p:sp>
      <p:sp>
        <p:nvSpPr>
          <p:cNvPr id="157" name="Google Shape;157;p11"/>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3200"/>
              <a:buNone/>
            </a:pPr>
            <a:r>
              <a:rPr lang="en-US" sz="2800"/>
              <a:t>.</a:t>
            </a:r>
            <a:endParaRPr sz="2800"/>
          </a:p>
        </p:txBody>
      </p:sp>
      <p:pic>
        <p:nvPicPr>
          <p:cNvPr id="158" name="Google Shape;158;p11"/>
          <p:cNvPicPr preferRelativeResize="0"/>
          <p:nvPr/>
        </p:nvPicPr>
        <p:blipFill rotWithShape="1">
          <a:blip r:embed="rId1"/>
          <a:srcRect/>
          <a:stretch>
            <a:fillRect/>
          </a:stretch>
        </p:blipFill>
        <p:spPr>
          <a:xfrm>
            <a:off x="149438" y="1312775"/>
            <a:ext cx="8845126" cy="4753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12"/>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22000"/>
              <a:buFont typeface="Arial" panose="020B0604020202020204"/>
              <a:buNone/>
            </a:pPr>
            <a:r>
              <a:rPr lang="en-US" sz="4000"/>
              <a:t>Sequence Diagram</a:t>
            </a:r>
            <a:endParaRPr sz="4000"/>
          </a:p>
        </p:txBody>
      </p:sp>
      <p:pic>
        <p:nvPicPr>
          <p:cNvPr id="164" name="Google Shape;164;p12"/>
          <p:cNvPicPr preferRelativeResize="0"/>
          <p:nvPr/>
        </p:nvPicPr>
        <p:blipFill rotWithShape="1">
          <a:blip r:embed="rId1"/>
          <a:srcRect/>
          <a:stretch>
            <a:fillRect/>
          </a:stretch>
        </p:blipFill>
        <p:spPr>
          <a:xfrm>
            <a:off x="1616800" y="1008938"/>
            <a:ext cx="5632066" cy="56386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13"/>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Algorithms Used</a:t>
            </a:r>
            <a:endParaRPr lang="en-US"/>
          </a:p>
        </p:txBody>
      </p:sp>
      <p:sp>
        <p:nvSpPr>
          <p:cNvPr id="170" name="Google Shape;170;p13"/>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77500" lnSpcReduction="20000"/>
          </a:bodyPr>
          <a:lstStyle/>
          <a:p>
            <a:pPr marL="457200" lvl="0" indent="-356870" algn="l" rtl="0">
              <a:lnSpc>
                <a:spcPct val="115000"/>
              </a:lnSpc>
              <a:spcBef>
                <a:spcPts val="700"/>
              </a:spcBef>
              <a:spcAft>
                <a:spcPts val="0"/>
              </a:spcAft>
              <a:buSzPct val="100000"/>
              <a:buChar char="•"/>
            </a:pPr>
            <a:r>
              <a:rPr lang="en-US" sz="2600" b="1">
                <a:highlight>
                  <a:srgbClr val="FFFFFF"/>
                </a:highlight>
              </a:rPr>
              <a:t>The project will be using the following algorithms:</a:t>
            </a:r>
            <a:endParaRPr sz="2600" b="1">
              <a:highlight>
                <a:srgbClr val="FFFFFF"/>
              </a:highlight>
            </a:endParaRPr>
          </a:p>
          <a:p>
            <a:pPr marL="0" lvl="0" indent="0" algn="l" rtl="0">
              <a:lnSpc>
                <a:spcPct val="115000"/>
              </a:lnSpc>
              <a:spcBef>
                <a:spcPts val="700"/>
              </a:spcBef>
              <a:spcAft>
                <a:spcPts val="0"/>
              </a:spcAft>
              <a:buSzPct val="159000"/>
              <a:buNone/>
            </a:pPr>
            <a:endParaRPr sz="2600" b="1">
              <a:highlight>
                <a:srgbClr val="FFFFFF"/>
              </a:highlight>
            </a:endParaRPr>
          </a:p>
          <a:p>
            <a:pPr marL="457200" lvl="0" indent="-356870" algn="l" rtl="0">
              <a:lnSpc>
                <a:spcPct val="115000"/>
              </a:lnSpc>
              <a:spcBef>
                <a:spcPts val="700"/>
              </a:spcBef>
              <a:spcAft>
                <a:spcPts val="0"/>
              </a:spcAft>
              <a:buSzPct val="98000"/>
              <a:buChar char="•"/>
            </a:pPr>
            <a:r>
              <a:rPr lang="en-US" sz="2645">
                <a:solidFill>
                  <a:srgbClr val="172B4D"/>
                </a:solidFill>
                <a:highlight>
                  <a:srgbClr val="FFFFFF"/>
                </a:highlight>
              </a:rPr>
              <a:t>The front end is developed using HTML, CSS, and JavaScript to create an interactive user interface for the mental health chatbot.</a:t>
            </a:r>
            <a:endParaRPr sz="2645">
              <a:solidFill>
                <a:srgbClr val="172B4D"/>
              </a:solidFill>
              <a:highlight>
                <a:srgbClr val="FFFFFF"/>
              </a:highlight>
            </a:endParaRPr>
          </a:p>
          <a:p>
            <a:pPr marL="457200" marR="165100" lvl="0" indent="-358775" algn="just" rtl="0">
              <a:lnSpc>
                <a:spcPct val="150000"/>
              </a:lnSpc>
              <a:spcBef>
                <a:spcPts val="0"/>
              </a:spcBef>
              <a:spcAft>
                <a:spcPts val="0"/>
              </a:spcAft>
              <a:buClr>
                <a:srgbClr val="172B4D"/>
              </a:buClr>
              <a:buSzPct val="100000"/>
              <a:buChar char="•"/>
            </a:pPr>
            <a:r>
              <a:rPr lang="en-US" sz="2645">
                <a:solidFill>
                  <a:srgbClr val="172B4D"/>
                </a:solidFill>
                <a:highlight>
                  <a:srgbClr val="FFFFFF"/>
                </a:highlight>
              </a:rPr>
              <a:t>Users can interact with the chatbot to receive mental health support and positive affirmations.</a:t>
            </a:r>
            <a:endParaRPr sz="2645">
              <a:solidFill>
                <a:srgbClr val="172B4D"/>
              </a:solidFill>
              <a:highlight>
                <a:srgbClr val="FFFFFF"/>
              </a:highlight>
            </a:endParaRPr>
          </a:p>
          <a:p>
            <a:pPr marL="457200" marR="165100" lvl="0" indent="-358775" algn="just" rtl="0">
              <a:lnSpc>
                <a:spcPct val="150000"/>
              </a:lnSpc>
              <a:spcBef>
                <a:spcPts val="0"/>
              </a:spcBef>
              <a:spcAft>
                <a:spcPts val="0"/>
              </a:spcAft>
              <a:buClr>
                <a:srgbClr val="172B4D"/>
              </a:buClr>
              <a:buSzPct val="100000"/>
              <a:buChar char="•"/>
            </a:pPr>
            <a:r>
              <a:rPr lang="en-US" sz="2645">
                <a:solidFill>
                  <a:srgbClr val="172B4D"/>
                </a:solidFill>
                <a:highlight>
                  <a:srgbClr val="FFFFFF"/>
                </a:highlight>
              </a:rPr>
              <a:t>The chatbot utilizes Dialogflow to handle user intents and provide relevant responses based on the user's queries.</a:t>
            </a:r>
            <a:endParaRPr sz="2645">
              <a:solidFill>
                <a:srgbClr val="172B4D"/>
              </a:solidFill>
              <a:highlight>
                <a:srgbClr val="FFFFFF"/>
              </a:highlight>
            </a:endParaRPr>
          </a:p>
          <a:p>
            <a:pPr marL="457200" marR="165100" lvl="0" indent="-358775" algn="just" rtl="0">
              <a:lnSpc>
                <a:spcPct val="150000"/>
              </a:lnSpc>
              <a:spcBef>
                <a:spcPts val="0"/>
              </a:spcBef>
              <a:spcAft>
                <a:spcPts val="0"/>
              </a:spcAft>
              <a:buClr>
                <a:srgbClr val="172B4D"/>
              </a:buClr>
              <a:buSzPct val="100000"/>
              <a:buChar char="•"/>
            </a:pPr>
            <a:r>
              <a:rPr lang="en-US" sz="2645">
                <a:solidFill>
                  <a:srgbClr val="172B4D"/>
                </a:solidFill>
                <a:highlight>
                  <a:srgbClr val="FFFFFF"/>
                </a:highlight>
              </a:rPr>
              <a:t>The system also includes analytics to monitor user engagement and improve the chatbot's performance over time.</a:t>
            </a:r>
            <a:endParaRPr sz="2645">
              <a:solidFill>
                <a:srgbClr val="172B4D"/>
              </a:solidFill>
              <a:highlight>
                <a:srgbClr val="FFFFFF"/>
              </a:highlight>
            </a:endParaRPr>
          </a:p>
          <a:p>
            <a:pPr marL="0" lvl="0" indent="0" algn="l" rtl="0">
              <a:lnSpc>
                <a:spcPct val="115000"/>
              </a:lnSpc>
              <a:spcBef>
                <a:spcPts val="0"/>
              </a:spcBef>
              <a:spcAft>
                <a:spcPts val="0"/>
              </a:spcAft>
              <a:buSzPct val="375000"/>
              <a:buNone/>
            </a:pPr>
            <a:endParaRPr sz="1100">
              <a:latin typeface="Arial" panose="020B0604020202020204"/>
              <a:ea typeface="Arial" panose="020B0604020202020204"/>
              <a:cs typeface="Arial" panose="020B0604020202020204"/>
              <a:sym typeface="Arial" panose="020B0604020202020204"/>
            </a:endParaRPr>
          </a:p>
          <a:p>
            <a:pPr marL="342900" lvl="0" indent="0" algn="l" rtl="0">
              <a:lnSpc>
                <a:spcPct val="100000"/>
              </a:lnSpc>
              <a:spcBef>
                <a:spcPts val="3000"/>
              </a:spcBef>
              <a:spcAft>
                <a:spcPts val="0"/>
              </a:spcAft>
              <a:buClr>
                <a:schemeClr val="dk1"/>
              </a:buClr>
              <a:buSzPct val="34000"/>
              <a:buFont typeface="Arial" panose="020B0604020202020204"/>
              <a:buNone/>
            </a:pPr>
          </a:p>
          <a:p>
            <a:pPr marL="342900" lvl="0" indent="0" algn="l" rtl="0">
              <a:lnSpc>
                <a:spcPct val="100000"/>
              </a:lnSpc>
              <a:spcBef>
                <a:spcPts val="0"/>
              </a:spcBef>
              <a:spcAft>
                <a:spcPts val="0"/>
              </a:spcAft>
              <a:buSzPct val="190000"/>
              <a:buNone/>
            </a:pPr>
            <a:endParaRPr sz="2400"/>
          </a:p>
          <a:p>
            <a:pPr marL="342900" lvl="0" indent="0" algn="l" rtl="0">
              <a:lnSpc>
                <a:spcPct val="100000"/>
              </a:lnSpc>
              <a:spcBef>
                <a:spcPts val="0"/>
              </a:spcBef>
              <a:spcAft>
                <a:spcPts val="0"/>
              </a:spcAft>
              <a:buSzPct val="190000"/>
              <a:buNone/>
            </a:pP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14"/>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Algorithms Used</a:t>
            </a:r>
            <a:endParaRPr lang="en-US"/>
          </a:p>
        </p:txBody>
      </p:sp>
      <p:sp>
        <p:nvSpPr>
          <p:cNvPr id="176" name="Google Shape;176;p14"/>
          <p:cNvSpPr txBox="1"/>
          <p:nvPr>
            <p:ph type="body" idx="4294967295"/>
          </p:nvPr>
        </p:nvSpPr>
        <p:spPr>
          <a:xfrm>
            <a:off x="0" y="1003825"/>
            <a:ext cx="8610600" cy="5257800"/>
          </a:xfrm>
          <a:prstGeom prst="rect">
            <a:avLst/>
          </a:prstGeom>
          <a:noFill/>
          <a:ln>
            <a:noFill/>
          </a:ln>
        </p:spPr>
        <p:txBody>
          <a:bodyPr spcFirstLastPara="1" wrap="square" lIns="91425" tIns="45700" rIns="91425" bIns="45700" anchor="t" anchorCtr="0">
            <a:noAutofit/>
          </a:bodyPr>
          <a:lstStyle/>
          <a:p>
            <a:pPr marL="457200" lvl="0" indent="-228600" algn="just" rtl="0">
              <a:lnSpc>
                <a:spcPct val="115000"/>
              </a:lnSpc>
              <a:spcBef>
                <a:spcPts val="800"/>
              </a:spcBef>
              <a:spcAft>
                <a:spcPts val="0"/>
              </a:spcAft>
              <a:buSzPts val="1800"/>
              <a:buFont typeface="Calibri" panose="020F0502020204030204"/>
              <a:buNone/>
            </a:pPr>
            <a:r>
              <a:rPr lang="en-US" sz="1800" b="1">
                <a:solidFill>
                  <a:srgbClr val="172B4D"/>
                </a:solidFill>
                <a:highlight>
                  <a:srgbClr val="FFFFFF"/>
                </a:highlight>
              </a:rPr>
              <a:t>Dialogflow</a:t>
            </a:r>
            <a:r>
              <a:rPr lang="en-US" sz="1800" b="1"/>
              <a:t>:</a:t>
            </a:r>
            <a:endParaRPr sz="1800" b="1"/>
          </a:p>
          <a:p>
            <a:pPr marL="457200" lvl="0" indent="-228600" algn="just" rtl="0">
              <a:lnSpc>
                <a:spcPct val="150000"/>
              </a:lnSpc>
              <a:spcBef>
                <a:spcPts val="0"/>
              </a:spcBef>
              <a:spcAft>
                <a:spcPts val="0"/>
              </a:spcAft>
              <a:buSzPts val="1800"/>
              <a:buFont typeface="Calibri" panose="020F0502020204030204"/>
              <a:buNone/>
            </a:pPr>
            <a:r>
              <a:rPr lang="en-US" sz="1800" b="1"/>
              <a:t> </a:t>
            </a:r>
            <a:endParaRPr sz="1800" b="1"/>
          </a:p>
          <a:p>
            <a:pPr marL="457200" marR="165100" lvl="0" indent="-228600" algn="just" rtl="0">
              <a:lnSpc>
                <a:spcPct val="150000"/>
              </a:lnSpc>
              <a:spcBef>
                <a:spcPts val="0"/>
              </a:spcBef>
              <a:spcAft>
                <a:spcPts val="0"/>
              </a:spcAft>
              <a:buSzPts val="1800"/>
              <a:buFont typeface="Calibri" panose="020F0502020204030204"/>
              <a:buNone/>
            </a:pPr>
            <a:r>
              <a:rPr lang="en-US" sz="1800">
                <a:solidFill>
                  <a:srgbClr val="172B4D"/>
                </a:solidFill>
                <a:highlight>
                  <a:srgbClr val="FFFFFF"/>
                </a:highlight>
              </a:rPr>
              <a:t>➢Dialogflow is a natural language processing platform developed by Google that enables developers to create conversational interfaces for applications. It allows for the design and deployment of chatbots and voice assistants capable of understanding user intents and responding intelligently across multiple platforms.</a:t>
            </a:r>
            <a:endParaRPr sz="1800">
              <a:solidFill>
                <a:srgbClr val="172B4D"/>
              </a:solidFill>
              <a:highlight>
                <a:srgbClr val="FFFFFF"/>
              </a:highlight>
            </a:endParaRPr>
          </a:p>
          <a:p>
            <a:pPr marL="457200" marR="165100" lvl="0" indent="-228600" algn="just" rtl="0">
              <a:lnSpc>
                <a:spcPct val="150000"/>
              </a:lnSpc>
              <a:spcBef>
                <a:spcPts val="0"/>
              </a:spcBef>
              <a:spcAft>
                <a:spcPts val="0"/>
              </a:spcAft>
              <a:buSzPts val="1800"/>
              <a:buNone/>
            </a:pPr>
            <a:br>
              <a:rPr lang="en-US" sz="1800">
                <a:solidFill>
                  <a:srgbClr val="172B4D"/>
                </a:solidFill>
                <a:highlight>
                  <a:srgbClr val="FFFFFF"/>
                </a:highlight>
              </a:rPr>
            </a:br>
            <a:r>
              <a:rPr lang="en-US" sz="1800">
                <a:solidFill>
                  <a:srgbClr val="172B4D"/>
                </a:solidFill>
                <a:highlight>
                  <a:srgbClr val="FFFFFF"/>
                </a:highlight>
              </a:rPr>
              <a:t>➢</a:t>
            </a:r>
            <a:r>
              <a:rPr lang="en-US" sz="1800" b="1">
                <a:solidFill>
                  <a:srgbClr val="172B4D"/>
                </a:solidFill>
                <a:highlight>
                  <a:srgbClr val="FFFFFF"/>
                </a:highlight>
              </a:rPr>
              <a:t>Natural Language Understanding (NLU)</a:t>
            </a:r>
            <a:r>
              <a:rPr lang="en-US" sz="1800">
                <a:solidFill>
                  <a:srgbClr val="172B4D"/>
                </a:solidFill>
                <a:highlight>
                  <a:srgbClr val="FFFFFF"/>
                </a:highlight>
              </a:rPr>
              <a:t>: Dialogflow uses advanced NLU capabilities to understand and process user input in natural language. This allows developers to create conversational interfaces that can interpret user intents and extract relevant entities from the input..</a:t>
            </a:r>
            <a:endParaRPr sz="1800">
              <a:solidFill>
                <a:srgbClr val="172B4D"/>
              </a:solidFill>
              <a:highlight>
                <a:srgbClr val="FFFFFF"/>
              </a:highlight>
            </a:endParaRPr>
          </a:p>
          <a:p>
            <a:pPr marL="457200" marR="165100" lvl="0" indent="-228600" algn="just" rtl="0">
              <a:lnSpc>
                <a:spcPct val="150000"/>
              </a:lnSpc>
              <a:spcBef>
                <a:spcPts val="0"/>
              </a:spcBef>
              <a:spcAft>
                <a:spcPts val="0"/>
              </a:spcAft>
              <a:buSzPts val="1800"/>
              <a:buNone/>
            </a:pPr>
            <a:br>
              <a:rPr lang="en-US" sz="1800">
                <a:solidFill>
                  <a:srgbClr val="172B4D"/>
                </a:solidFill>
                <a:highlight>
                  <a:srgbClr val="FFFFFF"/>
                </a:highlight>
              </a:rPr>
            </a:br>
            <a:endParaRPr sz="1800">
              <a:solidFill>
                <a:srgbClr val="172B4D"/>
              </a:solidFill>
              <a:highlight>
                <a:srgbClr val="FFFFFF"/>
              </a:highlight>
            </a:endParaRPr>
          </a:p>
          <a:p>
            <a:pPr marL="457200" marR="165100" lvl="0" indent="-228600" algn="just" rtl="0">
              <a:lnSpc>
                <a:spcPct val="150000"/>
              </a:lnSpc>
              <a:spcBef>
                <a:spcPts val="0"/>
              </a:spcBef>
              <a:spcAft>
                <a:spcPts val="0"/>
              </a:spcAft>
              <a:buSzPts val="1800"/>
              <a:buFont typeface="Calibri" panose="020F0502020204030204"/>
              <a:buNone/>
            </a:pPr>
            <a:r>
              <a:rPr lang="en-US" sz="1800">
                <a:solidFill>
                  <a:srgbClr val="172B4D"/>
                </a:solidFill>
                <a:highlight>
                  <a:srgbClr val="FFFFFF"/>
                </a:highlight>
              </a:rPr>
              <a:t> </a:t>
            </a:r>
            <a:endParaRPr sz="1800">
              <a:solidFill>
                <a:srgbClr val="172B4D"/>
              </a:solidFill>
              <a:highlight>
                <a:srgbClr val="FFFFFF"/>
              </a:highlight>
            </a:endParaRPr>
          </a:p>
          <a:p>
            <a:pPr marL="457200" lvl="0" indent="0" algn="l" rtl="0">
              <a:lnSpc>
                <a:spcPct val="100000"/>
              </a:lnSpc>
              <a:spcBef>
                <a:spcPts val="0"/>
              </a:spcBef>
              <a:spcAft>
                <a:spcPts val="0"/>
              </a:spcAft>
              <a:buSzPts val="3200"/>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15"/>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Algorithms Used</a:t>
            </a:r>
            <a:endParaRPr lang="en-US"/>
          </a:p>
        </p:txBody>
      </p:sp>
      <p:sp>
        <p:nvSpPr>
          <p:cNvPr id="182" name="Google Shape;182;p15"/>
          <p:cNvSpPr txBox="1"/>
          <p:nvPr>
            <p:ph type="body" idx="4294967295"/>
          </p:nvPr>
        </p:nvSpPr>
        <p:spPr>
          <a:xfrm>
            <a:off x="0" y="1003825"/>
            <a:ext cx="8610600" cy="5257800"/>
          </a:xfrm>
          <a:prstGeom prst="rect">
            <a:avLst/>
          </a:prstGeom>
          <a:noFill/>
          <a:ln>
            <a:noFill/>
          </a:ln>
        </p:spPr>
        <p:txBody>
          <a:bodyPr spcFirstLastPara="1" wrap="square" lIns="91425" tIns="45700" rIns="91425" bIns="45700" anchor="t" anchorCtr="0">
            <a:normAutofit fontScale="25000" lnSpcReduction="20000"/>
          </a:bodyPr>
          <a:lstStyle/>
          <a:p>
            <a:pPr marL="457200" marR="165100" lvl="0" indent="-228600" algn="just" rtl="0">
              <a:lnSpc>
                <a:spcPct val="150000"/>
              </a:lnSpc>
              <a:spcBef>
                <a:spcPts val="0"/>
              </a:spcBef>
              <a:spcAft>
                <a:spcPts val="0"/>
              </a:spcAft>
              <a:buSzPct val="100000"/>
              <a:buNone/>
            </a:pPr>
            <a:r>
              <a:rPr lang="en-US" sz="7200">
                <a:solidFill>
                  <a:srgbClr val="172B4D"/>
                </a:solidFill>
                <a:highlight>
                  <a:srgbClr val="FFFFFF"/>
                </a:highlight>
              </a:rPr>
              <a:t>➢</a:t>
            </a:r>
            <a:r>
              <a:rPr lang="en-US" sz="7200" b="1">
                <a:solidFill>
                  <a:srgbClr val="172B4D"/>
                </a:solidFill>
                <a:highlight>
                  <a:srgbClr val="FFFFFF"/>
                </a:highlight>
              </a:rPr>
              <a:t>Multi-Platform Support</a:t>
            </a:r>
            <a:r>
              <a:rPr lang="en-US" sz="7200">
                <a:solidFill>
                  <a:srgbClr val="172B4D"/>
                </a:solidFill>
                <a:highlight>
                  <a:srgbClr val="FFFFFF"/>
                </a:highlight>
              </a:rPr>
              <a:t>: Dialogflow enables the development of chatbots and voice applications across various platforms, including Google Assistant, Facebook Messenger, Slack, and more. This versatility makes it easy to reach users on their preferred platforms.</a:t>
            </a:r>
            <a:endParaRPr sz="7200">
              <a:solidFill>
                <a:srgbClr val="172B4D"/>
              </a:solidFill>
              <a:highlight>
                <a:srgbClr val="FFFFFF"/>
              </a:highlight>
            </a:endParaRPr>
          </a:p>
          <a:p>
            <a:pPr marL="457200" marR="165100" lvl="0" indent="-228600" algn="just" rtl="0">
              <a:lnSpc>
                <a:spcPct val="150000"/>
              </a:lnSpc>
              <a:spcBef>
                <a:spcPts val="0"/>
              </a:spcBef>
              <a:spcAft>
                <a:spcPts val="0"/>
              </a:spcAft>
              <a:buSzPct val="100000"/>
              <a:buNone/>
            </a:pPr>
            <a:r>
              <a:rPr lang="en-US" sz="7200">
                <a:solidFill>
                  <a:srgbClr val="172B4D"/>
                </a:solidFill>
                <a:highlight>
                  <a:srgbClr val="FFFFFF"/>
                </a:highlight>
              </a:rPr>
              <a:t>➢</a:t>
            </a:r>
            <a:r>
              <a:rPr lang="en-US" sz="7200" b="1">
                <a:solidFill>
                  <a:srgbClr val="172B4D"/>
                </a:solidFill>
                <a:highlight>
                  <a:srgbClr val="FFFFFF"/>
                </a:highlight>
              </a:rPr>
              <a:t>Integration with Machine Learning</a:t>
            </a:r>
            <a:r>
              <a:rPr lang="en-US" sz="7200">
                <a:solidFill>
                  <a:srgbClr val="172B4D"/>
                </a:solidFill>
                <a:highlight>
                  <a:srgbClr val="FFFFFF"/>
                </a:highlight>
              </a:rPr>
              <a:t>: Dialogflow leverages machine learning to improve the accuracy of intent recognition over time. The system learns from user interactions, which enhances its ability to provide relevant and contextually appropriate responses.</a:t>
            </a:r>
            <a:endParaRPr sz="7200">
              <a:solidFill>
                <a:srgbClr val="172B4D"/>
              </a:solidFill>
              <a:highlight>
                <a:srgbClr val="FFFFFF"/>
              </a:highlight>
            </a:endParaRPr>
          </a:p>
          <a:p>
            <a:pPr marL="457200" marR="165100" lvl="0" indent="-228600" algn="just" rtl="0">
              <a:lnSpc>
                <a:spcPct val="150000"/>
              </a:lnSpc>
              <a:spcBef>
                <a:spcPts val="0"/>
              </a:spcBef>
              <a:spcAft>
                <a:spcPts val="0"/>
              </a:spcAft>
              <a:buSzPct val="100000"/>
              <a:buNone/>
            </a:pPr>
            <a:br>
              <a:rPr lang="en-US" sz="7200">
                <a:solidFill>
                  <a:srgbClr val="172B4D"/>
                </a:solidFill>
                <a:highlight>
                  <a:srgbClr val="FFFFFF"/>
                </a:highlight>
              </a:rPr>
            </a:br>
            <a:r>
              <a:rPr lang="en-US" sz="7200">
                <a:solidFill>
                  <a:srgbClr val="172B4D"/>
                </a:solidFill>
                <a:highlight>
                  <a:srgbClr val="FFFFFF"/>
                </a:highlight>
              </a:rPr>
              <a:t>➢</a:t>
            </a:r>
            <a:r>
              <a:rPr lang="en-US" sz="7200" b="1">
                <a:solidFill>
                  <a:srgbClr val="172B4D"/>
                </a:solidFill>
                <a:highlight>
                  <a:srgbClr val="FFFFFF"/>
                </a:highlight>
              </a:rPr>
              <a:t>Easy-to-Use Interface</a:t>
            </a:r>
            <a:r>
              <a:rPr lang="en-US" sz="7200">
                <a:solidFill>
                  <a:srgbClr val="172B4D"/>
                </a:solidFill>
                <a:highlight>
                  <a:srgbClr val="FFFFFF"/>
                </a:highlight>
              </a:rPr>
              <a:t>: Dialogflow provides a user-friendly interface for building and managing conversational agents. The visual flow builder and pre-built templates simplify the development process, making it accessible for both beginners and experienced developers.</a:t>
            </a:r>
            <a:endParaRPr sz="7200">
              <a:solidFill>
                <a:srgbClr val="172B4D"/>
              </a:solidFill>
              <a:highlight>
                <a:srgbClr val="FFFFFF"/>
              </a:highlight>
            </a:endParaRPr>
          </a:p>
          <a:p>
            <a:pPr marL="457200" lvl="0" indent="0" algn="l" rtl="0">
              <a:lnSpc>
                <a:spcPct val="100000"/>
              </a:lnSpc>
              <a:spcBef>
                <a:spcPts val="0"/>
              </a:spcBef>
              <a:spcAft>
                <a:spcPts val="0"/>
              </a:spcAft>
              <a:buSzPct val="131000"/>
              <a:buNone/>
            </a:pPr>
            <a:endParaRPr sz="3920" b="1"/>
          </a:p>
          <a:p>
            <a:pPr marL="457200" lvl="0" indent="0" algn="l" rtl="0">
              <a:lnSpc>
                <a:spcPct val="100000"/>
              </a:lnSpc>
              <a:spcBef>
                <a:spcPts val="0"/>
              </a:spcBef>
              <a:spcAft>
                <a:spcPts val="0"/>
              </a:spcAft>
              <a:buSzPct val="181000"/>
              <a:buNone/>
            </a:pPr>
            <a:endParaRPr sz="2835"/>
          </a:p>
          <a:p>
            <a:pPr marL="457200" lvl="0" indent="0" algn="l" rtl="0">
              <a:lnSpc>
                <a:spcPct val="100000"/>
              </a:lnSpc>
              <a:spcBef>
                <a:spcPts val="0"/>
              </a:spcBef>
              <a:spcAft>
                <a:spcPts val="0"/>
              </a:spcAft>
              <a:buSzPct val="191000"/>
              <a:buNone/>
            </a:pPr>
            <a:endParaRPr sz="2675"/>
          </a:p>
          <a:p>
            <a:pPr marL="457200" lvl="0" indent="0" algn="l" rtl="0">
              <a:lnSpc>
                <a:spcPct val="100000"/>
              </a:lnSpc>
              <a:spcBef>
                <a:spcPts val="0"/>
              </a:spcBef>
              <a:spcAft>
                <a:spcPts val="0"/>
              </a:spcAft>
              <a:buSzPct val="160000"/>
              <a:buNone/>
            </a:pPr>
          </a:p>
          <a:p>
            <a:pPr marL="457200" lvl="0" indent="0" algn="l" rtl="0">
              <a:lnSpc>
                <a:spcPct val="100000"/>
              </a:lnSpc>
              <a:spcBef>
                <a:spcPts val="0"/>
              </a:spcBef>
              <a:spcAft>
                <a:spcPts val="0"/>
              </a:spcAft>
              <a:buClr>
                <a:schemeClr val="dk1"/>
              </a:buClr>
              <a:buSzPct val="34000"/>
              <a:buFont typeface="Arial" panose="020B0604020202020204"/>
              <a:buNone/>
            </a:pPr>
          </a:p>
          <a:p>
            <a:pPr marL="457200" lvl="0" indent="0" algn="l" rtl="0">
              <a:lnSpc>
                <a:spcPct val="100000"/>
              </a:lnSpc>
              <a:spcBef>
                <a:spcPts val="0"/>
              </a:spcBef>
              <a:spcAft>
                <a:spcPts val="0"/>
              </a:spcAft>
              <a:buClr>
                <a:schemeClr val="dk1"/>
              </a:buClr>
              <a:buSzPct val="34000"/>
              <a:buFont typeface="Arial" panose="020B0604020202020204"/>
              <a:buNone/>
            </a:pPr>
          </a:p>
          <a:p>
            <a:pPr marL="457200" lvl="0" indent="0" algn="l" rtl="0">
              <a:lnSpc>
                <a:spcPct val="100000"/>
              </a:lnSpc>
              <a:spcBef>
                <a:spcPts val="0"/>
              </a:spcBef>
              <a:spcAft>
                <a:spcPts val="0"/>
              </a:spcAft>
              <a:buSzPct val="160000"/>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16"/>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Hardware and software selection </a:t>
            </a:r>
            <a:endParaRPr lang="en-US"/>
          </a:p>
        </p:txBody>
      </p:sp>
      <p:sp>
        <p:nvSpPr>
          <p:cNvPr id="188" name="Google Shape;188;p16"/>
          <p:cNvSpPr txBox="1"/>
          <p:nvPr>
            <p:ph type="body" idx="4294967295"/>
          </p:nvPr>
        </p:nvSpPr>
        <p:spPr>
          <a:xfrm>
            <a:off x="122722" y="967339"/>
            <a:ext cx="9021300" cy="5755800"/>
          </a:xfrm>
          <a:prstGeom prst="rect">
            <a:avLst/>
          </a:prstGeom>
          <a:noFill/>
          <a:ln>
            <a:noFill/>
          </a:ln>
        </p:spPr>
        <p:txBody>
          <a:bodyPr spcFirstLastPara="1" wrap="square" lIns="91425" tIns="45700" rIns="91425" bIns="45700" anchor="t" anchorCtr="0">
            <a:normAutofit lnSpcReduction="10000"/>
          </a:bodyPr>
          <a:lstStyle/>
          <a:p>
            <a:pPr marL="457200" lvl="0" indent="0" algn="l" rtl="0">
              <a:lnSpc>
                <a:spcPct val="100000"/>
              </a:lnSpc>
              <a:spcBef>
                <a:spcPts val="0"/>
              </a:spcBef>
              <a:spcAft>
                <a:spcPts val="0"/>
              </a:spcAft>
              <a:buSzPts val="3200"/>
              <a:buNone/>
            </a:pPr>
            <a:endParaRPr sz="2800" b="1"/>
          </a:p>
          <a:p>
            <a:pPr marL="457200" lvl="0" indent="-406400" algn="l" rtl="0">
              <a:lnSpc>
                <a:spcPct val="100000"/>
              </a:lnSpc>
              <a:spcBef>
                <a:spcPts val="0"/>
              </a:spcBef>
              <a:spcAft>
                <a:spcPts val="0"/>
              </a:spcAft>
              <a:buSzPts val="2800"/>
              <a:buChar char="•"/>
            </a:pPr>
            <a:r>
              <a:rPr lang="en-US" sz="2800" b="1"/>
              <a:t>Hardware Requirements:</a:t>
            </a:r>
            <a:endParaRPr sz="2800" b="1"/>
          </a:p>
          <a:p>
            <a:pPr marL="457200" lvl="0" indent="0" algn="l" rtl="0">
              <a:lnSpc>
                <a:spcPct val="100000"/>
              </a:lnSpc>
              <a:spcBef>
                <a:spcPts val="0"/>
              </a:spcBef>
              <a:spcAft>
                <a:spcPts val="0"/>
              </a:spcAft>
              <a:buSzPts val="3200"/>
              <a:buNone/>
            </a:pPr>
            <a:endParaRPr sz="2800" b="1"/>
          </a:p>
          <a:p>
            <a:pPr marL="457200" lvl="0" indent="-382905" algn="l" rtl="0">
              <a:lnSpc>
                <a:spcPct val="150000"/>
              </a:lnSpc>
              <a:spcBef>
                <a:spcPts val="0"/>
              </a:spcBef>
              <a:spcAft>
                <a:spcPts val="0"/>
              </a:spcAft>
              <a:buSzPts val="2430"/>
              <a:buChar char="•"/>
            </a:pPr>
            <a:r>
              <a:rPr lang="en-US" sz="2430"/>
              <a:t>Processor: Intel Core i5 or higher  </a:t>
            </a:r>
            <a:endParaRPr sz="2430"/>
          </a:p>
          <a:p>
            <a:pPr marL="457200" lvl="0" indent="-382905" algn="l" rtl="0">
              <a:lnSpc>
                <a:spcPct val="150000"/>
              </a:lnSpc>
              <a:spcBef>
                <a:spcPts val="0"/>
              </a:spcBef>
              <a:spcAft>
                <a:spcPts val="0"/>
              </a:spcAft>
              <a:buSzPts val="2430"/>
              <a:buChar char="•"/>
            </a:pPr>
            <a:r>
              <a:rPr lang="en-US" sz="2430"/>
              <a:t>Hard disk: 256 GB SSD (minimum)  </a:t>
            </a:r>
            <a:endParaRPr sz="2430"/>
          </a:p>
          <a:p>
            <a:pPr marL="457200" lvl="0" indent="-382905" algn="l" rtl="0">
              <a:lnSpc>
                <a:spcPct val="150000"/>
              </a:lnSpc>
              <a:spcBef>
                <a:spcPts val="0"/>
              </a:spcBef>
              <a:spcAft>
                <a:spcPts val="0"/>
              </a:spcAft>
              <a:buSzPts val="2430"/>
              <a:buChar char="•"/>
            </a:pPr>
            <a:r>
              <a:rPr lang="en-US" sz="2430"/>
              <a:t>RAM: 8 GB (minimum)  </a:t>
            </a:r>
            <a:endParaRPr sz="2430"/>
          </a:p>
          <a:p>
            <a:pPr marL="457200" lvl="0" indent="-382905" algn="l" rtl="0">
              <a:lnSpc>
                <a:spcPct val="150000"/>
              </a:lnSpc>
              <a:spcBef>
                <a:spcPts val="0"/>
              </a:spcBef>
              <a:spcAft>
                <a:spcPts val="0"/>
              </a:spcAft>
              <a:buSzPts val="2430"/>
              <a:buChar char="•"/>
            </a:pPr>
            <a:r>
              <a:rPr lang="en-US" sz="2430"/>
              <a:t>Keyboard: Standard 104 keys enhanced  </a:t>
            </a:r>
            <a:endParaRPr sz="2800" b="1"/>
          </a:p>
          <a:p>
            <a:pPr marL="0" lvl="0" indent="0" algn="l" rtl="0">
              <a:lnSpc>
                <a:spcPct val="100000"/>
              </a:lnSpc>
              <a:spcBef>
                <a:spcPts val="0"/>
              </a:spcBef>
              <a:spcAft>
                <a:spcPts val="0"/>
              </a:spcAft>
              <a:buSzPts val="1100"/>
              <a:buNone/>
            </a:pPr>
            <a:endParaRPr sz="2800"/>
          </a:p>
          <a:p>
            <a:pPr marL="457200" lvl="0" indent="-406400" algn="l" rtl="0">
              <a:lnSpc>
                <a:spcPct val="100000"/>
              </a:lnSpc>
              <a:spcBef>
                <a:spcPts val="0"/>
              </a:spcBef>
              <a:spcAft>
                <a:spcPts val="0"/>
              </a:spcAft>
              <a:buSzPts val="2800"/>
              <a:buChar char="•"/>
            </a:pPr>
            <a:r>
              <a:rPr lang="en-US" sz="2800" b="1"/>
              <a:t>Software Requirements:</a:t>
            </a:r>
            <a:endParaRPr sz="2800" b="1"/>
          </a:p>
          <a:p>
            <a:pPr marL="457200" lvl="0" indent="0" algn="l" rtl="0">
              <a:lnSpc>
                <a:spcPct val="100000"/>
              </a:lnSpc>
              <a:spcBef>
                <a:spcPts val="0"/>
              </a:spcBef>
              <a:spcAft>
                <a:spcPts val="0"/>
              </a:spcAft>
              <a:buSzPts val="3200"/>
              <a:buNone/>
            </a:pPr>
            <a:endParaRPr sz="2800" b="1"/>
          </a:p>
          <a:p>
            <a:pPr marL="457200" lvl="0" indent="-342900" algn="l" rtl="0">
              <a:lnSpc>
                <a:spcPct val="150000"/>
              </a:lnSpc>
              <a:spcBef>
                <a:spcPts val="0"/>
              </a:spcBef>
              <a:spcAft>
                <a:spcPts val="0"/>
              </a:spcAft>
              <a:buSzPts val="1800"/>
              <a:buFont typeface="Calibri" panose="020F0502020204030204"/>
              <a:buChar char="•"/>
            </a:pPr>
            <a:r>
              <a:rPr lang="en-US" sz="1800"/>
              <a:t>Operating system: Windows 10, 11, or Linux (Ubuntu)  </a:t>
            </a:r>
            <a:endParaRPr sz="1800"/>
          </a:p>
          <a:p>
            <a:pPr marL="457200" lvl="0" indent="-342900" algn="l" rtl="0">
              <a:lnSpc>
                <a:spcPct val="115000"/>
              </a:lnSpc>
              <a:spcBef>
                <a:spcPts val="0"/>
              </a:spcBef>
              <a:spcAft>
                <a:spcPts val="0"/>
              </a:spcAft>
              <a:buSzPts val="1800"/>
              <a:buChar char="•"/>
            </a:pPr>
            <a:r>
              <a:rPr lang="en-US" sz="1800"/>
              <a:t>Language: HTML, CSS, JAVASCRIPT. </a:t>
            </a:r>
            <a:endParaRPr sz="2800"/>
          </a:p>
          <a:p>
            <a:pPr marL="0" lvl="0" indent="0" algn="l" rtl="0">
              <a:lnSpc>
                <a:spcPct val="100000"/>
              </a:lnSpc>
              <a:spcBef>
                <a:spcPts val="1200"/>
              </a:spcBef>
              <a:spcAft>
                <a:spcPts val="0"/>
              </a:spcAft>
              <a:buSzPts val="3200"/>
              <a:buNone/>
            </a:p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17"/>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Implementation</a:t>
            </a:r>
            <a:endParaRPr lang="en-US"/>
          </a:p>
        </p:txBody>
      </p:sp>
      <p:sp>
        <p:nvSpPr>
          <p:cNvPr id="194" name="Google Shape;194;p17"/>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457200" lvl="0" indent="0" algn="l" rtl="0">
              <a:lnSpc>
                <a:spcPct val="115000"/>
              </a:lnSpc>
              <a:spcBef>
                <a:spcPts val="1200"/>
              </a:spcBef>
              <a:spcAft>
                <a:spcPts val="1200"/>
              </a:spcAft>
              <a:buSzPts val="3200"/>
              <a:buNone/>
            </a:pPr>
            <a:r>
              <a:rPr lang="en-US" sz="2400"/>
              <a:t>For the implementation of the RehabBot project, core technologies include HTML, CSS, and JavaScript for developing the user interface and creating an interactive and accessible web environment. Google Dialogflow was employed to handle the chatbot interactions, allowing for natural language processing to provide mental health support responses. The design emphasizes a user-friendly layout, with a dedicated section for a sleep survey that assesses sleep health through user input. Each component, from the chatbot interactions to the sleep survey, is fully integrated into the website without the need for a backend, allowing users to access mental health tools directly from the web interface.</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18"/>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Important Code segments</a:t>
            </a:r>
            <a:endParaRPr lang="en-US"/>
          </a:p>
        </p:txBody>
      </p:sp>
      <p:sp>
        <p:nvSpPr>
          <p:cNvPr id="200" name="Google Shape;200;p18"/>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457200" lvl="0" indent="-342900" algn="just" rtl="0">
              <a:lnSpc>
                <a:spcPct val="100000"/>
              </a:lnSpc>
              <a:spcBef>
                <a:spcPts val="320"/>
              </a:spcBef>
              <a:spcAft>
                <a:spcPts val="0"/>
              </a:spcAft>
              <a:buSzPts val="1800"/>
              <a:buFont typeface="Times New Roman" panose="02020603050405020304"/>
              <a:buChar char="•"/>
            </a:pPr>
            <a:r>
              <a:rPr lang="en-US" sz="2400">
                <a:latin typeface="Times New Roman" panose="02020603050405020304"/>
                <a:ea typeface="Times New Roman" panose="02020603050405020304"/>
                <a:cs typeface="Times New Roman" panose="02020603050405020304"/>
                <a:sym typeface="Times New Roman" panose="02020603050405020304"/>
              </a:rPr>
              <a:t>INTEGRATION OF DIALOGFLOW</a:t>
            </a:r>
            <a:r>
              <a:rPr lang="en-US" sz="1600">
                <a:latin typeface="Times New Roman" panose="02020603050405020304"/>
                <a:ea typeface="Times New Roman" panose="02020603050405020304"/>
                <a:cs typeface="Times New Roman" panose="02020603050405020304"/>
                <a:sym typeface="Times New Roman" panose="02020603050405020304"/>
              </a:rPr>
              <a:t>    </a:t>
            </a:r>
            <a:endParaRPr sz="1600">
              <a:latin typeface="Times New Roman" panose="02020603050405020304"/>
              <a:ea typeface="Times New Roman" panose="02020603050405020304"/>
              <a:cs typeface="Times New Roman" panose="02020603050405020304"/>
              <a:sym typeface="Times New Roman" panose="02020603050405020304"/>
            </a:endParaRPr>
          </a:p>
        </p:txBody>
      </p:sp>
      <p:pic>
        <p:nvPicPr>
          <p:cNvPr id="201" name="Google Shape;201;p18"/>
          <p:cNvPicPr preferRelativeResize="0"/>
          <p:nvPr/>
        </p:nvPicPr>
        <p:blipFill rotWithShape="1">
          <a:blip r:embed="rId1"/>
          <a:srcRect/>
          <a:stretch>
            <a:fillRect/>
          </a:stretch>
        </p:blipFill>
        <p:spPr>
          <a:xfrm>
            <a:off x="516400" y="1670049"/>
            <a:ext cx="8111200" cy="1758950"/>
          </a:xfrm>
          <a:prstGeom prst="rect">
            <a:avLst/>
          </a:prstGeom>
          <a:noFill/>
          <a:ln>
            <a:noFill/>
          </a:ln>
        </p:spPr>
      </p:pic>
      <p:pic>
        <p:nvPicPr>
          <p:cNvPr id="202" name="Google Shape;202;p18"/>
          <p:cNvPicPr preferRelativeResize="0"/>
          <p:nvPr/>
        </p:nvPicPr>
        <p:blipFill rotWithShape="1">
          <a:blip r:embed="rId2"/>
          <a:srcRect/>
          <a:stretch>
            <a:fillRect/>
          </a:stretch>
        </p:blipFill>
        <p:spPr>
          <a:xfrm>
            <a:off x="457200" y="3730371"/>
            <a:ext cx="8111200" cy="27400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06" name="Shape 206"/>
        <p:cNvGrpSpPr/>
        <p:nvPr/>
      </p:nvGrpSpPr>
      <p:grpSpPr>
        <a:xfrm>
          <a:off x="0" y="0"/>
          <a:ext cx="0" cy="0"/>
          <a:chOff x="0" y="0"/>
          <a:chExt cx="0" cy="0"/>
        </a:xfrm>
      </p:grpSpPr>
      <p:sp>
        <p:nvSpPr>
          <p:cNvPr id="207" name="Google Shape;207;p19"/>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Important Code segments</a:t>
            </a:r>
            <a:endParaRPr lang="en-US"/>
          </a:p>
        </p:txBody>
      </p:sp>
      <p:sp>
        <p:nvSpPr>
          <p:cNvPr id="208" name="Google Shape;208;p19"/>
          <p:cNvSpPr txBox="1"/>
          <p:nvPr>
            <p:ph type="body" idx="4294967295"/>
          </p:nvPr>
        </p:nvSpPr>
        <p:spPr>
          <a:xfrm>
            <a:off x="228600" y="990600"/>
            <a:ext cx="8610600" cy="5542200"/>
          </a:xfrm>
          <a:prstGeom prst="rect">
            <a:avLst/>
          </a:prstGeom>
          <a:noFill/>
          <a:ln>
            <a:noFill/>
          </a:ln>
        </p:spPr>
        <p:txBody>
          <a:bodyPr spcFirstLastPara="1" wrap="square" lIns="91425" tIns="45700" rIns="91425" bIns="45700" anchor="t" anchorCtr="0">
            <a:normAutofit/>
          </a:bodyPr>
          <a:lstStyle/>
          <a:p>
            <a:pPr marL="457200" lvl="0" indent="-355600" algn="just" rtl="0">
              <a:lnSpc>
                <a:spcPct val="100000"/>
              </a:lnSpc>
              <a:spcBef>
                <a:spcPts val="320"/>
              </a:spcBef>
              <a:spcAft>
                <a:spcPts val="0"/>
              </a:spcAft>
              <a:buSzPts val="2000"/>
              <a:buFont typeface="Times New Roman" panose="02020603050405020304"/>
              <a:buChar char="•"/>
            </a:pPr>
            <a:r>
              <a:rPr lang="en-US" sz="2000" b="1">
                <a:latin typeface="Times New Roman" panose="02020603050405020304"/>
                <a:ea typeface="Times New Roman" panose="02020603050405020304"/>
                <a:cs typeface="Times New Roman" panose="02020603050405020304"/>
                <a:sym typeface="Times New Roman" panose="02020603050405020304"/>
              </a:rPr>
              <a:t>SLEEP SURVEY BUTTON </a:t>
            </a:r>
            <a:endParaRPr sz="1800">
              <a:latin typeface="Times New Roman" panose="02020603050405020304"/>
              <a:ea typeface="Times New Roman" panose="02020603050405020304"/>
              <a:cs typeface="Times New Roman" panose="02020603050405020304"/>
              <a:sym typeface="Times New Roman" panose="02020603050405020304"/>
            </a:endParaRPr>
          </a:p>
        </p:txBody>
      </p:sp>
      <p:pic>
        <p:nvPicPr>
          <p:cNvPr id="209" name="Google Shape;209;p19"/>
          <p:cNvPicPr preferRelativeResize="0"/>
          <p:nvPr/>
        </p:nvPicPr>
        <p:blipFill rotWithShape="1">
          <a:blip r:embed="rId1"/>
          <a:srcRect/>
          <a:stretch>
            <a:fillRect/>
          </a:stretch>
        </p:blipFill>
        <p:spPr>
          <a:xfrm>
            <a:off x="391475" y="1424275"/>
            <a:ext cx="8295326" cy="2795507"/>
          </a:xfrm>
          <a:prstGeom prst="rect">
            <a:avLst/>
          </a:prstGeom>
          <a:noFill/>
          <a:ln>
            <a:noFill/>
          </a:ln>
        </p:spPr>
      </p:pic>
      <p:pic>
        <p:nvPicPr>
          <p:cNvPr id="210" name="Google Shape;210;p19"/>
          <p:cNvPicPr preferRelativeResize="0"/>
          <p:nvPr/>
        </p:nvPicPr>
        <p:blipFill rotWithShape="1">
          <a:blip r:embed="rId2"/>
          <a:srcRect/>
          <a:stretch>
            <a:fillRect/>
          </a:stretch>
        </p:blipFill>
        <p:spPr>
          <a:xfrm>
            <a:off x="457200" y="4398975"/>
            <a:ext cx="8229602" cy="1930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Agenda</a:t>
            </a:r>
            <a:endParaRPr lang="en-US"/>
          </a:p>
        </p:txBody>
      </p:sp>
      <p:sp>
        <p:nvSpPr>
          <p:cNvPr id="103" name="Google Shape;103;p2"/>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77500" lnSpcReduction="20000"/>
          </a:bodyPr>
          <a:lstStyle/>
          <a:p>
            <a:pPr marL="457200" lvl="0" indent="-399415" algn="l" rtl="0">
              <a:lnSpc>
                <a:spcPct val="100000"/>
              </a:lnSpc>
              <a:spcBef>
                <a:spcPts val="0"/>
              </a:spcBef>
              <a:spcAft>
                <a:spcPts val="0"/>
              </a:spcAft>
              <a:buSzPct val="100000"/>
              <a:buAutoNum type="arabicPeriod"/>
            </a:pPr>
            <a:r>
              <a:rPr lang="en-US" sz="3470"/>
              <a:t>Introduction</a:t>
            </a:r>
            <a:endParaRPr sz="3470"/>
          </a:p>
          <a:p>
            <a:pPr marL="457200" lvl="0" indent="-399415" algn="l" rtl="0">
              <a:lnSpc>
                <a:spcPct val="100000"/>
              </a:lnSpc>
              <a:spcBef>
                <a:spcPts val="0"/>
              </a:spcBef>
              <a:spcAft>
                <a:spcPts val="0"/>
              </a:spcAft>
              <a:buSzPct val="100000"/>
              <a:buAutoNum type="arabicPeriod"/>
            </a:pPr>
            <a:r>
              <a:rPr lang="en-US" sz="3470"/>
              <a:t>Statement of the Problem</a:t>
            </a:r>
            <a:endParaRPr sz="3070"/>
          </a:p>
          <a:p>
            <a:pPr marL="457200" lvl="0" indent="-399415" algn="l" rtl="0">
              <a:lnSpc>
                <a:spcPct val="100000"/>
              </a:lnSpc>
              <a:spcBef>
                <a:spcPts val="0"/>
              </a:spcBef>
              <a:spcAft>
                <a:spcPts val="0"/>
              </a:spcAft>
              <a:buSzPct val="100000"/>
              <a:buAutoNum type="arabicPeriod"/>
            </a:pPr>
            <a:r>
              <a:rPr lang="en-US" sz="3470"/>
              <a:t>Scope of the project</a:t>
            </a:r>
            <a:endParaRPr sz="3070"/>
          </a:p>
          <a:p>
            <a:pPr marL="457200" lvl="0" indent="-399415" algn="l" rtl="0">
              <a:lnSpc>
                <a:spcPct val="100000"/>
              </a:lnSpc>
              <a:spcBef>
                <a:spcPts val="0"/>
              </a:spcBef>
              <a:spcAft>
                <a:spcPts val="0"/>
              </a:spcAft>
              <a:buSzPct val="100000"/>
              <a:buAutoNum type="arabicPeriod"/>
            </a:pPr>
            <a:r>
              <a:rPr lang="en-US" sz="3470"/>
              <a:t>Methodology </a:t>
            </a:r>
            <a:endParaRPr sz="3470"/>
          </a:p>
          <a:p>
            <a:pPr marL="914400" lvl="1" indent="-379730" algn="l" rtl="0">
              <a:lnSpc>
                <a:spcPct val="100000"/>
              </a:lnSpc>
              <a:spcBef>
                <a:spcPts val="0"/>
              </a:spcBef>
              <a:spcAft>
                <a:spcPts val="0"/>
              </a:spcAft>
              <a:buSzPct val="100000"/>
              <a:buAutoNum type="alphaLcPeriod"/>
            </a:pPr>
            <a:r>
              <a:rPr lang="en-US" sz="3070"/>
              <a:t>Architectural Diagram</a:t>
            </a:r>
            <a:endParaRPr sz="3070"/>
          </a:p>
          <a:p>
            <a:pPr marL="914400" lvl="1" indent="-379730" algn="l" rtl="0">
              <a:lnSpc>
                <a:spcPct val="100000"/>
              </a:lnSpc>
              <a:spcBef>
                <a:spcPts val="0"/>
              </a:spcBef>
              <a:spcAft>
                <a:spcPts val="0"/>
              </a:spcAft>
              <a:buSzPct val="100000"/>
              <a:buAutoNum type="alphaLcPeriod"/>
            </a:pPr>
            <a:r>
              <a:rPr lang="en-US" sz="3070"/>
              <a:t>Flow</a:t>
            </a:r>
            <a:endParaRPr sz="3070"/>
          </a:p>
          <a:p>
            <a:pPr marL="914400" lvl="1" indent="-379730" algn="l" rtl="0">
              <a:lnSpc>
                <a:spcPct val="100000"/>
              </a:lnSpc>
              <a:spcBef>
                <a:spcPts val="0"/>
              </a:spcBef>
              <a:spcAft>
                <a:spcPts val="0"/>
              </a:spcAft>
              <a:buSzPct val="100000"/>
              <a:buAutoNum type="alphaLcPeriod"/>
            </a:pPr>
            <a:r>
              <a:rPr lang="en-US" sz="3070"/>
              <a:t>Algorithm used</a:t>
            </a:r>
            <a:endParaRPr sz="3070"/>
          </a:p>
          <a:p>
            <a:pPr marL="914400" lvl="1" indent="-379730" algn="l" rtl="0">
              <a:lnSpc>
                <a:spcPct val="100000"/>
              </a:lnSpc>
              <a:spcBef>
                <a:spcPts val="0"/>
              </a:spcBef>
              <a:spcAft>
                <a:spcPts val="0"/>
              </a:spcAft>
              <a:buSzPct val="100000"/>
              <a:buAutoNum type="alphaLcPeriod"/>
            </a:pPr>
            <a:r>
              <a:rPr lang="en-US" sz="3070"/>
              <a:t>Design - Use Case Diagram, Class Diagram</a:t>
            </a:r>
            <a:endParaRPr sz="3070"/>
          </a:p>
          <a:p>
            <a:pPr marL="914400" lvl="1" indent="-379730" algn="l" rtl="0">
              <a:lnSpc>
                <a:spcPct val="100000"/>
              </a:lnSpc>
              <a:spcBef>
                <a:spcPts val="0"/>
              </a:spcBef>
              <a:spcAft>
                <a:spcPts val="0"/>
              </a:spcAft>
              <a:buSzPct val="100000"/>
              <a:buAutoNum type="alphaLcPeriod"/>
            </a:pPr>
            <a:r>
              <a:rPr lang="en-US" sz="3070"/>
              <a:t>Implementation</a:t>
            </a:r>
            <a:endParaRPr sz="3070"/>
          </a:p>
          <a:p>
            <a:pPr marL="914400" lvl="1" indent="-379730" algn="l" rtl="0">
              <a:lnSpc>
                <a:spcPct val="100000"/>
              </a:lnSpc>
              <a:spcBef>
                <a:spcPts val="0"/>
              </a:spcBef>
              <a:spcAft>
                <a:spcPts val="0"/>
              </a:spcAft>
              <a:buSzPct val="100000"/>
              <a:buAutoNum type="alphaLcPeriod"/>
            </a:pPr>
            <a:r>
              <a:rPr lang="en-US" sz="3070"/>
              <a:t>Important code segments</a:t>
            </a:r>
            <a:endParaRPr sz="3070"/>
          </a:p>
          <a:p>
            <a:pPr marL="457200" lvl="0" indent="-399415" algn="l" rtl="0">
              <a:lnSpc>
                <a:spcPct val="100000"/>
              </a:lnSpc>
              <a:spcBef>
                <a:spcPts val="0"/>
              </a:spcBef>
              <a:spcAft>
                <a:spcPts val="0"/>
              </a:spcAft>
              <a:buSzPct val="100000"/>
              <a:buAutoNum type="arabicPeriod"/>
            </a:pPr>
            <a:r>
              <a:rPr lang="en-US" sz="3470"/>
              <a:t>Output, Results</a:t>
            </a:r>
            <a:endParaRPr sz="3470"/>
          </a:p>
          <a:p>
            <a:pPr marL="457200" lvl="0" indent="-399415" algn="l" rtl="0">
              <a:lnSpc>
                <a:spcPct val="100000"/>
              </a:lnSpc>
              <a:spcBef>
                <a:spcPts val="0"/>
              </a:spcBef>
              <a:spcAft>
                <a:spcPts val="0"/>
              </a:spcAft>
              <a:buSzPct val="100000"/>
              <a:buAutoNum type="arabicPeriod"/>
            </a:pPr>
            <a:r>
              <a:rPr lang="en-US" sz="3470"/>
              <a:t>Test Cases</a:t>
            </a:r>
            <a:endParaRPr sz="3470"/>
          </a:p>
          <a:p>
            <a:pPr marL="457200" lvl="0" indent="-399415" algn="l" rtl="0">
              <a:lnSpc>
                <a:spcPct val="100000"/>
              </a:lnSpc>
              <a:spcBef>
                <a:spcPts val="0"/>
              </a:spcBef>
              <a:spcAft>
                <a:spcPts val="0"/>
              </a:spcAft>
              <a:buSzPct val="100000"/>
              <a:buAutoNum type="arabicPeriod"/>
            </a:pPr>
            <a:r>
              <a:rPr lang="en-US" sz="3470"/>
              <a:t>Conclusions</a:t>
            </a:r>
            <a:endParaRPr sz="3470"/>
          </a:p>
          <a:p>
            <a:pPr marL="457200" lvl="0" indent="-399415" algn="l" rtl="0">
              <a:lnSpc>
                <a:spcPct val="100000"/>
              </a:lnSpc>
              <a:spcBef>
                <a:spcPts val="0"/>
              </a:spcBef>
              <a:spcAft>
                <a:spcPts val="0"/>
              </a:spcAft>
              <a:buSzPct val="100000"/>
              <a:buAutoNum type="arabicPeriod"/>
            </a:pPr>
            <a:r>
              <a:rPr lang="en-US" sz="3470"/>
              <a:t>Future work</a:t>
            </a:r>
            <a:endParaRPr sz="3470"/>
          </a:p>
          <a:p>
            <a:pPr marL="457200" lvl="0" indent="-399415" algn="l" rtl="0">
              <a:lnSpc>
                <a:spcPct val="100000"/>
              </a:lnSpc>
              <a:spcBef>
                <a:spcPts val="0"/>
              </a:spcBef>
              <a:spcAft>
                <a:spcPts val="0"/>
              </a:spcAft>
              <a:buSzPct val="100000"/>
              <a:buAutoNum type="arabicPeriod"/>
            </a:pPr>
            <a:r>
              <a:rPr lang="en-US" sz="3470"/>
              <a:t>References</a:t>
            </a:r>
            <a:endParaRPr sz="3470"/>
          </a:p>
          <a:p>
            <a:pPr marL="342900" lvl="0" indent="-342900" algn="l" rtl="0">
              <a:lnSpc>
                <a:spcPct val="100000"/>
              </a:lnSpc>
              <a:spcBef>
                <a:spcPts val="640"/>
              </a:spcBef>
              <a:spcAft>
                <a:spcPts val="0"/>
              </a:spcAft>
              <a:buClr>
                <a:schemeClr val="dk1"/>
              </a:buClr>
              <a:buSzPct val="100000"/>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14" name="Shape 214"/>
        <p:cNvGrpSpPr/>
        <p:nvPr/>
      </p:nvGrpSpPr>
      <p:grpSpPr>
        <a:xfrm>
          <a:off x="0" y="0"/>
          <a:ext cx="0" cy="0"/>
          <a:chOff x="0" y="0"/>
          <a:chExt cx="0" cy="0"/>
        </a:xfrm>
      </p:grpSpPr>
      <p:sp>
        <p:nvSpPr>
          <p:cNvPr id="215" name="Google Shape;215;p20"/>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Output</a:t>
            </a:r>
            <a:endParaRPr lang="en-US"/>
          </a:p>
        </p:txBody>
      </p:sp>
      <p:sp>
        <p:nvSpPr>
          <p:cNvPr id="216" name="Google Shape;216;p20"/>
          <p:cNvSpPr txBox="1"/>
          <p:nvPr>
            <p:ph type="body" idx="4294967295"/>
          </p:nvPr>
        </p:nvSpPr>
        <p:spPr>
          <a:xfrm>
            <a:off x="457200" y="1075000"/>
            <a:ext cx="8610600" cy="5257800"/>
          </a:xfrm>
          <a:prstGeom prst="rect">
            <a:avLst/>
          </a:prstGeom>
          <a:noFill/>
          <a:ln>
            <a:noFill/>
          </a:ln>
        </p:spPr>
        <p:txBody>
          <a:bodyPr spcFirstLastPara="1" wrap="square" lIns="91425" tIns="45700" rIns="91425" bIns="45700" anchor="t" anchorCtr="0">
            <a:normAutofit/>
          </a:bodyPr>
          <a:lstStyle/>
          <a:p>
            <a:pPr marL="342900" lvl="0" indent="-279400" algn="just" rtl="0">
              <a:lnSpc>
                <a:spcPct val="100000"/>
              </a:lnSpc>
              <a:spcBef>
                <a:spcPts val="0"/>
              </a:spcBef>
              <a:spcAft>
                <a:spcPts val="0"/>
              </a:spcAft>
              <a:buSzPts val="2200"/>
              <a:buChar char="•"/>
            </a:pPr>
            <a:r>
              <a:rPr lang="en-US" sz="2200">
                <a:latin typeface="Times New Roman" panose="02020603050405020304"/>
                <a:ea typeface="Times New Roman" panose="02020603050405020304"/>
                <a:cs typeface="Times New Roman" panose="02020603050405020304"/>
                <a:sym typeface="Times New Roman" panose="02020603050405020304"/>
              </a:rPr>
              <a:t>HOME PAGE</a:t>
            </a:r>
            <a:endParaRPr sz="2200">
              <a:latin typeface="Times New Roman" panose="02020603050405020304"/>
              <a:ea typeface="Times New Roman" panose="02020603050405020304"/>
              <a:cs typeface="Times New Roman" panose="02020603050405020304"/>
              <a:sym typeface="Times New Roman" panose="02020603050405020304"/>
            </a:endParaRPr>
          </a:p>
          <a:p>
            <a:pPr marL="342900" lvl="0" indent="0" algn="l" rtl="0">
              <a:lnSpc>
                <a:spcPct val="115000"/>
              </a:lnSpc>
              <a:spcBef>
                <a:spcPts val="1200"/>
              </a:spcBef>
              <a:spcAft>
                <a:spcPts val="0"/>
              </a:spcAft>
              <a:buSzPts val="3200"/>
              <a:buNone/>
            </a:pPr>
            <a:endParaRPr sz="1800">
              <a:latin typeface="Arial" panose="020B0604020202020204"/>
              <a:ea typeface="Arial" panose="020B0604020202020204"/>
              <a:cs typeface="Arial" panose="020B0604020202020204"/>
              <a:sym typeface="Arial" panose="020B0604020202020204"/>
            </a:endParaRPr>
          </a:p>
          <a:p>
            <a:pPr marL="342900" lvl="0" indent="0" algn="l" rtl="0">
              <a:lnSpc>
                <a:spcPct val="115000"/>
              </a:lnSpc>
              <a:spcBef>
                <a:spcPts val="1200"/>
              </a:spcBef>
              <a:spcAft>
                <a:spcPts val="0"/>
              </a:spcAft>
              <a:buSzPts val="3200"/>
              <a:buNone/>
            </a:pPr>
            <a:endParaRPr sz="1800">
              <a:latin typeface="Arial" panose="020B0604020202020204"/>
              <a:ea typeface="Arial" panose="020B0604020202020204"/>
              <a:cs typeface="Arial" panose="020B0604020202020204"/>
              <a:sym typeface="Arial" panose="020B0604020202020204"/>
            </a:endParaRPr>
          </a:p>
          <a:p>
            <a:pPr marL="342900" lvl="0" indent="0" algn="just" rtl="0">
              <a:lnSpc>
                <a:spcPct val="100000"/>
              </a:lnSpc>
              <a:spcBef>
                <a:spcPts val="1200"/>
              </a:spcBef>
              <a:spcAft>
                <a:spcPts val="0"/>
              </a:spcAft>
              <a:buSzPts val="3200"/>
              <a:buNone/>
            </a:pPr>
            <a:r>
              <a:rPr lang="en-US" sz="2200">
                <a:latin typeface="Times New Roman" panose="02020603050405020304"/>
                <a:ea typeface="Times New Roman" panose="02020603050405020304"/>
                <a:cs typeface="Times New Roman" panose="02020603050405020304"/>
                <a:sym typeface="Times New Roman" panose="02020603050405020304"/>
              </a:rPr>
              <a:t> </a:t>
            </a:r>
            <a:endParaRPr sz="220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5"/>
              </a:spcBef>
              <a:spcAft>
                <a:spcPts val="0"/>
              </a:spcAft>
              <a:buSzPts val="3200"/>
              <a:buNone/>
            </a:pPr>
            <a:endParaRPr sz="2200">
              <a:latin typeface="Times New Roman" panose="02020603050405020304"/>
              <a:ea typeface="Times New Roman" panose="02020603050405020304"/>
              <a:cs typeface="Times New Roman" panose="02020603050405020304"/>
              <a:sym typeface="Times New Roman" panose="02020603050405020304"/>
            </a:endParaRPr>
          </a:p>
        </p:txBody>
      </p:sp>
      <p:pic>
        <p:nvPicPr>
          <p:cNvPr id="217" name="Google Shape;217;p20"/>
          <p:cNvPicPr preferRelativeResize="0"/>
          <p:nvPr/>
        </p:nvPicPr>
        <p:blipFill rotWithShape="1">
          <a:blip r:embed="rId1"/>
          <a:srcRect/>
          <a:stretch>
            <a:fillRect/>
          </a:stretch>
        </p:blipFill>
        <p:spPr>
          <a:xfrm>
            <a:off x="668813" y="1966775"/>
            <a:ext cx="7922376" cy="45107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21"/>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Output</a:t>
            </a:r>
            <a:endParaRPr lang="en-US"/>
          </a:p>
        </p:txBody>
      </p:sp>
      <p:sp>
        <p:nvSpPr>
          <p:cNvPr id="223" name="Google Shape;223;p21"/>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457200" lvl="0" indent="-368300" algn="just" rtl="0">
              <a:lnSpc>
                <a:spcPct val="100000"/>
              </a:lnSpc>
              <a:spcBef>
                <a:spcPts val="405"/>
              </a:spcBef>
              <a:spcAft>
                <a:spcPts val="0"/>
              </a:spcAft>
              <a:buSzPts val="2200"/>
              <a:buFont typeface="Times New Roman" panose="02020603050405020304"/>
              <a:buChar char="•"/>
            </a:pPr>
            <a:r>
              <a:rPr lang="en-US" sz="2200">
                <a:latin typeface="Times New Roman" panose="02020603050405020304"/>
                <a:ea typeface="Times New Roman" panose="02020603050405020304"/>
                <a:cs typeface="Times New Roman" panose="02020603050405020304"/>
                <a:sym typeface="Times New Roman" panose="02020603050405020304"/>
              </a:rPr>
              <a:t>SLEEP SURVEY</a:t>
            </a:r>
            <a:endParaRPr sz="2200">
              <a:latin typeface="Times New Roman" panose="02020603050405020304"/>
              <a:ea typeface="Times New Roman" panose="02020603050405020304"/>
              <a:cs typeface="Times New Roman" panose="02020603050405020304"/>
              <a:sym typeface="Times New Roman" panose="02020603050405020304"/>
            </a:endParaRPr>
          </a:p>
        </p:txBody>
      </p:sp>
      <p:pic>
        <p:nvPicPr>
          <p:cNvPr id="224" name="Google Shape;224;p21"/>
          <p:cNvPicPr preferRelativeResize="0"/>
          <p:nvPr/>
        </p:nvPicPr>
        <p:blipFill rotWithShape="1">
          <a:blip r:embed="rId1"/>
          <a:srcRect/>
          <a:stretch>
            <a:fillRect/>
          </a:stretch>
        </p:blipFill>
        <p:spPr>
          <a:xfrm>
            <a:off x="457200" y="1521775"/>
            <a:ext cx="3779400" cy="2151889"/>
          </a:xfrm>
          <a:prstGeom prst="rect">
            <a:avLst/>
          </a:prstGeom>
          <a:noFill/>
          <a:ln>
            <a:noFill/>
          </a:ln>
        </p:spPr>
      </p:pic>
      <p:pic>
        <p:nvPicPr>
          <p:cNvPr id="225" name="Google Shape;225;p21"/>
          <p:cNvPicPr preferRelativeResize="0"/>
          <p:nvPr/>
        </p:nvPicPr>
        <p:blipFill rotWithShape="1">
          <a:blip r:embed="rId2"/>
          <a:srcRect/>
          <a:stretch>
            <a:fillRect/>
          </a:stretch>
        </p:blipFill>
        <p:spPr>
          <a:xfrm>
            <a:off x="4311025" y="3114600"/>
            <a:ext cx="4262701" cy="2996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22"/>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Output</a:t>
            </a:r>
            <a:endParaRPr lang="en-US"/>
          </a:p>
        </p:txBody>
      </p:sp>
      <p:sp>
        <p:nvSpPr>
          <p:cNvPr id="231" name="Google Shape;231;p22"/>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457200" lvl="0" indent="-368300" algn="just" rtl="0">
              <a:lnSpc>
                <a:spcPct val="115000"/>
              </a:lnSpc>
              <a:spcBef>
                <a:spcPts val="0"/>
              </a:spcBef>
              <a:spcAft>
                <a:spcPts val="0"/>
              </a:spcAft>
              <a:buSzPts val="2200"/>
              <a:buFont typeface="Times New Roman" panose="02020603050405020304"/>
              <a:buChar char="•"/>
            </a:pPr>
            <a:r>
              <a:rPr lang="en-US" sz="2200">
                <a:latin typeface="Times New Roman" panose="02020603050405020304"/>
                <a:ea typeface="Times New Roman" panose="02020603050405020304"/>
                <a:cs typeface="Times New Roman" panose="02020603050405020304"/>
                <a:sym typeface="Times New Roman" panose="02020603050405020304"/>
              </a:rPr>
              <a:t>CONVERSATION WITH REHABBOT</a:t>
            </a:r>
            <a:endParaRPr sz="220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0"/>
              </a:spcBef>
              <a:spcAft>
                <a:spcPts val="0"/>
              </a:spcAft>
              <a:buSzPts val="3200"/>
              <a:buNone/>
            </a:pPr>
            <a:endParaRPr sz="180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0"/>
              </a:spcBef>
              <a:spcAft>
                <a:spcPts val="0"/>
              </a:spcAft>
              <a:buSzPts val="3200"/>
              <a:buNone/>
            </a:pPr>
            <a:endParaRPr sz="280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5"/>
              </a:spcBef>
              <a:spcAft>
                <a:spcPts val="0"/>
              </a:spcAft>
              <a:buSzPts val="3200"/>
              <a:buNone/>
            </a:pPr>
            <a:endParaRPr sz="2200">
              <a:latin typeface="Times New Roman" panose="02020603050405020304"/>
              <a:ea typeface="Times New Roman" panose="02020603050405020304"/>
              <a:cs typeface="Times New Roman" panose="02020603050405020304"/>
              <a:sym typeface="Times New Roman" panose="02020603050405020304"/>
            </a:endParaRPr>
          </a:p>
        </p:txBody>
      </p:sp>
      <p:pic>
        <p:nvPicPr>
          <p:cNvPr id="232" name="Google Shape;232;p22"/>
          <p:cNvPicPr preferRelativeResize="0"/>
          <p:nvPr/>
        </p:nvPicPr>
        <p:blipFill rotWithShape="1">
          <a:blip r:embed="rId1"/>
          <a:srcRect/>
          <a:stretch>
            <a:fillRect/>
          </a:stretch>
        </p:blipFill>
        <p:spPr>
          <a:xfrm>
            <a:off x="98125" y="1441950"/>
            <a:ext cx="2902775" cy="4609924"/>
          </a:xfrm>
          <a:prstGeom prst="rect">
            <a:avLst/>
          </a:prstGeom>
          <a:noFill/>
          <a:ln>
            <a:noFill/>
          </a:ln>
        </p:spPr>
      </p:pic>
      <p:pic>
        <p:nvPicPr>
          <p:cNvPr id="233" name="Google Shape;233;p22"/>
          <p:cNvPicPr preferRelativeResize="0"/>
          <p:nvPr/>
        </p:nvPicPr>
        <p:blipFill rotWithShape="1">
          <a:blip r:embed="rId2"/>
          <a:srcRect/>
          <a:stretch>
            <a:fillRect/>
          </a:stretch>
        </p:blipFill>
        <p:spPr>
          <a:xfrm>
            <a:off x="3045824" y="1441950"/>
            <a:ext cx="2902775" cy="4806451"/>
          </a:xfrm>
          <a:prstGeom prst="rect">
            <a:avLst/>
          </a:prstGeom>
          <a:noFill/>
          <a:ln>
            <a:noFill/>
          </a:ln>
        </p:spPr>
      </p:pic>
      <p:pic>
        <p:nvPicPr>
          <p:cNvPr id="234" name="Google Shape;234;p22"/>
          <p:cNvPicPr preferRelativeResize="0"/>
          <p:nvPr/>
        </p:nvPicPr>
        <p:blipFill rotWithShape="1">
          <a:blip r:embed="rId3"/>
          <a:srcRect/>
          <a:stretch>
            <a:fillRect/>
          </a:stretch>
        </p:blipFill>
        <p:spPr>
          <a:xfrm>
            <a:off x="5993525" y="1441947"/>
            <a:ext cx="3138725" cy="49539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p23"/>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Output</a:t>
            </a:r>
            <a:endParaRPr lang="en-US"/>
          </a:p>
        </p:txBody>
      </p:sp>
      <p:sp>
        <p:nvSpPr>
          <p:cNvPr id="240" name="Google Shape;240;p23"/>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3200"/>
              <a:buNone/>
            </a:pPr>
            <a:endParaRPr sz="1400">
              <a:latin typeface="Arial" panose="020B0604020202020204"/>
              <a:ea typeface="Arial" panose="020B0604020202020204"/>
              <a:cs typeface="Arial" panose="020B0604020202020204"/>
              <a:sym typeface="Arial" panose="020B0604020202020204"/>
            </a:endParaRPr>
          </a:p>
          <a:p>
            <a:pPr marL="457200" lvl="0" indent="-368300" algn="just" rtl="0">
              <a:lnSpc>
                <a:spcPct val="100000"/>
              </a:lnSpc>
              <a:spcBef>
                <a:spcPts val="405"/>
              </a:spcBef>
              <a:spcAft>
                <a:spcPts val="0"/>
              </a:spcAft>
              <a:buSzPts val="2200"/>
              <a:buFont typeface="Times New Roman" panose="02020603050405020304"/>
              <a:buChar char="•"/>
            </a:pPr>
            <a:r>
              <a:rPr lang="en-US" sz="2200">
                <a:latin typeface="Times New Roman" panose="02020603050405020304"/>
                <a:ea typeface="Times New Roman" panose="02020603050405020304"/>
                <a:cs typeface="Times New Roman" panose="02020603050405020304"/>
                <a:sym typeface="Times New Roman" panose="02020603050405020304"/>
              </a:rPr>
              <a:t> POSITIVE AFFIRMATIONS </a:t>
            </a:r>
            <a:endParaRPr sz="220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5"/>
              </a:spcBef>
              <a:spcAft>
                <a:spcPts val="0"/>
              </a:spcAft>
              <a:buSzPts val="3200"/>
              <a:buNone/>
            </a:pPr>
            <a:endParaRPr sz="2200">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405"/>
              </a:spcBef>
              <a:spcAft>
                <a:spcPts val="0"/>
              </a:spcAft>
              <a:buSzPts val="3200"/>
              <a:buNone/>
            </a:pPr>
            <a:endParaRPr sz="2200">
              <a:latin typeface="Times New Roman" panose="02020603050405020304"/>
              <a:ea typeface="Times New Roman" panose="02020603050405020304"/>
              <a:cs typeface="Times New Roman" panose="02020603050405020304"/>
              <a:sym typeface="Times New Roman" panose="02020603050405020304"/>
            </a:endParaRPr>
          </a:p>
        </p:txBody>
      </p:sp>
      <p:pic>
        <p:nvPicPr>
          <p:cNvPr id="241" name="Google Shape;241;p23"/>
          <p:cNvPicPr preferRelativeResize="0"/>
          <p:nvPr/>
        </p:nvPicPr>
        <p:blipFill rotWithShape="1">
          <a:blip r:embed="rId1"/>
          <a:srcRect/>
          <a:stretch>
            <a:fillRect/>
          </a:stretch>
        </p:blipFill>
        <p:spPr>
          <a:xfrm>
            <a:off x="2791475" y="1644175"/>
            <a:ext cx="3484849" cy="50264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24"/>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Test Cases</a:t>
            </a:r>
            <a:endParaRPr lang="en-US"/>
          </a:p>
        </p:txBody>
      </p:sp>
      <p:sp>
        <p:nvSpPr>
          <p:cNvPr id="247" name="Google Shape;247;p24"/>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SzPts val="3200"/>
              <a:buChar char="•"/>
            </a:pPr>
            <a:r>
              <a:rPr lang="en-US" sz="2200" b="1">
                <a:latin typeface="Times New Roman" panose="02020603050405020304"/>
                <a:ea typeface="Times New Roman" panose="02020603050405020304"/>
                <a:cs typeface="Times New Roman" panose="02020603050405020304"/>
                <a:sym typeface="Times New Roman" panose="02020603050405020304"/>
              </a:rPr>
              <a:t>Test Case : 01</a:t>
            </a:r>
            <a:endParaRPr sz="2200">
              <a:latin typeface="Times New Roman" panose="02020603050405020304"/>
              <a:ea typeface="Times New Roman" panose="02020603050405020304"/>
              <a:cs typeface="Times New Roman" panose="02020603050405020304"/>
              <a:sym typeface="Times New Roman" panose="02020603050405020304"/>
            </a:endParaRPr>
          </a:p>
        </p:txBody>
      </p:sp>
      <p:pic>
        <p:nvPicPr>
          <p:cNvPr id="248" name="Google Shape;248;p24"/>
          <p:cNvPicPr preferRelativeResize="0"/>
          <p:nvPr/>
        </p:nvPicPr>
        <p:blipFill rotWithShape="1">
          <a:blip r:embed="rId1"/>
          <a:srcRect/>
          <a:stretch>
            <a:fillRect/>
          </a:stretch>
        </p:blipFill>
        <p:spPr>
          <a:xfrm>
            <a:off x="1178363" y="1702638"/>
            <a:ext cx="6410325" cy="3133725"/>
          </a:xfrm>
          <a:prstGeom prst="rect">
            <a:avLst/>
          </a:prstGeom>
          <a:noFill/>
          <a:ln>
            <a:noFill/>
          </a:ln>
        </p:spPr>
      </p:pic>
      <p:pic>
        <p:nvPicPr>
          <p:cNvPr id="249" name="Google Shape;249;p24"/>
          <p:cNvPicPr preferRelativeResize="0"/>
          <p:nvPr/>
        </p:nvPicPr>
        <p:blipFill rotWithShape="1">
          <a:blip r:embed="rId2"/>
          <a:srcRect/>
          <a:stretch>
            <a:fillRect/>
          </a:stretch>
        </p:blipFill>
        <p:spPr>
          <a:xfrm>
            <a:off x="1192675" y="4775950"/>
            <a:ext cx="6381750" cy="1841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25"/>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Test Cases</a:t>
            </a:r>
            <a:endParaRPr lang="en-US"/>
          </a:p>
        </p:txBody>
      </p:sp>
      <p:sp>
        <p:nvSpPr>
          <p:cNvPr id="255" name="Google Shape;255;p25"/>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0" algn="just" rtl="0">
              <a:lnSpc>
                <a:spcPct val="100000"/>
              </a:lnSpc>
              <a:spcBef>
                <a:spcPts val="0"/>
              </a:spcBef>
              <a:spcAft>
                <a:spcPts val="0"/>
              </a:spcAft>
              <a:buSzPts val="3200"/>
              <a:buNone/>
            </a:pPr>
            <a:r>
              <a:rPr lang="en-US" sz="2200" b="1">
                <a:latin typeface="Times New Roman" panose="02020603050405020304"/>
                <a:ea typeface="Times New Roman" panose="02020603050405020304"/>
                <a:cs typeface="Times New Roman" panose="02020603050405020304"/>
                <a:sym typeface="Times New Roman" panose="02020603050405020304"/>
              </a:rPr>
              <a:t>Test Case : 02</a:t>
            </a:r>
            <a:endParaRPr sz="2200" b="1">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0"/>
              </a:spcBef>
              <a:spcAft>
                <a:spcPts val="0"/>
              </a:spcAft>
              <a:buSzPts val="3200"/>
              <a:buNone/>
            </a:pPr>
            <a:endParaRPr sz="2200" b="1">
              <a:latin typeface="Times New Roman" panose="02020603050405020304"/>
              <a:ea typeface="Times New Roman" panose="02020603050405020304"/>
              <a:cs typeface="Times New Roman" panose="02020603050405020304"/>
              <a:sym typeface="Times New Roman" panose="02020603050405020304"/>
            </a:endParaRPr>
          </a:p>
          <a:p>
            <a:pPr marL="342900" lvl="0" indent="0" algn="just" rtl="0">
              <a:lnSpc>
                <a:spcPct val="100000"/>
              </a:lnSpc>
              <a:spcBef>
                <a:spcPts val="0"/>
              </a:spcBef>
              <a:spcAft>
                <a:spcPts val="0"/>
              </a:spcAft>
              <a:buSzPts val="3200"/>
              <a:buNone/>
            </a:pPr>
            <a:endParaRPr sz="2200" b="1">
              <a:latin typeface="Times New Roman" panose="02020603050405020304"/>
              <a:ea typeface="Times New Roman" panose="02020603050405020304"/>
              <a:cs typeface="Times New Roman" panose="02020603050405020304"/>
              <a:sym typeface="Times New Roman" panose="02020603050405020304"/>
            </a:endParaRPr>
          </a:p>
        </p:txBody>
      </p:sp>
      <p:pic>
        <p:nvPicPr>
          <p:cNvPr id="256" name="Google Shape;256;p25"/>
          <p:cNvPicPr preferRelativeResize="0"/>
          <p:nvPr/>
        </p:nvPicPr>
        <p:blipFill rotWithShape="1">
          <a:blip r:embed="rId1"/>
          <a:srcRect/>
          <a:stretch>
            <a:fillRect/>
          </a:stretch>
        </p:blipFill>
        <p:spPr>
          <a:xfrm>
            <a:off x="1615650" y="1554975"/>
            <a:ext cx="5375726" cy="4515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26"/>
          <p:cNvSpPr txBox="1"/>
          <p:nvPr>
            <p:ph type="title" idx="4294967295"/>
          </p:nvPr>
        </p:nvSpPr>
        <p:spPr>
          <a:xfrm>
            <a:off x="361275" y="286613"/>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Results</a:t>
            </a:r>
            <a:endParaRPr lang="en-US"/>
          </a:p>
        </p:txBody>
      </p:sp>
      <p:sp>
        <p:nvSpPr>
          <p:cNvPr id="262" name="Google Shape;262;p26"/>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457200" lvl="0" indent="-345440" algn="l" rtl="0">
              <a:lnSpc>
                <a:spcPct val="115000"/>
              </a:lnSpc>
              <a:spcBef>
                <a:spcPts val="600"/>
              </a:spcBef>
              <a:spcAft>
                <a:spcPts val="0"/>
              </a:spcAft>
              <a:buSzPts val="1842"/>
              <a:buChar char="●"/>
            </a:pPr>
            <a:r>
              <a:rPr lang="en-US" sz="2240" b="1"/>
              <a:t>Home Page:</a:t>
            </a:r>
            <a:r>
              <a:rPr lang="en-US" sz="1840"/>
              <a:t> The homepage offers a welcoming and accessible starting point for users, with intuitive navigation that directs them to RehabBot's core features. This clear structure enhances the onboarding experience.</a:t>
            </a:r>
            <a:endParaRPr sz="1840"/>
          </a:p>
          <a:p>
            <a:pPr marL="457200" lvl="0" indent="-345440" algn="l" rtl="0">
              <a:lnSpc>
                <a:spcPct val="115000"/>
              </a:lnSpc>
              <a:spcBef>
                <a:spcPts val="0"/>
              </a:spcBef>
              <a:spcAft>
                <a:spcPts val="0"/>
              </a:spcAft>
              <a:buSzPts val="1842"/>
              <a:buChar char="●"/>
            </a:pPr>
            <a:r>
              <a:rPr lang="en-US" sz="2240" b="1"/>
              <a:t>Chatbot Interaction</a:t>
            </a:r>
            <a:r>
              <a:rPr lang="en-US" sz="1840" b="1"/>
              <a:t>:</a:t>
            </a:r>
            <a:r>
              <a:rPr lang="en-US" sz="1840"/>
              <a:t> The main interface is a conversational AI-driven chatbot designed to offer mental health support. It provides personalized responses powered by a pre-trained Dialogflow model, creating a supportive atmosphere for users to seek guidance. User feedback indicates positive experiences with the chatbot’s conversational flow, reinforcing its role as an accessible mental health resource.</a:t>
            </a:r>
            <a:endParaRPr sz="1840"/>
          </a:p>
          <a:p>
            <a:pPr marL="457200" lvl="0" indent="-345440" algn="l" rtl="0">
              <a:lnSpc>
                <a:spcPct val="115000"/>
              </a:lnSpc>
              <a:spcBef>
                <a:spcPts val="0"/>
              </a:spcBef>
              <a:spcAft>
                <a:spcPts val="0"/>
              </a:spcAft>
              <a:buSzPts val="1842"/>
              <a:buChar char="●"/>
            </a:pPr>
            <a:r>
              <a:rPr lang="en-US" sz="2240" b="1"/>
              <a:t>Sleep Survey:</a:t>
            </a:r>
            <a:r>
              <a:rPr lang="en-US" sz="1840" b="1"/>
              <a:t> </a:t>
            </a:r>
            <a:r>
              <a:rPr lang="en-US" sz="1840"/>
              <a:t>This feature allows users to input and monitor their sleep habits by answering questions on sleep duration, quality, consistency, and pre-sleep stress levels. Based on responses, the system calculates a sleep rating and offers personalized suggestions to improve sleep patterns. This feature promotes self-awareness of sleep health, contributing to mental well-being.</a:t>
            </a:r>
            <a:endParaRPr sz="1840"/>
          </a:p>
          <a:p>
            <a:pPr marL="457200" lvl="0" indent="0" algn="l" rtl="0">
              <a:lnSpc>
                <a:spcPct val="95000"/>
              </a:lnSpc>
              <a:spcBef>
                <a:spcPts val="4500"/>
              </a:spcBef>
              <a:spcAft>
                <a:spcPts val="0"/>
              </a:spcAft>
              <a:buSzPts val="3200"/>
              <a:buNone/>
            </a:pPr>
            <a:endParaRPr sz="1440" b="1">
              <a:latin typeface="Arial" panose="020B0604020202020204"/>
              <a:ea typeface="Arial" panose="020B0604020202020204"/>
              <a:cs typeface="Arial" panose="020B0604020202020204"/>
              <a:sym typeface="Arial" panose="020B0604020202020204"/>
            </a:endParaRPr>
          </a:p>
          <a:p>
            <a:pPr marL="742950" lvl="0" indent="0" algn="l" rtl="0">
              <a:lnSpc>
                <a:spcPct val="80000"/>
              </a:lnSpc>
              <a:spcBef>
                <a:spcPts val="1200"/>
              </a:spcBef>
              <a:spcAft>
                <a:spcPts val="0"/>
              </a:spcAft>
              <a:buSzPts val="2048"/>
              <a:buNone/>
            </a:pPr>
            <a:endParaRPr sz="128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27"/>
          <p:cNvSpPr txBox="1"/>
          <p:nvPr/>
        </p:nvSpPr>
        <p:spPr>
          <a:xfrm>
            <a:off x="3146275" y="58000"/>
            <a:ext cx="30000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400"/>
              <a:buFont typeface="Arial" panose="020B060402020202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Results</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9" name="Google Shape;269;p27"/>
          <p:cNvSpPr txBox="1"/>
          <p:nvPr/>
        </p:nvSpPr>
        <p:spPr>
          <a:xfrm>
            <a:off x="144975" y="1493375"/>
            <a:ext cx="8673300" cy="4046700"/>
          </a:xfrm>
          <a:prstGeom prst="rect">
            <a:avLst/>
          </a:prstGeom>
          <a:noFill/>
          <a:ln>
            <a:noFill/>
          </a:ln>
        </p:spPr>
        <p:txBody>
          <a:bodyPr spcFirstLastPara="1" wrap="square" lIns="91425" tIns="91425" rIns="91425" bIns="91425" anchor="t" anchorCtr="0">
            <a:spAutoFit/>
          </a:bodyPr>
          <a:lstStyle/>
          <a:p>
            <a:pPr marL="457200" marR="0" lvl="0" indent="-345440" algn="l" rtl="0">
              <a:lnSpc>
                <a:spcPct val="115000"/>
              </a:lnSpc>
              <a:spcBef>
                <a:spcPts val="600"/>
              </a:spcBef>
              <a:spcAft>
                <a:spcPts val="0"/>
              </a:spcAft>
              <a:buClr>
                <a:schemeClr val="dk1"/>
              </a:buClr>
              <a:buSzPts val="1842"/>
              <a:buFont typeface="Arial" panose="020B0604020202020204"/>
              <a:buChar char="●"/>
            </a:pPr>
            <a:r>
              <a:rPr lang="en-US" sz="2240" b="1" i="0" u="none" strike="noStrike" cap="none">
                <a:solidFill>
                  <a:schemeClr val="dk1"/>
                </a:solidFill>
                <a:latin typeface="Calibri" panose="020F0502020204030204"/>
                <a:ea typeface="Calibri" panose="020F0502020204030204"/>
                <a:cs typeface="Calibri" panose="020F0502020204030204"/>
                <a:sym typeface="Calibri" panose="020F0502020204030204"/>
              </a:rPr>
              <a:t>Affirmations Section:</a:t>
            </a:r>
            <a:r>
              <a:rPr lang="en-US" sz="1840" b="0" i="0" u="none" strike="noStrike" cap="none">
                <a:solidFill>
                  <a:schemeClr val="dk1"/>
                </a:solidFill>
                <a:latin typeface="Calibri" panose="020F0502020204030204"/>
                <a:ea typeface="Calibri" panose="020F0502020204030204"/>
                <a:cs typeface="Calibri" panose="020F0502020204030204"/>
                <a:sym typeface="Calibri" panose="020F0502020204030204"/>
              </a:rPr>
              <a:t> RehabBot provides visually appealing, motivational affirmations. Users reported finding this feature calming and inspiring, highlighting the affirmations' value in offering positive reinforcement and emotional support.</a:t>
            </a:r>
            <a:endParaRPr sz="184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0" algn="l" rtl="0">
              <a:lnSpc>
                <a:spcPct val="115000"/>
              </a:lnSpc>
              <a:spcBef>
                <a:spcPts val="4500"/>
              </a:spcBef>
              <a:spcAft>
                <a:spcPts val="0"/>
              </a:spcAft>
              <a:buClr>
                <a:srgbClr val="000000"/>
              </a:buClr>
              <a:buSzPts val="1842"/>
              <a:buFont typeface="Arial" panose="020B0604020202020204"/>
              <a:buNone/>
            </a:pPr>
            <a:endParaRPr sz="184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45440" algn="l" rtl="0">
              <a:lnSpc>
                <a:spcPct val="115000"/>
              </a:lnSpc>
              <a:spcBef>
                <a:spcPts val="4500"/>
              </a:spcBef>
              <a:spcAft>
                <a:spcPts val="0"/>
              </a:spcAft>
              <a:buClr>
                <a:schemeClr val="dk1"/>
              </a:buClr>
              <a:buSzPts val="1842"/>
              <a:buFont typeface="Arial" panose="020B0604020202020204"/>
              <a:buChar char="●"/>
            </a:pPr>
            <a:r>
              <a:rPr lang="en-US" sz="2240" b="1" i="0" u="none" strike="noStrike" cap="none">
                <a:solidFill>
                  <a:schemeClr val="dk1"/>
                </a:solidFill>
                <a:latin typeface="Calibri" panose="020F0502020204030204"/>
                <a:ea typeface="Calibri" panose="020F0502020204030204"/>
                <a:cs typeface="Calibri" panose="020F0502020204030204"/>
                <a:sym typeface="Calibri" panose="020F0502020204030204"/>
              </a:rPr>
              <a:t>Performance and Accessibility</a:t>
            </a:r>
            <a:r>
              <a:rPr lang="en-US" sz="224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840" b="0" i="0" u="none" strike="noStrike" cap="none">
                <a:solidFill>
                  <a:schemeClr val="dk1"/>
                </a:solidFill>
                <a:latin typeface="Calibri" panose="020F0502020204030204"/>
                <a:ea typeface="Calibri" panose="020F0502020204030204"/>
                <a:cs typeface="Calibri" panose="020F0502020204030204"/>
                <a:sym typeface="Calibri" panose="020F0502020204030204"/>
              </a:rPr>
              <a:t>RehabBot's integration of Google Dialogflow with HTML, CSS, and JavaScript ensures a smooth, responsive user experience with minimal lag or errors. Cross-browser compatibility was confirmed, and users appreciated the simplicity and clarity of the interface, which enhances accessibility.</a:t>
            </a:r>
            <a:endParaRPr sz="184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28"/>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Conclusion</a:t>
            </a:r>
            <a:endParaRPr lang="en-US"/>
          </a:p>
        </p:txBody>
      </p:sp>
      <p:sp>
        <p:nvSpPr>
          <p:cNvPr id="275" name="Google Shape;275;p28"/>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lnSpcReduction="20000"/>
          </a:bodyPr>
          <a:lstStyle/>
          <a:p>
            <a:pPr marL="457200" lvl="0" indent="-400685" algn="l" rtl="0">
              <a:lnSpc>
                <a:spcPct val="115000"/>
              </a:lnSpc>
              <a:spcBef>
                <a:spcPts val="0"/>
              </a:spcBef>
              <a:spcAft>
                <a:spcPts val="0"/>
              </a:spcAft>
              <a:buSzPts val="2708"/>
              <a:buFont typeface="Arial" panose="020B0604020202020204"/>
              <a:buChar char="•"/>
            </a:pPr>
            <a:r>
              <a:rPr lang="en-US" sz="2710">
                <a:latin typeface="Arial" panose="020B0604020202020204"/>
                <a:ea typeface="Arial" panose="020B0604020202020204"/>
                <a:cs typeface="Arial" panose="020B0604020202020204"/>
                <a:sym typeface="Arial" panose="020B0604020202020204"/>
              </a:rPr>
              <a:t>Overall, RehabBot met its goal of providing an accessible,web-based mental health support tool. </a:t>
            </a:r>
            <a:endParaRPr sz="2710">
              <a:latin typeface="Arial" panose="020B0604020202020204"/>
              <a:ea typeface="Arial" panose="020B0604020202020204"/>
              <a:cs typeface="Arial" panose="020B0604020202020204"/>
              <a:sym typeface="Arial" panose="020B0604020202020204"/>
            </a:endParaRPr>
          </a:p>
          <a:p>
            <a:pPr marL="457200" lvl="0" indent="0" algn="l" rtl="0">
              <a:lnSpc>
                <a:spcPct val="115000"/>
              </a:lnSpc>
              <a:spcBef>
                <a:spcPts val="0"/>
              </a:spcBef>
              <a:spcAft>
                <a:spcPts val="0"/>
              </a:spcAft>
              <a:buSzPts val="3200"/>
              <a:buNone/>
            </a:pPr>
            <a:endParaRPr sz="2710">
              <a:latin typeface="Arial" panose="020B0604020202020204"/>
              <a:ea typeface="Arial" panose="020B0604020202020204"/>
              <a:cs typeface="Arial" panose="020B0604020202020204"/>
              <a:sym typeface="Arial" panose="020B0604020202020204"/>
            </a:endParaRPr>
          </a:p>
          <a:p>
            <a:pPr marL="457200" lvl="0" indent="-400685" algn="l" rtl="0">
              <a:lnSpc>
                <a:spcPct val="115000"/>
              </a:lnSpc>
              <a:spcBef>
                <a:spcPts val="0"/>
              </a:spcBef>
              <a:spcAft>
                <a:spcPts val="0"/>
              </a:spcAft>
              <a:buSzPts val="2708"/>
              <a:buFont typeface="Arial" panose="020B0604020202020204"/>
              <a:buChar char="•"/>
            </a:pPr>
            <a:r>
              <a:rPr lang="en-US" sz="2710">
                <a:latin typeface="Arial" panose="020B0604020202020204"/>
                <a:ea typeface="Arial" panose="020B0604020202020204"/>
                <a:cs typeface="Arial" panose="020B0604020202020204"/>
                <a:sym typeface="Arial" panose="020B0604020202020204"/>
              </a:rPr>
              <a:t>However, user feedback suggested potential improvements, such as adding more survey customization options or expanding the range of mental health resources. </a:t>
            </a:r>
            <a:endParaRPr sz="2710">
              <a:latin typeface="Arial" panose="020B0604020202020204"/>
              <a:ea typeface="Arial" panose="020B0604020202020204"/>
              <a:cs typeface="Arial" panose="020B0604020202020204"/>
              <a:sym typeface="Arial" panose="020B0604020202020204"/>
            </a:endParaRPr>
          </a:p>
          <a:p>
            <a:pPr marL="457200" lvl="0" indent="0" algn="l" rtl="0">
              <a:lnSpc>
                <a:spcPct val="115000"/>
              </a:lnSpc>
              <a:spcBef>
                <a:spcPts val="0"/>
              </a:spcBef>
              <a:spcAft>
                <a:spcPts val="0"/>
              </a:spcAft>
              <a:buSzPts val="3200"/>
              <a:buNone/>
            </a:pPr>
            <a:endParaRPr sz="2710">
              <a:latin typeface="Arial" panose="020B0604020202020204"/>
              <a:ea typeface="Arial" panose="020B0604020202020204"/>
              <a:cs typeface="Arial" panose="020B0604020202020204"/>
              <a:sym typeface="Arial" panose="020B0604020202020204"/>
            </a:endParaRPr>
          </a:p>
          <a:p>
            <a:pPr marL="457200" lvl="0" indent="-400685" algn="l" rtl="0">
              <a:lnSpc>
                <a:spcPct val="115000"/>
              </a:lnSpc>
              <a:spcBef>
                <a:spcPts val="0"/>
              </a:spcBef>
              <a:spcAft>
                <a:spcPts val="0"/>
              </a:spcAft>
              <a:buSzPts val="2708"/>
              <a:buFont typeface="Arial" panose="020B0604020202020204"/>
              <a:buChar char="•"/>
            </a:pPr>
            <a:r>
              <a:rPr lang="en-US" sz="2710">
                <a:latin typeface="Arial" panose="020B0604020202020204"/>
                <a:ea typeface="Arial" panose="020B0604020202020204"/>
                <a:cs typeface="Arial" panose="020B0604020202020204"/>
                <a:sym typeface="Arial" panose="020B0604020202020204"/>
              </a:rPr>
              <a:t>Additionally, integrating a data-driven backend to store user interaction history would offer more personalized experiences in future iterations. </a:t>
            </a:r>
            <a:endParaRPr sz="271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SzPts val="3200"/>
              <a:buNone/>
            </a:pPr>
            <a:endParaRPr sz="2710">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SzPts val="3200"/>
              <a:buNone/>
            </a:pPr>
            <a:endParaRPr sz="2710">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29"/>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Future Work</a:t>
            </a:r>
            <a:endParaRPr lang="en-US"/>
          </a:p>
        </p:txBody>
      </p:sp>
      <p:sp>
        <p:nvSpPr>
          <p:cNvPr id="281" name="Google Shape;281;p29"/>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457200" lvl="0" indent="-438150" algn="l" rtl="0">
              <a:lnSpc>
                <a:spcPct val="115000"/>
              </a:lnSpc>
              <a:spcBef>
                <a:spcPts val="0"/>
              </a:spcBef>
              <a:spcAft>
                <a:spcPts val="0"/>
              </a:spcAft>
              <a:buSzPts val="3300"/>
              <a:buFont typeface="Calibri" panose="020F0502020204030204"/>
              <a:buChar char="•"/>
            </a:pPr>
            <a:r>
              <a:rPr lang="en-US" sz="2510">
                <a:latin typeface="Arial" panose="020B0604020202020204"/>
                <a:ea typeface="Arial" panose="020B0604020202020204"/>
                <a:cs typeface="Arial" panose="020B0604020202020204"/>
                <a:sym typeface="Arial" panose="020B0604020202020204"/>
              </a:rPr>
              <a:t>Going forward, we plan to enhance the chatbot's capabilities with advanced natural language processing for deeper engagement and more sophisticated dialogue flows, tailored to individual user needs.</a:t>
            </a:r>
            <a:endParaRPr sz="2310"/>
          </a:p>
          <a:p>
            <a:pPr marL="342900" lvl="0" indent="0" algn="just" rtl="0">
              <a:lnSpc>
                <a:spcPct val="100000"/>
              </a:lnSpc>
              <a:spcBef>
                <a:spcPts val="1200"/>
              </a:spcBef>
              <a:spcAft>
                <a:spcPts val="0"/>
              </a:spcAft>
              <a:buSzPts val="3200"/>
              <a:buNone/>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Introduction</a:t>
            </a:r>
            <a:endParaRPr lang="en-US"/>
          </a:p>
        </p:txBody>
      </p:sp>
      <p:sp>
        <p:nvSpPr>
          <p:cNvPr id="109" name="Google Shape;109;p3"/>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lnSpcReduction="10000"/>
          </a:bodyPr>
          <a:lstStyle/>
          <a:p>
            <a:pPr marL="457200" lvl="0" indent="0" algn="l" rtl="0">
              <a:lnSpc>
                <a:spcPct val="80000"/>
              </a:lnSpc>
              <a:spcBef>
                <a:spcPts val="520"/>
              </a:spcBef>
              <a:spcAft>
                <a:spcPts val="0"/>
              </a:spcAft>
              <a:buSzPct val="154000"/>
              <a:buNone/>
            </a:pPr>
            <a:endParaRPr sz="2250"/>
          </a:p>
          <a:p>
            <a:pPr marL="457200" lvl="0" indent="-360680" algn="l" rtl="0">
              <a:lnSpc>
                <a:spcPct val="100000"/>
              </a:lnSpc>
              <a:spcBef>
                <a:spcPts val="520"/>
              </a:spcBef>
              <a:spcAft>
                <a:spcPts val="0"/>
              </a:spcAft>
              <a:buSzPct val="100000"/>
              <a:buChar char="•"/>
            </a:pPr>
            <a:r>
              <a:rPr lang="en-US" sz="2250"/>
              <a:t>The "RehabBot" project is an AI-powered web application designed to support individuals facing mental health challenges.</a:t>
            </a:r>
            <a:endParaRPr sz="2250"/>
          </a:p>
          <a:p>
            <a:pPr marL="457200" lvl="0" indent="0" algn="l" rtl="0">
              <a:lnSpc>
                <a:spcPct val="100000"/>
              </a:lnSpc>
              <a:spcBef>
                <a:spcPts val="520"/>
              </a:spcBef>
              <a:spcAft>
                <a:spcPts val="0"/>
              </a:spcAft>
              <a:buSzPct val="154000"/>
              <a:buNone/>
            </a:pPr>
            <a:r>
              <a:rPr lang="en-US" sz="2250"/>
              <a:t> </a:t>
            </a:r>
            <a:endParaRPr sz="2250"/>
          </a:p>
          <a:p>
            <a:pPr marL="457200" lvl="0" indent="-360680" algn="l" rtl="0">
              <a:lnSpc>
                <a:spcPct val="100000"/>
              </a:lnSpc>
              <a:spcBef>
                <a:spcPts val="520"/>
              </a:spcBef>
              <a:spcAft>
                <a:spcPts val="0"/>
              </a:spcAft>
              <a:buSzPct val="100000"/>
              <a:buChar char="•"/>
            </a:pPr>
            <a:r>
              <a:rPr lang="en-US" sz="2250"/>
              <a:t>It offers an interactive chatbot for empathetic conversations, helping users navigate their mental health journeys. </a:t>
            </a:r>
            <a:endParaRPr sz="2250"/>
          </a:p>
          <a:p>
            <a:pPr marL="0" lvl="0" indent="0" algn="l" rtl="0">
              <a:lnSpc>
                <a:spcPct val="100000"/>
              </a:lnSpc>
              <a:spcBef>
                <a:spcPts val="520"/>
              </a:spcBef>
              <a:spcAft>
                <a:spcPts val="0"/>
              </a:spcAft>
              <a:buSzPct val="154000"/>
              <a:buNone/>
            </a:pPr>
            <a:endParaRPr sz="2250"/>
          </a:p>
          <a:p>
            <a:pPr marL="457200" lvl="0" indent="-360680" algn="l" rtl="0">
              <a:lnSpc>
                <a:spcPct val="100000"/>
              </a:lnSpc>
              <a:spcBef>
                <a:spcPts val="520"/>
              </a:spcBef>
              <a:spcAft>
                <a:spcPts val="0"/>
              </a:spcAft>
              <a:buSzPct val="100000"/>
              <a:buChar char="•"/>
            </a:pPr>
            <a:r>
              <a:rPr lang="en-US" sz="2250"/>
              <a:t>Key features include a sleep survey that assesses sleep quality, providing personalized advice to improve sleep and mental well-being. </a:t>
            </a:r>
            <a:endParaRPr sz="2250"/>
          </a:p>
          <a:p>
            <a:pPr marL="0" lvl="0" indent="0" algn="l" rtl="0">
              <a:lnSpc>
                <a:spcPct val="100000"/>
              </a:lnSpc>
              <a:spcBef>
                <a:spcPts val="520"/>
              </a:spcBef>
              <a:spcAft>
                <a:spcPts val="0"/>
              </a:spcAft>
              <a:buSzPct val="154000"/>
              <a:buNone/>
            </a:pPr>
            <a:endParaRPr sz="2250"/>
          </a:p>
          <a:p>
            <a:pPr marL="457200" lvl="0" indent="-360680" algn="l" rtl="0">
              <a:lnSpc>
                <a:spcPct val="100000"/>
              </a:lnSpc>
              <a:spcBef>
                <a:spcPts val="520"/>
              </a:spcBef>
              <a:spcAft>
                <a:spcPts val="0"/>
              </a:spcAft>
              <a:buSzPct val="100000"/>
              <a:buChar char="•"/>
            </a:pPr>
            <a:r>
              <a:rPr lang="en-US" sz="2250"/>
              <a:t>Additionally, the app has a section for positive affirmations with motivational messages and images to inspire resilience. </a:t>
            </a:r>
            <a:endParaRPr sz="2250"/>
          </a:p>
          <a:p>
            <a:pPr marL="0" lvl="0" indent="0" algn="l" rtl="0">
              <a:lnSpc>
                <a:spcPct val="100000"/>
              </a:lnSpc>
              <a:spcBef>
                <a:spcPts val="520"/>
              </a:spcBef>
              <a:spcAft>
                <a:spcPts val="0"/>
              </a:spcAft>
              <a:buSzPct val="154000"/>
              <a:buNone/>
            </a:pPr>
            <a:endParaRPr sz="2250"/>
          </a:p>
          <a:p>
            <a:pPr marL="457200" lvl="0" indent="-360680" algn="l" rtl="0">
              <a:lnSpc>
                <a:spcPct val="100000"/>
              </a:lnSpc>
              <a:spcBef>
                <a:spcPts val="520"/>
              </a:spcBef>
              <a:spcAft>
                <a:spcPts val="0"/>
              </a:spcAft>
              <a:buSzPct val="100000"/>
              <a:buChar char="•"/>
            </a:pPr>
            <a:r>
              <a:rPr lang="en-US" sz="2250"/>
              <a:t>With a user-friendly interface, RehabBot aims to create a safe space, promote mental health awareness, and empower users to improve their quality of life.</a:t>
            </a:r>
            <a:endParaRPr sz="225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30"/>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References</a:t>
            </a:r>
            <a:endParaRPr lang="en-US"/>
          </a:p>
        </p:txBody>
      </p:sp>
      <p:sp>
        <p:nvSpPr>
          <p:cNvPr id="287" name="Google Shape;287;p30"/>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203200" lvl="0" indent="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[1] Pam, K. T., Nabizadeh, A., &amp; Selek, S. (2022). Artificial Intelligence</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and Chatbots in Psychiatry.</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[2] Song, I., et al. (2024). The Typing Cure: Experiences with Large</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Language Model Chatbots for Mental Health Support.</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[3] Roy, K., et al. (2023). Demo: Alleviate: Demonstrating Artificial</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Intelligence Enabled Virtual Assistance for Telehealth.</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[4] Batyrkhan, O., Omarov, Z., Sergazin, N., &amp; Narynov, A. (2023). AI-</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Enabled Chatbots in Mental Health: A Systematic Review.</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[5] Dotskovsky, A., Pineda, J., Jacobson, C., Chang, E., Escordeo, D., &amp;</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Bunge, S. (2020). Artificial Intelligence Chatbot for Depression:</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Descriptive Study.</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3200"/>
              <a:buNone/>
            </a:pPr>
            <a:endParaRPr sz="1900"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31"/>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References</a:t>
            </a:r>
            <a:endParaRPr lang="en-US"/>
          </a:p>
        </p:txBody>
      </p:sp>
      <p:sp>
        <p:nvSpPr>
          <p:cNvPr id="293" name="Google Shape;293;p31"/>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lnSpcReduction="20000"/>
          </a:bodyPr>
          <a:lstStyle/>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[6] Johanna, H., Sruthi, V., Cagton, R., Tobias, H., Hauser, R., &amp; Max, H.</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(2023). Closing the Accessibility Gap to Mental Health Treatment</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with a Conversation-AI-Enabled Self-Referral Tool.</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[7] Brock, L., et al. (2023). Deep Learning Mental Health Dialogue</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System.</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[8] Van der Schyff, G., et al. (2023). Providing Self-Led Mental Health</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Support Through an AI Chatbot: Leora.</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[9] Rathnayaka, R., et al. (2022). A Mental Health Chatbot with</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Cognitive Skills for Behavioral Activation Therapy.</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[10] Batyrkhan, O., Omarov, Z., Zhandos, A., Zhukmanov, G., Lumar, L.,</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&amp; Kuntunova, A. (2023). Artificial Intelligence Enabled Chatbot</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Psychologist and Cognitive Behavioral Therapy.</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3200"/>
              <a:buFont typeface="Arial" panose="020B0604020202020204"/>
              <a:buNone/>
            </a:pPr>
            <a:endParaRPr sz="19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40"/>
              </a:spcBef>
              <a:spcAft>
                <a:spcPts val="0"/>
              </a:spcAft>
              <a:buSzPts val="3200"/>
              <a:buNone/>
            </a:pPr>
            <a:endParaRPr sz="1900"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97" name="Shape 297"/>
        <p:cNvGrpSpPr/>
        <p:nvPr/>
      </p:nvGrpSpPr>
      <p:grpSpPr>
        <a:xfrm>
          <a:off x="0" y="0"/>
          <a:ext cx="0" cy="0"/>
          <a:chOff x="0" y="0"/>
          <a:chExt cx="0" cy="0"/>
        </a:xfrm>
      </p:grpSpPr>
      <p:sp>
        <p:nvSpPr>
          <p:cNvPr id="298" name="Google Shape;298;p32"/>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References</a:t>
            </a:r>
            <a:endParaRPr lang="en-US"/>
          </a:p>
        </p:txBody>
      </p:sp>
      <p:sp>
        <p:nvSpPr>
          <p:cNvPr id="299" name="Google Shape;299;p32"/>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[11] Devaram, K. (2022). Emotional Intelligence in AI Chatbots for</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Mental Health.</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[12] Cho, H., et al. (2023). An Integrative Survey on Mental Health</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Conversational Agents.</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[13] Dharrao, D., &amp; Gite, S. (2024). TherapyBot: A Chatbot for Mental</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Well-being Using Transformers.</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[14] Suvarchala, L., &amp; Chandana, P. (2023). NLP-Based Cotton Crop</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Advisory: A Dialogflow Powered Chatbot.</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[15] Jain, A., &amp; Soni, S. (2023). MarbleBot: A Conversational</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Recommender and Assistance Chatbot for Marble Selection Based on</a:t>
            </a:r>
            <a:endParaRPr sz="1900">
              <a:latin typeface="Arial" panose="020B0604020202020204"/>
              <a:ea typeface="Arial" panose="020B0604020202020204"/>
              <a:cs typeface="Arial" panose="020B0604020202020204"/>
              <a:sym typeface="Arial" panose="020B0604020202020204"/>
            </a:endParaRPr>
          </a:p>
          <a:p>
            <a:pPr marL="342900" lvl="0" indent="-139700" algn="l" rtl="0">
              <a:lnSpc>
                <a:spcPct val="100000"/>
              </a:lnSpc>
              <a:spcBef>
                <a:spcPts val="1200"/>
              </a:spcBef>
              <a:spcAft>
                <a:spcPts val="0"/>
              </a:spcAft>
              <a:buClr>
                <a:schemeClr val="dk1"/>
              </a:buClr>
              <a:buSzPts val="1100"/>
              <a:buFont typeface="Arial" panose="020B0604020202020204"/>
              <a:buNone/>
            </a:pPr>
            <a:r>
              <a:rPr lang="en-US" sz="1900">
                <a:latin typeface="Arial" panose="020B0604020202020204"/>
                <a:ea typeface="Arial" panose="020B0604020202020204"/>
                <a:cs typeface="Arial" panose="020B0604020202020204"/>
                <a:sym typeface="Arial" panose="020B0604020202020204"/>
              </a:rPr>
              <a:t>Dialogflow.</a:t>
            </a:r>
            <a:endParaRPr sz="1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640"/>
              </a:spcBef>
              <a:spcAft>
                <a:spcPts val="0"/>
              </a:spcAft>
              <a:buSzPts val="3200"/>
              <a:buNone/>
            </a:pPr>
            <a:endParaRPr sz="1800" b="1">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33"/>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Questions</a:t>
            </a:r>
            <a:endParaRPr lang="en-US"/>
          </a:p>
        </p:txBody>
      </p:sp>
      <p:pic>
        <p:nvPicPr>
          <p:cNvPr id="305" name="Google Shape;305;p33"/>
          <p:cNvPicPr preferRelativeResize="0"/>
          <p:nvPr/>
        </p:nvPicPr>
        <p:blipFill rotWithShape="1">
          <a:blip r:embed="rId1"/>
          <a:srcRect/>
          <a:stretch>
            <a:fillRect/>
          </a:stretch>
        </p:blipFill>
        <p:spPr>
          <a:xfrm>
            <a:off x="2532925" y="2292525"/>
            <a:ext cx="3753125" cy="2488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09" name="Shape 309"/>
        <p:cNvGrpSpPr/>
        <p:nvPr/>
      </p:nvGrpSpPr>
      <p:grpSpPr>
        <a:xfrm>
          <a:off x="0" y="0"/>
          <a:ext cx="0" cy="0"/>
          <a:chOff x="0" y="0"/>
          <a:chExt cx="0" cy="0"/>
        </a:xfrm>
      </p:grpSpPr>
      <p:pic>
        <p:nvPicPr>
          <p:cNvPr id="310" name="Google Shape;310;p34"/>
          <p:cNvPicPr preferRelativeResize="0"/>
          <p:nvPr/>
        </p:nvPicPr>
        <p:blipFill rotWithShape="1">
          <a:blip r:embed="rId1"/>
          <a:srcRect/>
          <a:stretch>
            <a:fillRect/>
          </a:stretch>
        </p:blipFill>
        <p:spPr>
          <a:xfrm>
            <a:off x="0" y="0"/>
            <a:ext cx="9144001"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4"/>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Statement of the Problem</a:t>
            </a:r>
            <a:endParaRPr lang="en-US"/>
          </a:p>
        </p:txBody>
      </p:sp>
      <p:sp>
        <p:nvSpPr>
          <p:cNvPr id="115" name="Google Shape;115;p4"/>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520"/>
              </a:spcBef>
              <a:spcAft>
                <a:spcPts val="0"/>
              </a:spcAft>
              <a:buSzPts val="3200"/>
              <a:buNone/>
            </a:pPr>
            <a:endParaRPr sz="2200"/>
          </a:p>
          <a:p>
            <a:pPr marL="342900" lvl="0" indent="-279400" algn="l" rtl="0">
              <a:lnSpc>
                <a:spcPct val="100000"/>
              </a:lnSpc>
              <a:spcBef>
                <a:spcPts val="520"/>
              </a:spcBef>
              <a:spcAft>
                <a:spcPts val="0"/>
              </a:spcAft>
              <a:buSzPts val="2200"/>
              <a:buChar char="•"/>
            </a:pPr>
            <a:r>
              <a:rPr lang="en-US" sz="2200"/>
              <a:t>The "RehabBot" project tackles the urgent need for accessible mental health support, especially in today’s high-stress environment where stigma, cost, and limited access can be major barriers.</a:t>
            </a:r>
            <a:endParaRPr sz="2300"/>
          </a:p>
          <a:p>
            <a:pPr marL="342900" lvl="0" indent="-279400" algn="l" rtl="0">
              <a:lnSpc>
                <a:spcPct val="100000"/>
              </a:lnSpc>
              <a:spcBef>
                <a:spcPts val="520"/>
              </a:spcBef>
              <a:spcAft>
                <a:spcPts val="0"/>
              </a:spcAft>
              <a:buSzPts val="2200"/>
              <a:buChar char="•"/>
            </a:pPr>
            <a:r>
              <a:rPr lang="en-US" sz="2200"/>
              <a:t> It provides an AI-driven platform with an interactive chatbot that offers immediate, personalized support.</a:t>
            </a:r>
            <a:endParaRPr sz="2200"/>
          </a:p>
          <a:p>
            <a:pPr marL="342900" lvl="0" indent="-279400" algn="l" rtl="0">
              <a:lnSpc>
                <a:spcPct val="100000"/>
              </a:lnSpc>
              <a:spcBef>
                <a:spcPts val="520"/>
              </a:spcBef>
              <a:spcAft>
                <a:spcPts val="0"/>
              </a:spcAft>
              <a:buSzPts val="2200"/>
              <a:buChar char="•"/>
            </a:pPr>
            <a:r>
              <a:rPr lang="en-US" sz="2200"/>
              <a:t> Key features include a sleep survey to help users assess and improve sleep quality, along with a section for positive affirmations to boost mental resilience. </a:t>
            </a:r>
            <a:endParaRPr sz="2200"/>
          </a:p>
          <a:p>
            <a:pPr marL="342900" lvl="0" indent="-279400" algn="l" rtl="0">
              <a:lnSpc>
                <a:spcPct val="100000"/>
              </a:lnSpc>
              <a:spcBef>
                <a:spcPts val="520"/>
              </a:spcBef>
              <a:spcAft>
                <a:spcPts val="0"/>
              </a:spcAft>
              <a:buSzPts val="2200"/>
              <a:buChar char="•"/>
            </a:pPr>
            <a:r>
              <a:rPr lang="en-US" sz="2200"/>
              <a:t>RehabBot aims to empower users to manage their mental health, enhance their quality of life, and reduce the stigma around mental health care.</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5"/>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Scope of the project</a:t>
            </a:r>
            <a:endParaRPr lang="en-US"/>
          </a:p>
        </p:txBody>
      </p:sp>
      <p:sp>
        <p:nvSpPr>
          <p:cNvPr id="121" name="Google Shape;121;p5"/>
          <p:cNvSpPr txBox="1"/>
          <p:nvPr>
            <p:ph type="body" idx="4294967295"/>
          </p:nvPr>
        </p:nvSpPr>
        <p:spPr>
          <a:xfrm>
            <a:off x="266700" y="914400"/>
            <a:ext cx="8610600" cy="52578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520"/>
              </a:spcBef>
              <a:spcAft>
                <a:spcPts val="0"/>
              </a:spcAft>
              <a:buSzPct val="147000"/>
              <a:buNone/>
            </a:pPr>
            <a:r>
              <a:rPr lang="en-US" sz="3485" b="1"/>
              <a:t>Scope:​</a:t>
            </a:r>
            <a:endParaRPr sz="2515"/>
          </a:p>
          <a:p>
            <a:pPr marL="457200" lvl="0" indent="-402590" algn="l" rtl="0">
              <a:lnSpc>
                <a:spcPct val="100000"/>
              </a:lnSpc>
              <a:spcBef>
                <a:spcPts val="520"/>
              </a:spcBef>
              <a:spcAft>
                <a:spcPts val="0"/>
              </a:spcAft>
              <a:buSzPct val="100000"/>
              <a:buChar char="•"/>
            </a:pPr>
            <a:r>
              <a:rPr lang="en-US" sz="3230"/>
              <a:t>The "RehabBot" project focuses on providing accessible, AI-driven mental health support through a web-based application. </a:t>
            </a:r>
            <a:endParaRPr sz="3230"/>
          </a:p>
          <a:p>
            <a:pPr marL="457200" lvl="0" indent="-402590" algn="l" rtl="0">
              <a:lnSpc>
                <a:spcPct val="100000"/>
              </a:lnSpc>
              <a:spcBef>
                <a:spcPts val="0"/>
              </a:spcBef>
              <a:spcAft>
                <a:spcPts val="0"/>
              </a:spcAft>
              <a:buSzPct val="100000"/>
              <a:buChar char="•"/>
            </a:pPr>
            <a:r>
              <a:rPr lang="en-US" sz="3230"/>
              <a:t>It offers personalized tools like a chatbot, sleep assessment surveys, and positive affirmations to enhance mental well-being.</a:t>
            </a:r>
            <a:endParaRPr sz="2800"/>
          </a:p>
          <a:p>
            <a:pPr marL="0" lvl="0" indent="0" algn="l" rtl="0">
              <a:lnSpc>
                <a:spcPct val="100000"/>
              </a:lnSpc>
              <a:spcBef>
                <a:spcPts val="520"/>
              </a:spcBef>
              <a:spcAft>
                <a:spcPts val="0"/>
              </a:spcAft>
              <a:buSzPct val="146000"/>
              <a:buNone/>
            </a:pPr>
            <a:r>
              <a:rPr lang="en-US" sz="3500" b="1"/>
              <a:t>Target Audience:​</a:t>
            </a:r>
            <a:endParaRPr sz="3500" b="1"/>
          </a:p>
          <a:p>
            <a:pPr marL="457200" lvl="0" indent="-417830" algn="l" rtl="0">
              <a:lnSpc>
                <a:spcPct val="100000"/>
              </a:lnSpc>
              <a:spcBef>
                <a:spcPts val="520"/>
              </a:spcBef>
              <a:spcAft>
                <a:spcPts val="0"/>
              </a:spcAft>
              <a:buSzPct val="100000"/>
              <a:buChar char="•"/>
            </a:pPr>
            <a:r>
              <a:rPr lang="en-US" sz="3500"/>
              <a:t>RehabBot is designed for individuals experiencing mental health challenges, particularly those facing barriers to traditional support such as cost, stigma, or availability</a:t>
            </a:r>
            <a:endParaRPr sz="3500"/>
          </a:p>
          <a:p>
            <a:pPr marL="457200" lvl="0" indent="0" algn="l" rtl="0">
              <a:lnSpc>
                <a:spcPct val="100000"/>
              </a:lnSpc>
              <a:spcBef>
                <a:spcPts val="520"/>
              </a:spcBef>
              <a:spcAft>
                <a:spcPts val="0"/>
              </a:spcAft>
              <a:buSzPct val="117000"/>
              <a:buNone/>
            </a:pPr>
            <a:endParaRPr sz="323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6"/>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Scope of the project</a:t>
            </a:r>
            <a:endParaRPr lang="en-US"/>
          </a:p>
        </p:txBody>
      </p:sp>
      <p:sp>
        <p:nvSpPr>
          <p:cNvPr id="127" name="Google Shape;127;p6"/>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100000"/>
              </a:lnSpc>
              <a:spcBef>
                <a:spcPts val="520"/>
              </a:spcBef>
              <a:spcAft>
                <a:spcPts val="0"/>
              </a:spcAft>
              <a:buSzPct val="79000"/>
              <a:buNone/>
            </a:pPr>
            <a:r>
              <a:rPr lang="en-US" sz="5250" b="1"/>
              <a:t>Inclusions:</a:t>
            </a:r>
            <a:endParaRPr sz="5250"/>
          </a:p>
          <a:p>
            <a:pPr marL="457200" lvl="0" indent="-356870" algn="l" rtl="0">
              <a:lnSpc>
                <a:spcPct val="100000"/>
              </a:lnSpc>
              <a:spcBef>
                <a:spcPts val="520"/>
              </a:spcBef>
              <a:spcAft>
                <a:spcPts val="0"/>
              </a:spcAft>
              <a:buSzPct val="100000"/>
              <a:buChar char="•"/>
            </a:pPr>
            <a:r>
              <a:rPr lang="en-US" sz="4250"/>
              <a:t>Customizable chatbot responses to adapt to user needs.</a:t>
            </a:r>
            <a:endParaRPr sz="4250"/>
          </a:p>
          <a:p>
            <a:pPr marL="457200" lvl="0" indent="-356870" algn="l" rtl="0">
              <a:lnSpc>
                <a:spcPct val="100000"/>
              </a:lnSpc>
              <a:spcBef>
                <a:spcPts val="520"/>
              </a:spcBef>
              <a:spcAft>
                <a:spcPts val="0"/>
              </a:spcAft>
              <a:buSzPct val="100000"/>
              <a:buChar char="•"/>
            </a:pPr>
            <a:r>
              <a:rPr lang="en-US" sz="4250"/>
              <a:t>Daily or periodic sleep and mental wellness assessments.</a:t>
            </a:r>
            <a:endParaRPr sz="4250"/>
          </a:p>
          <a:p>
            <a:pPr marL="457200" lvl="0" indent="-356870" algn="l" rtl="0">
              <a:lnSpc>
                <a:spcPct val="100000"/>
              </a:lnSpc>
              <a:spcBef>
                <a:spcPts val="520"/>
              </a:spcBef>
              <a:spcAft>
                <a:spcPts val="0"/>
              </a:spcAft>
              <a:buSzPct val="100000"/>
              <a:buChar char="•"/>
            </a:pPr>
            <a:r>
              <a:rPr lang="en-US" sz="4250"/>
              <a:t>Motivational and mental well-being resources, such as affirmations and coping strategies.</a:t>
            </a:r>
            <a:endParaRPr sz="4250"/>
          </a:p>
          <a:p>
            <a:pPr marL="457200" lvl="0" indent="-356870" algn="l" rtl="0">
              <a:lnSpc>
                <a:spcPct val="100000"/>
              </a:lnSpc>
              <a:spcBef>
                <a:spcPts val="520"/>
              </a:spcBef>
              <a:spcAft>
                <a:spcPts val="0"/>
              </a:spcAft>
              <a:buSzPct val="100000"/>
              <a:buChar char="•"/>
            </a:pPr>
            <a:r>
              <a:rPr lang="en-US" sz="4250"/>
              <a:t>Data-driven insights for users on how sleep patterns and other factors affect mental health.</a:t>
            </a:r>
            <a:endParaRPr sz="4250"/>
          </a:p>
          <a:p>
            <a:pPr marL="0" lvl="0" indent="0" algn="l" rtl="0">
              <a:lnSpc>
                <a:spcPct val="100000"/>
              </a:lnSpc>
              <a:spcBef>
                <a:spcPts val="520"/>
              </a:spcBef>
              <a:spcAft>
                <a:spcPts val="0"/>
              </a:spcAft>
              <a:buSzPct val="241000"/>
              <a:buNone/>
            </a:pPr>
            <a:endParaRPr sz="2800"/>
          </a:p>
          <a:p>
            <a:pPr marL="0" lvl="0" indent="0" algn="l" rtl="0">
              <a:lnSpc>
                <a:spcPct val="100000"/>
              </a:lnSpc>
              <a:spcBef>
                <a:spcPts val="520"/>
              </a:spcBef>
              <a:spcAft>
                <a:spcPts val="0"/>
              </a:spcAft>
              <a:buSzPct val="79000"/>
              <a:buNone/>
            </a:pPr>
            <a:r>
              <a:rPr lang="en-US" sz="5250" b="1"/>
              <a:t>Exclusions:</a:t>
            </a:r>
            <a:endParaRPr sz="5250" b="1"/>
          </a:p>
          <a:p>
            <a:pPr marL="0" lvl="0" indent="0" algn="l" rtl="0">
              <a:lnSpc>
                <a:spcPct val="100000"/>
              </a:lnSpc>
              <a:spcBef>
                <a:spcPts val="520"/>
              </a:spcBef>
              <a:spcAft>
                <a:spcPts val="0"/>
              </a:spcAft>
              <a:buSzPct val="133000"/>
              <a:buNone/>
            </a:pPr>
            <a:endParaRPr sz="3115" b="1"/>
          </a:p>
          <a:p>
            <a:pPr marL="457200" lvl="0" indent="-356870" algn="l" rtl="0">
              <a:lnSpc>
                <a:spcPct val="100000"/>
              </a:lnSpc>
              <a:spcBef>
                <a:spcPts val="520"/>
              </a:spcBef>
              <a:spcAft>
                <a:spcPts val="0"/>
              </a:spcAft>
              <a:buSzPct val="100000"/>
              <a:buChar char="•"/>
            </a:pPr>
            <a:r>
              <a:rPr lang="en-US" sz="4250" b="1"/>
              <a:t>Diagnosis</a:t>
            </a:r>
            <a:r>
              <a:rPr lang="en-US" sz="4250"/>
              <a:t>: RehabBot is not intended to diagnose any mental health conditions.</a:t>
            </a:r>
            <a:endParaRPr sz="4250"/>
          </a:p>
          <a:p>
            <a:pPr marL="457200" lvl="0" indent="-356870" algn="l" rtl="0">
              <a:lnSpc>
                <a:spcPct val="100000"/>
              </a:lnSpc>
              <a:spcBef>
                <a:spcPts val="520"/>
              </a:spcBef>
              <a:spcAft>
                <a:spcPts val="0"/>
              </a:spcAft>
              <a:buSzPct val="100000"/>
              <a:buChar char="•"/>
            </a:pPr>
            <a:r>
              <a:rPr lang="en-US" sz="4250" b="1"/>
              <a:t>Medical Advice</a:t>
            </a:r>
            <a:r>
              <a:rPr lang="en-US" sz="4250"/>
              <a:t>: The platform will not provide clinical recommendations, prescriptions, or any form of medical treatment.</a:t>
            </a:r>
            <a:endParaRPr sz="4250"/>
          </a:p>
          <a:p>
            <a:pPr marL="457200" lvl="0" indent="-356870" algn="l" rtl="0">
              <a:lnSpc>
                <a:spcPct val="100000"/>
              </a:lnSpc>
              <a:spcBef>
                <a:spcPts val="520"/>
              </a:spcBef>
              <a:spcAft>
                <a:spcPts val="0"/>
              </a:spcAft>
              <a:buSzPct val="100000"/>
              <a:buChar char="•"/>
            </a:pPr>
            <a:r>
              <a:rPr lang="en-US" sz="4250" b="1"/>
              <a:t>Crisis Support</a:t>
            </a:r>
            <a:r>
              <a:rPr lang="en-US" sz="4250"/>
              <a:t>: RehabBot is not a substitute for crisis intervention; emergency contacts will be recommended for users in immediate need.</a:t>
            </a:r>
            <a:endParaRPr sz="4250"/>
          </a:p>
          <a:p>
            <a:pPr marL="0" lvl="0" indent="0" algn="l" rtl="0">
              <a:lnSpc>
                <a:spcPct val="100000"/>
              </a:lnSpc>
              <a:spcBef>
                <a:spcPts val="520"/>
              </a:spcBef>
              <a:spcAft>
                <a:spcPts val="0"/>
              </a:spcAft>
              <a:buSzPct val="241000"/>
              <a:buNone/>
            </a:pP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7"/>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Scope of the project</a:t>
            </a:r>
            <a:endParaRPr lang="en-US"/>
          </a:p>
        </p:txBody>
      </p:sp>
      <p:sp>
        <p:nvSpPr>
          <p:cNvPr id="133" name="Google Shape;133;p7"/>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520"/>
              </a:spcBef>
              <a:spcAft>
                <a:spcPts val="0"/>
              </a:spcAft>
              <a:buSzPct val="124000"/>
              <a:buNone/>
            </a:pPr>
            <a:endParaRPr sz="2800"/>
          </a:p>
          <a:p>
            <a:pPr marL="0" lvl="0" indent="0" algn="l" rtl="0">
              <a:lnSpc>
                <a:spcPct val="100000"/>
              </a:lnSpc>
              <a:spcBef>
                <a:spcPts val="520"/>
              </a:spcBef>
              <a:spcAft>
                <a:spcPts val="0"/>
              </a:spcAft>
              <a:buSzPct val="128000"/>
              <a:buNone/>
            </a:pPr>
            <a:r>
              <a:rPr lang="en-US" sz="2700" b="1"/>
              <a:t>Data</a:t>
            </a:r>
            <a:r>
              <a:rPr lang="en-US" sz="2700"/>
              <a:t>:</a:t>
            </a:r>
            <a:endParaRPr sz="2700"/>
          </a:p>
          <a:p>
            <a:pPr marL="457200" lvl="0" indent="-354965" algn="l" rtl="0">
              <a:lnSpc>
                <a:spcPct val="100000"/>
              </a:lnSpc>
              <a:spcBef>
                <a:spcPts val="520"/>
              </a:spcBef>
              <a:spcAft>
                <a:spcPts val="0"/>
              </a:spcAft>
              <a:buSzPct val="100000"/>
              <a:buFont typeface="Arial" panose="020B0604020202020204"/>
              <a:buChar char="•"/>
            </a:pPr>
            <a:r>
              <a:rPr lang="en-US" sz="2150" b="1"/>
              <a:t>User-Provided Data</a:t>
            </a:r>
            <a:r>
              <a:rPr lang="en-US" sz="2150"/>
              <a:t>: Information collected from user interactions, such as sleep patterns and responses to surveys.</a:t>
            </a:r>
            <a:endParaRPr sz="2150"/>
          </a:p>
          <a:p>
            <a:pPr marL="457200" lvl="0" indent="-354965" algn="l" rtl="0">
              <a:lnSpc>
                <a:spcPct val="100000"/>
              </a:lnSpc>
              <a:spcBef>
                <a:spcPts val="0"/>
              </a:spcBef>
              <a:spcAft>
                <a:spcPts val="0"/>
              </a:spcAft>
              <a:buSzPct val="100000"/>
              <a:buFont typeface="Arial" panose="020B0604020202020204"/>
              <a:buChar char="•"/>
            </a:pPr>
            <a:r>
              <a:rPr lang="en-US" sz="2150" b="1"/>
              <a:t>Privacy &amp; Security</a:t>
            </a:r>
            <a:r>
              <a:rPr lang="en-US" sz="2150"/>
              <a:t>: User data will be securely stored, anonymized where possible, and used strictly to enhance user experience and tailor suggestions.</a:t>
            </a:r>
            <a:endParaRPr sz="2150"/>
          </a:p>
          <a:p>
            <a:pPr marL="0" lvl="0" indent="0" algn="l" rtl="0">
              <a:lnSpc>
                <a:spcPct val="100000"/>
              </a:lnSpc>
              <a:spcBef>
                <a:spcPts val="520"/>
              </a:spcBef>
              <a:spcAft>
                <a:spcPts val="0"/>
              </a:spcAft>
              <a:buSzPct val="128000"/>
              <a:buNone/>
            </a:pPr>
            <a:r>
              <a:rPr lang="en-US" sz="2700" b="1"/>
              <a:t>Limitations</a:t>
            </a:r>
            <a:r>
              <a:rPr lang="en-US" sz="2700"/>
              <a:t>: </a:t>
            </a:r>
            <a:endParaRPr sz="2700"/>
          </a:p>
          <a:p>
            <a:pPr marL="457200" lvl="0" indent="-346075" algn="l" rtl="0">
              <a:lnSpc>
                <a:spcPct val="115000"/>
              </a:lnSpc>
              <a:spcBef>
                <a:spcPts val="1200"/>
              </a:spcBef>
              <a:spcAft>
                <a:spcPts val="0"/>
              </a:spcAft>
              <a:buSzPct val="100000"/>
              <a:buChar char="●"/>
            </a:pPr>
            <a:r>
              <a:rPr lang="en-US" sz="2000" b="1">
                <a:latin typeface="Arial" panose="020B0604020202020204"/>
                <a:ea typeface="Arial" panose="020B0604020202020204"/>
                <a:cs typeface="Arial" panose="020B0604020202020204"/>
                <a:sym typeface="Arial" panose="020B0604020202020204"/>
              </a:rPr>
              <a:t>AI Limitations</a:t>
            </a:r>
            <a:r>
              <a:rPr lang="en-US" sz="2000">
                <a:latin typeface="Arial" panose="020B0604020202020204"/>
                <a:ea typeface="Arial" panose="020B0604020202020204"/>
                <a:cs typeface="Arial" panose="020B0604020202020204"/>
                <a:sym typeface="Arial" panose="020B0604020202020204"/>
              </a:rPr>
              <a:t>: Chatbot responses may lack the depth and adaptability of a human counselor, especially in complex mental health situations.</a:t>
            </a:r>
            <a:endParaRPr sz="2000">
              <a:latin typeface="Arial" panose="020B0604020202020204"/>
              <a:ea typeface="Arial" panose="020B0604020202020204"/>
              <a:cs typeface="Arial" panose="020B0604020202020204"/>
              <a:sym typeface="Arial" panose="020B0604020202020204"/>
            </a:endParaRPr>
          </a:p>
          <a:p>
            <a:pPr marL="457200" lvl="0" indent="-346075" algn="l" rtl="0">
              <a:lnSpc>
                <a:spcPct val="115000"/>
              </a:lnSpc>
              <a:spcBef>
                <a:spcPts val="0"/>
              </a:spcBef>
              <a:spcAft>
                <a:spcPts val="0"/>
              </a:spcAft>
              <a:buSzPct val="100000"/>
              <a:buChar char="●"/>
            </a:pPr>
            <a:r>
              <a:rPr lang="en-US" sz="2000" b="1">
                <a:latin typeface="Arial" panose="020B0604020202020204"/>
                <a:ea typeface="Arial" panose="020B0604020202020204"/>
                <a:cs typeface="Arial" panose="020B0604020202020204"/>
                <a:sym typeface="Arial" panose="020B0604020202020204"/>
              </a:rPr>
              <a:t>Dependency on User Input</a:t>
            </a:r>
            <a:r>
              <a:rPr lang="en-US" sz="2000">
                <a:latin typeface="Arial" panose="020B0604020202020204"/>
                <a:ea typeface="Arial" panose="020B0604020202020204"/>
                <a:cs typeface="Arial" panose="020B0604020202020204"/>
                <a:sym typeface="Arial" panose="020B0604020202020204"/>
              </a:rPr>
              <a:t>: The quality of recommendations depends on accurate and honest responses from users.</a:t>
            </a:r>
            <a:endParaRPr sz="2000">
              <a:latin typeface="Arial" panose="020B0604020202020204"/>
              <a:ea typeface="Arial" panose="020B0604020202020204"/>
              <a:cs typeface="Arial" panose="020B0604020202020204"/>
              <a:sym typeface="Arial" panose="020B0604020202020204"/>
            </a:endParaRPr>
          </a:p>
          <a:p>
            <a:pPr marL="457200" lvl="0" indent="-346075" algn="l" rtl="0">
              <a:lnSpc>
                <a:spcPct val="115000"/>
              </a:lnSpc>
              <a:spcBef>
                <a:spcPts val="0"/>
              </a:spcBef>
              <a:spcAft>
                <a:spcPts val="0"/>
              </a:spcAft>
              <a:buSzPct val="100000"/>
              <a:buChar char="●"/>
            </a:pPr>
            <a:r>
              <a:rPr lang="en-US" sz="2000" b="1">
                <a:latin typeface="Arial" panose="020B0604020202020204"/>
                <a:ea typeface="Arial" panose="020B0604020202020204"/>
                <a:cs typeface="Arial" panose="020B0604020202020204"/>
                <a:sym typeface="Arial" panose="020B0604020202020204"/>
              </a:rPr>
              <a:t>Resource Constraints</a:t>
            </a:r>
            <a:r>
              <a:rPr lang="en-US" sz="2000">
                <a:latin typeface="Arial" panose="020B0604020202020204"/>
                <a:ea typeface="Arial" panose="020B0604020202020204"/>
                <a:cs typeface="Arial" panose="020B0604020202020204"/>
                <a:sym typeface="Arial" panose="020B0604020202020204"/>
              </a:rPr>
              <a:t>: Limited by the scope of data available, particularly in assessing diverse mental health conditions or predicting mental health outcomes.</a:t>
            </a:r>
            <a:endParaRPr sz="20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200"/>
              </a:spcBef>
              <a:spcAft>
                <a:spcPts val="0"/>
              </a:spcAft>
              <a:buSzPct val="108000"/>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8"/>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22000"/>
              <a:buFont typeface="Arial" panose="020B0604020202020204"/>
              <a:buNone/>
            </a:pPr>
            <a:r>
              <a:rPr lang="en-US" sz="4000"/>
              <a:t>Methodology</a:t>
            </a:r>
            <a:endParaRPr lang="en-US" sz="4000"/>
          </a:p>
        </p:txBody>
      </p:sp>
      <p:sp>
        <p:nvSpPr>
          <p:cNvPr id="139" name="Google Shape;139;p8"/>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25000" lnSpcReduction="20000"/>
          </a:bodyPr>
          <a:lstStyle/>
          <a:p>
            <a:pPr marL="342900" lvl="0" indent="0" algn="just" rtl="0">
              <a:lnSpc>
                <a:spcPct val="90000"/>
              </a:lnSpc>
              <a:spcBef>
                <a:spcPts val="1000"/>
              </a:spcBef>
              <a:spcAft>
                <a:spcPts val="0"/>
              </a:spcAft>
              <a:buSzPct val="40000"/>
              <a:buNone/>
            </a:pPr>
            <a:r>
              <a:rPr lang="en-US" sz="8600" b="1"/>
              <a:t>Methodology for RehabBot - AI Mental Health Therapist</a:t>
            </a:r>
            <a:endParaRPr sz="8600" b="1"/>
          </a:p>
          <a:p>
            <a:pPr marL="457200" lvl="0" indent="-352425" algn="l" rtl="0">
              <a:lnSpc>
                <a:spcPct val="115000"/>
              </a:lnSpc>
              <a:spcBef>
                <a:spcPts val="1200"/>
              </a:spcBef>
              <a:spcAft>
                <a:spcPts val="0"/>
              </a:spcAft>
              <a:buSzPct val="100000"/>
              <a:buAutoNum type="arabicPeriod"/>
            </a:pPr>
            <a:r>
              <a:rPr lang="en-US" sz="7790" b="1"/>
              <a:t>Chatbot Framework and User Interaction</a:t>
            </a:r>
            <a:endParaRPr sz="7790" b="1"/>
          </a:p>
          <a:p>
            <a:pPr marL="457200" lvl="0" indent="0" algn="l" rtl="0">
              <a:lnSpc>
                <a:spcPct val="115000"/>
              </a:lnSpc>
              <a:spcBef>
                <a:spcPts val="1200"/>
              </a:spcBef>
              <a:spcAft>
                <a:spcPts val="0"/>
              </a:spcAft>
              <a:buSzPct val="194000"/>
              <a:buNone/>
            </a:pPr>
            <a:r>
              <a:rPr lang="en-US" sz="6590"/>
              <a:t>RehabBot utilizes Dialogflow for its natural language processing capabilities, allowing it to recognize and respond to specific mental health “intents” like stress management and coping strategies. Each intent is tied to a relevant and empathetic response, enabling RehabBot to engage users with tailored advice and support, fostering a responsive and understanding user experience.</a:t>
            </a:r>
            <a:endParaRPr sz="6590"/>
          </a:p>
          <a:p>
            <a:pPr marL="457200" lvl="0" indent="-346075" algn="l" rtl="0">
              <a:lnSpc>
                <a:spcPct val="115000"/>
              </a:lnSpc>
              <a:spcBef>
                <a:spcPts val="1200"/>
              </a:spcBef>
              <a:spcAft>
                <a:spcPts val="0"/>
              </a:spcAft>
              <a:buSzPct val="100000"/>
              <a:buAutoNum type="arabicPeriod"/>
            </a:pPr>
            <a:r>
              <a:rPr lang="en-US" sz="7390" b="1"/>
              <a:t>Sleep Survey Design and Implementation</a:t>
            </a:r>
            <a:endParaRPr sz="7390" b="1"/>
          </a:p>
          <a:p>
            <a:pPr marL="457200" lvl="0" indent="0" algn="l" rtl="0">
              <a:lnSpc>
                <a:spcPct val="115000"/>
              </a:lnSpc>
              <a:spcBef>
                <a:spcPts val="1200"/>
              </a:spcBef>
              <a:spcAft>
                <a:spcPts val="0"/>
              </a:spcAft>
              <a:buSzPct val="194000"/>
              <a:buNone/>
            </a:pPr>
            <a:r>
              <a:rPr lang="en-US" sz="6590"/>
              <a:t>The sleep survey module collects both quantitative (hours slept) and qualitative (perceived sleep quality and consistency) data. It computes a “Sleep Rating” on a 10-point scale based on sleep adequacy, quality, consistency, and pre-sleep stress, giving users a quick overview of their sleep health. Personalized suggestions are offered when ratings fall below a threshold, helping users improve their sleep habits.</a:t>
            </a:r>
            <a:endParaRPr sz="6590"/>
          </a:p>
          <a:p>
            <a:pPr marL="457200" lvl="0" indent="-342900" algn="l" rtl="0">
              <a:lnSpc>
                <a:spcPct val="115000"/>
              </a:lnSpc>
              <a:spcBef>
                <a:spcPts val="1200"/>
              </a:spcBef>
              <a:spcAft>
                <a:spcPts val="0"/>
              </a:spcAft>
              <a:buSzPct val="100000"/>
              <a:buAutoNum type="arabicPeriod"/>
            </a:pPr>
            <a:r>
              <a:rPr lang="en-US" sz="7200" b="1"/>
              <a:t> Affirmations Section</a:t>
            </a:r>
            <a:endParaRPr sz="7200" b="1"/>
          </a:p>
          <a:p>
            <a:pPr marL="457200" lvl="0" indent="0" algn="l" rtl="0">
              <a:lnSpc>
                <a:spcPct val="115000"/>
              </a:lnSpc>
              <a:spcBef>
                <a:spcPts val="1200"/>
              </a:spcBef>
              <a:spcAft>
                <a:spcPts val="0"/>
              </a:spcAft>
              <a:buSzPct val="194000"/>
              <a:buNone/>
            </a:pPr>
            <a:r>
              <a:rPr lang="en-US" sz="6590"/>
              <a:t>The affirmations section features visually soothing, high-resolution image cards with positive messages designed to evoke calmness and encourage a positive mindset. This section is passive, requiring no user interaction, creating a serene and uplifting experience for users seeking encouragement.</a:t>
            </a:r>
            <a:endParaRPr sz="6590"/>
          </a:p>
          <a:p>
            <a:pPr marL="342900" lvl="0" indent="0" algn="just" rtl="0">
              <a:lnSpc>
                <a:spcPct val="90000"/>
              </a:lnSpc>
              <a:spcBef>
                <a:spcPts val="1000"/>
              </a:spcBef>
              <a:spcAft>
                <a:spcPts val="0"/>
              </a:spcAft>
              <a:buSzPct val="133000"/>
              <a:buNone/>
            </a:pPr>
            <a:endParaRPr sz="261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9"/>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22000"/>
              <a:buFont typeface="Arial" panose="020B0604020202020204"/>
              <a:buNone/>
            </a:pPr>
            <a:r>
              <a:rPr lang="en-US" sz="4000"/>
              <a:t>Methodology</a:t>
            </a:r>
            <a:endParaRPr lang="en-US" sz="4000"/>
          </a:p>
        </p:txBody>
      </p:sp>
      <p:sp>
        <p:nvSpPr>
          <p:cNvPr id="145" name="Google Shape;145;p9"/>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0" algn="just" rtl="0">
              <a:lnSpc>
                <a:spcPct val="90000"/>
              </a:lnSpc>
              <a:spcBef>
                <a:spcPts val="1000"/>
              </a:spcBef>
              <a:spcAft>
                <a:spcPts val="0"/>
              </a:spcAft>
              <a:buSzPts val="3200"/>
              <a:buNone/>
            </a:pPr>
            <a:r>
              <a:rPr lang="en-US" sz="2600" b="1"/>
              <a:t>Methodology for Real-Time Driver Fatigue Alert System</a:t>
            </a:r>
            <a:endParaRPr sz="2600" b="1"/>
          </a:p>
          <a:p>
            <a:pPr marL="0" lvl="0" indent="0" algn="l" rtl="0">
              <a:lnSpc>
                <a:spcPct val="115000"/>
              </a:lnSpc>
              <a:spcBef>
                <a:spcPts val="1200"/>
              </a:spcBef>
              <a:spcAft>
                <a:spcPts val="0"/>
              </a:spcAft>
              <a:buSzPts val="3200"/>
              <a:buNone/>
            </a:pPr>
            <a:r>
              <a:rPr lang="en-US" sz="2200" b="1"/>
              <a:t>D. User Flow and Interaction</a:t>
            </a:r>
            <a:endParaRPr sz="2200" b="1"/>
          </a:p>
          <a:p>
            <a:pPr marL="0" lvl="0" indent="0" algn="l" rtl="0">
              <a:lnSpc>
                <a:spcPct val="115000"/>
              </a:lnSpc>
              <a:spcBef>
                <a:spcPts val="1200"/>
              </a:spcBef>
              <a:spcAft>
                <a:spcPts val="0"/>
              </a:spcAft>
              <a:buSzPts val="3200"/>
              <a:buNone/>
            </a:pPr>
            <a:r>
              <a:rPr lang="en-US" sz="1800"/>
              <a:t>The RehabBot interface is simple and user-friendly, with a layout that prominently displays core features: chatbot access, the sleep survey, and affirmations. Users can focus on one feature at a time—chatbot support, sleep survey, or affirmation viewing—ensuring a streamlined, low-cognitive-load experience.</a:t>
            </a:r>
            <a:endParaRPr sz="2000"/>
          </a:p>
          <a:p>
            <a:pPr marL="0" lvl="0" indent="0" algn="l" rtl="0">
              <a:lnSpc>
                <a:spcPct val="115000"/>
              </a:lnSpc>
              <a:spcBef>
                <a:spcPts val="1200"/>
              </a:spcBef>
              <a:spcAft>
                <a:spcPts val="0"/>
              </a:spcAft>
              <a:buSzPts val="3200"/>
              <a:buNone/>
            </a:pPr>
            <a:r>
              <a:rPr lang="en-US" sz="2200" b="1"/>
              <a:t>E. Technical Implementation of the Survey Form Reset Function</a:t>
            </a:r>
            <a:endParaRPr sz="2200" b="1"/>
          </a:p>
          <a:p>
            <a:pPr marL="0" lvl="0" indent="0" algn="l" rtl="0">
              <a:lnSpc>
                <a:spcPct val="115000"/>
              </a:lnSpc>
              <a:spcBef>
                <a:spcPts val="1200"/>
              </a:spcBef>
              <a:spcAft>
                <a:spcPts val="1200"/>
              </a:spcAft>
              <a:buSzPts val="3200"/>
              <a:buNone/>
            </a:pPr>
            <a:r>
              <a:rPr lang="en-US" sz="1800"/>
              <a:t>To protect user privacy, the survey form resets automatically after each session, erasing prior entries. Conditional checks ensure all fields are completed before submission, maintaining data integrity and enhancing the accuracy of the sleep assessment and recommendations.</a:t>
            </a:r>
            <a:endParaRPr lang="en-US" sz="1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13125</Words>
  <Application>WPS Presentation</Application>
  <PresentationFormat/>
  <Paragraphs>301</Paragraphs>
  <Slides>34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34</vt:i4>
      </vt:variant>
    </vt:vector>
  </HeadingPairs>
  <TitlesOfParts>
    <vt:vector size="43" baseType="lpstr">
      <vt:lpstr>Arial</vt:lpstr>
      <vt:lpstr>SimSun</vt:lpstr>
      <vt:lpstr>Wingdings</vt:lpstr>
      <vt:lpstr>Arial</vt:lpstr>
      <vt:lpstr>Calibri</vt:lpstr>
      <vt:lpstr>Times New Roman</vt:lpstr>
      <vt:lpstr>Microsoft YaHei</vt:lpstr>
      <vt:lpstr>Arial Unicode MS</vt:lpstr>
      <vt:lpstr>Office Theme</vt:lpstr>
      <vt:lpstr>PowerPoint 演示文稿</vt:lpstr>
      <vt:lpstr>Agenda</vt:lpstr>
      <vt:lpstr>Introduction</vt:lpstr>
      <vt:lpstr>Statement of the Problem</vt:lpstr>
      <vt:lpstr>Scope of the project</vt:lpstr>
      <vt:lpstr>Scope of the project</vt:lpstr>
      <vt:lpstr>Scope of the project</vt:lpstr>
      <vt:lpstr>Methodology</vt:lpstr>
      <vt:lpstr>Methodology</vt:lpstr>
      <vt:lpstr>Architecture Diagram/Flow</vt:lpstr>
      <vt:lpstr>Use Case Diagram</vt:lpstr>
      <vt:lpstr>Sequence Diagram</vt:lpstr>
      <vt:lpstr>Algorithms Used</vt:lpstr>
      <vt:lpstr>Algorithms Used</vt:lpstr>
      <vt:lpstr>Algorithms Used</vt:lpstr>
      <vt:lpstr>Hardware and software selection </vt:lpstr>
      <vt:lpstr>Implementation</vt:lpstr>
      <vt:lpstr>Important Code segments</vt:lpstr>
      <vt:lpstr>Important Code segments</vt:lpstr>
      <vt:lpstr>Output</vt:lpstr>
      <vt:lpstr>Output</vt:lpstr>
      <vt:lpstr>Output</vt:lpstr>
      <vt:lpstr>Output</vt:lpstr>
      <vt:lpstr>Test Cases</vt:lpstr>
      <vt:lpstr>Test Cases</vt:lpstr>
      <vt:lpstr>Results</vt:lpstr>
      <vt:lpstr>PowerPoint 演示文稿</vt:lpstr>
      <vt:lpstr>Conclusion</vt:lpstr>
      <vt:lpstr>Future Work</vt:lpstr>
      <vt:lpstr>References</vt:lpstr>
      <vt:lpstr>References</vt:lpstr>
      <vt:lpstr>References</vt:lpstr>
      <vt:lpstr>Questions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SEC</cp:lastModifiedBy>
  <cp:revision>1</cp:revision>
  <dcterms:created xsi:type="dcterms:W3CDTF">2024-12-20T23:58:36Z</dcterms:created>
  <dcterms:modified xsi:type="dcterms:W3CDTF">2024-12-20T23:58:37Z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A0246D159E004BB497FC91AE7DF227BA_12</vt:lpwstr>
  </property>
  <property fmtid="{D5CDD505-2E9C-101B-9397-08002B2CF9AE}" pid="3" name="KSOProductBuildVer">
    <vt:lpwstr>1033-12.2.0.13472</vt:lpwstr>
  </property>
</Properties>
</file>