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8" roundtripDataSignature="AMtx7mjaocbED5sOpKJNv9hfNz1GAbhq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0F0595-01EE-450A-BA14-8BE16164DCFE}">
  <a:tblStyle styleId="{220F0595-01EE-450A-BA14-8BE16164DC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1" name="Google Shape;91;p1:notes"/>
          <p:cNvSpPr/>
          <p:nvPr>
            <p:ph idx="2" type="sldImg"/>
          </p:nvPr>
        </p:nvSpPr>
        <p:spPr>
          <a:xfrm>
            <a:off x="1168400" y="708025"/>
            <a:ext cx="4535488" cy="34020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1:notes"/>
          <p:cNvSpPr txBox="1"/>
          <p:nvPr>
            <p:ph idx="1" type="body"/>
          </p:nvPr>
        </p:nvSpPr>
        <p:spPr>
          <a:xfrm>
            <a:off x="915294" y="4343703"/>
            <a:ext cx="5027414" cy="4098773"/>
          </a:xfrm>
          <a:prstGeom prst="rect">
            <a:avLst/>
          </a:prstGeom>
          <a:noFill/>
          <a:ln>
            <a:noFill/>
          </a:ln>
        </p:spPr>
        <p:txBody>
          <a:bodyPr anchorCtr="0" anchor="t" bIns="44825" lIns="89675" spcFirstLastPara="1" rIns="89675" wrap="square" tIns="44825">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f5f0b894b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f5f0b894b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ff5f0b894b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2f5593aaf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2f5593aaf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d2f5593aaf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83b7b0fc9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83b7b0fc9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3083b7b0fc9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87c587320_6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87c587320_6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3087c587320_6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0a3172eef_3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0a3172eef_3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300a3172eef_3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0a3172eef_3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0a3172eef_3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300a3172eef_3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0a3172eef_3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00a3172eef_3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300a3172eef_3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0a3172eef_3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0a3172eef_3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300a3172eef_3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00a3172eef_3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00a3172eef_3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300a3172eef_3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87c587320_4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87c587320_4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3087c587320_4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0a3172eef_3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00a3172eef_3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300a3172eef_3_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0a3172eef_3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00a3172eef_3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300a3172eef_3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00a3172eef_3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00a3172eef_3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300a3172eef_3_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0a3172eef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00a3172eef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300a3172eef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00a3172eef_6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00a3172eef_6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300a3172eef_6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0a3172eef_6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0a3172eef_6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300a3172eef_6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87c587320_7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87c587320_7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3087c587320_7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85ad94a7e_2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85ad94a7e_2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3085ad94a7e_2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87c587320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87c587320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3087c587320_1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87c587320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87c587320_1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3087c587320_1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f828fceb7_3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f828fceb7_3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ff828fceb7_3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f5f0b894b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f5f0b894b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ff5f0b894b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5" name="Shape 15"/>
        <p:cNvGrpSpPr/>
        <p:nvPr/>
      </p:nvGrpSpPr>
      <p:grpSpPr>
        <a:xfrm>
          <a:off x="0" y="0"/>
          <a:ext cx="0" cy="0"/>
          <a:chOff x="0" y="0"/>
          <a:chExt cx="0" cy="0"/>
        </a:xfrm>
      </p:grpSpPr>
      <p:sp>
        <p:nvSpPr>
          <p:cNvPr id="16" name="Google Shape;16;p20"/>
          <p:cNvSpPr txBox="1"/>
          <p:nvPr/>
        </p:nvSpPr>
        <p:spPr>
          <a:xfrm>
            <a:off x="1371600" y="6687979"/>
            <a:ext cx="5984875"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00"/>
              <a:buFont typeface="Calibri"/>
              <a:buNone/>
            </a:pPr>
            <a:r>
              <a:rPr b="0" i="0" lang="en-US" sz="1000" u="none" cap="none" strike="noStrike">
                <a:solidFill>
                  <a:schemeClr val="dk1"/>
                </a:solidFill>
                <a:latin typeface="Calibri"/>
                <a:ea typeface="Calibri"/>
                <a:cs typeface="Calibri"/>
                <a:sym typeface="Calibri"/>
              </a:rPr>
              <a:t>SEC-  DEPARTMENT OF AIDS –  4- 2 – PROJECTWORK-II– slide# -</a:t>
            </a:r>
            <a:fld id="{00000000-1234-1234-1234-123412341234}" type="slidenum">
              <a:rPr b="0" i="0" lang="en-US" sz="1000" u="none" cap="none" strike="noStrike">
                <a:solidFill>
                  <a:schemeClr val="dk1"/>
                </a:solidFill>
                <a:latin typeface="Calibri"/>
                <a:ea typeface="Calibri"/>
                <a:cs typeface="Calibri"/>
                <a:sym typeface="Calibri"/>
              </a:rPr>
              <a:t>‹#›</a:t>
            </a:fld>
            <a:endParaRPr b="0" i="0" sz="1000" u="none" cap="none" strike="noStrike">
              <a:solidFill>
                <a:schemeClr val="dk1"/>
              </a:solidFill>
              <a:latin typeface="Calibri"/>
              <a:ea typeface="Calibri"/>
              <a:cs typeface="Calibri"/>
              <a:sym typeface="Calibri"/>
            </a:endParaRPr>
          </a:p>
        </p:txBody>
      </p:sp>
      <p:sp>
        <p:nvSpPr>
          <p:cNvPr id="17" name="Google Shape;17;p20"/>
          <p:cNvSpPr txBox="1"/>
          <p:nvPr/>
        </p:nvSpPr>
        <p:spPr>
          <a:xfrm>
            <a:off x="457200" y="274638"/>
            <a:ext cx="8229600" cy="584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 name="Google Shape;18;p20"/>
          <p:cNvSpPr txBox="1"/>
          <p:nvPr/>
        </p:nvSpPr>
        <p:spPr>
          <a:xfrm>
            <a:off x="457200" y="1027113"/>
            <a:ext cx="8229600" cy="5402262"/>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descr="C:\Users\ELCOT\Desktop\Saveetha Logo.png" id="19" name="Google Shape;19;p20"/>
          <p:cNvPicPr preferRelativeResize="0"/>
          <p:nvPr/>
        </p:nvPicPr>
        <p:blipFill rotWithShape="1">
          <a:blip r:embed="rId2">
            <a:alphaModFix/>
          </a:blip>
          <a:srcRect b="28149" l="0" r="26620" t="0"/>
          <a:stretch/>
        </p:blipFill>
        <p:spPr>
          <a:xfrm>
            <a:off x="6588225" y="2899"/>
            <a:ext cx="2570075" cy="2717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p:nvPr>
            <p:ph idx="2" type="pic"/>
          </p:nvPr>
        </p:nvSpPr>
        <p:spPr>
          <a:xfrm>
            <a:off x="1792288" y="612775"/>
            <a:ext cx="5486400" cy="4114800"/>
          </a:xfrm>
          <a:prstGeom prst="rect">
            <a:avLst/>
          </a:prstGeom>
          <a:noFill/>
          <a:ln>
            <a:noFill/>
          </a:ln>
        </p:spPr>
      </p:sp>
      <p:sp>
        <p:nvSpPr>
          <p:cNvPr id="73" name="Google Shape;73;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4" name="Google Shape;7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6" name="Google Shape;86;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3" name="Google Shape;23;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5" name="Google Shape;3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2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2" name="Google Shape;4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6" name="Google Shape;66;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7" name="Google Shape;6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3950" u="none" cap="none" strike="noStrike">
                <a:solidFill>
                  <a:schemeClr val="dk1"/>
                </a:solidFill>
                <a:latin typeface="Calibri"/>
                <a:ea typeface="Calibri"/>
                <a:cs typeface="Calibri"/>
                <a:sym typeface="Calibri"/>
              </a:rPr>
              <a:t>Mini Project (19AI701) – Review 1</a:t>
            </a:r>
            <a:endParaRPr b="0" i="0" sz="3950" u="none" cap="none" strike="noStrike">
              <a:solidFill>
                <a:schemeClr val="dk1"/>
              </a:solidFill>
              <a:latin typeface="Calibri"/>
              <a:ea typeface="Calibri"/>
              <a:cs typeface="Calibri"/>
              <a:sym typeface="Calibri"/>
            </a:endParaRPr>
          </a:p>
        </p:txBody>
      </p:sp>
      <p:sp>
        <p:nvSpPr>
          <p:cNvPr id="95" name="Google Shape;95;p1"/>
          <p:cNvSpPr txBox="1"/>
          <p:nvPr/>
        </p:nvSpPr>
        <p:spPr>
          <a:xfrm>
            <a:off x="228600" y="990600"/>
            <a:ext cx="8610600" cy="44958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lnSpc>
                <a:spcPct val="100000"/>
              </a:lnSpc>
              <a:spcBef>
                <a:spcPts val="0"/>
              </a:spcBef>
              <a:spcAft>
                <a:spcPts val="0"/>
              </a:spcAft>
              <a:buClr>
                <a:srgbClr val="000000"/>
              </a:buClr>
              <a:buSzPct val="95967"/>
              <a:buFont typeface="Arial"/>
              <a:buNone/>
            </a:pPr>
            <a:r>
              <a:rPr b="1" lang="en-US" sz="2917" u="sng">
                <a:solidFill>
                  <a:schemeClr val="dk1"/>
                </a:solidFill>
                <a:latin typeface="Calibri"/>
                <a:ea typeface="Calibri"/>
                <a:cs typeface="Calibri"/>
                <a:sym typeface="Calibri"/>
              </a:rPr>
              <a:t>RehabBot - AI Mental Health Therapist Chatbot</a:t>
            </a:r>
            <a:br>
              <a:rPr b="0" i="0" lang="en-US" sz="3200" u="none" cap="none" strike="noStrike">
                <a:solidFill>
                  <a:srgbClr val="538CD5"/>
                </a:solidFill>
                <a:latin typeface="Calibri"/>
                <a:ea typeface="Calibri"/>
                <a:cs typeface="Calibri"/>
                <a:sym typeface="Calibri"/>
              </a:rPr>
            </a:br>
            <a:endParaRPr b="1"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1" i="0" lang="en-US" sz="2800" u="none" cap="none" strike="noStrike">
                <a:solidFill>
                  <a:schemeClr val="dk1"/>
                </a:solidFill>
                <a:latin typeface="Calibri"/>
                <a:ea typeface="Calibri"/>
                <a:cs typeface="Calibri"/>
                <a:sym typeface="Calibri"/>
              </a:rPr>
              <a:t>Submitted by:</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1" lang="en-US" sz="2800">
                <a:solidFill>
                  <a:schemeClr val="dk1"/>
                </a:solidFill>
                <a:latin typeface="Calibri"/>
                <a:ea typeface="Calibri"/>
                <a:cs typeface="Calibri"/>
                <a:sym typeface="Calibri"/>
              </a:rPr>
              <a:t>SNEHA BASYAL M</a:t>
            </a:r>
            <a:r>
              <a:rPr b="1" i="0" lang="en-US" sz="2800" u="none" cap="none" strike="noStrike">
                <a:solidFill>
                  <a:schemeClr val="dk1"/>
                </a:solidFill>
                <a:latin typeface="Calibri"/>
                <a:ea typeface="Calibri"/>
                <a:cs typeface="Calibri"/>
                <a:sym typeface="Calibri"/>
              </a:rPr>
              <a:t> (</a:t>
            </a:r>
            <a:r>
              <a:rPr b="1" lang="en-US" sz="2800">
                <a:solidFill>
                  <a:schemeClr val="dk1"/>
                </a:solidFill>
                <a:latin typeface="Calibri"/>
                <a:ea typeface="Calibri"/>
                <a:cs typeface="Calibri"/>
                <a:sym typeface="Calibri"/>
              </a:rPr>
              <a:t>212222240101</a:t>
            </a:r>
            <a:r>
              <a:rPr b="1" i="0" lang="en-US" sz="2800" u="none" cap="none" strike="noStrike">
                <a:solidFill>
                  <a:schemeClr val="dk1"/>
                </a:solidFill>
                <a:latin typeface="Calibri"/>
                <a:ea typeface="Calibri"/>
                <a:cs typeface="Calibri"/>
                <a:sym typeface="Calibri"/>
              </a:rPr>
              <a:t>)</a:t>
            </a:r>
            <a:endParaRPr b="1"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1" lang="en-US" sz="2800">
                <a:solidFill>
                  <a:schemeClr val="dk1"/>
                </a:solidFill>
                <a:latin typeface="Calibri"/>
                <a:ea typeface="Calibri"/>
                <a:cs typeface="Calibri"/>
                <a:sym typeface="Calibri"/>
              </a:rPr>
              <a:t>LISIANA T (212222240053)</a:t>
            </a:r>
            <a:endParaRPr b="1" sz="2800">
              <a:solidFill>
                <a:schemeClr val="dk1"/>
              </a:solidFill>
              <a:latin typeface="Calibri"/>
              <a:ea typeface="Calibri"/>
              <a:cs typeface="Calibri"/>
              <a:sym typeface="Calibri"/>
            </a:endParaRPr>
          </a:p>
          <a:p>
            <a:pPr indent="0" lvl="0" marL="0" rtl="0" algn="ctr">
              <a:spcBef>
                <a:spcPts val="0"/>
              </a:spcBef>
              <a:spcAft>
                <a:spcPts val="0"/>
              </a:spcAft>
              <a:buClr>
                <a:schemeClr val="dk1"/>
              </a:buClr>
              <a:buSzPct val="100000"/>
              <a:buFont typeface="Arial"/>
              <a:buNone/>
            </a:pPr>
            <a:r>
              <a:rPr b="1" lang="en-US" sz="2800">
                <a:solidFill>
                  <a:schemeClr val="dk1"/>
                </a:solidFill>
                <a:latin typeface="Calibri"/>
                <a:ea typeface="Calibri"/>
                <a:cs typeface="Calibri"/>
                <a:sym typeface="Calibri"/>
              </a:rPr>
              <a:t>AKSHAYAA M (212222230009)</a:t>
            </a:r>
            <a:endParaRPr b="1" sz="2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0" i="0" lang="en-US" sz="2800" u="none" cap="none" strike="noStrike">
                <a:solidFill>
                  <a:schemeClr val="dk1"/>
                </a:solidFill>
                <a:latin typeface="Calibri"/>
                <a:ea typeface="Calibri"/>
                <a:cs typeface="Calibri"/>
                <a:sym typeface="Calibri"/>
              </a:rPr>
              <a:t>202</a:t>
            </a:r>
            <a:r>
              <a:rPr lang="en-US" sz="2800">
                <a:solidFill>
                  <a:schemeClr val="dk1"/>
                </a:solidFill>
                <a:latin typeface="Calibri"/>
                <a:ea typeface="Calibri"/>
                <a:cs typeface="Calibri"/>
                <a:sym typeface="Calibri"/>
              </a:rPr>
              <a:t>2</a:t>
            </a:r>
            <a:r>
              <a:rPr b="0" i="0" lang="en-US" sz="2800" u="none" cap="none" strike="noStrike">
                <a:solidFill>
                  <a:schemeClr val="dk1"/>
                </a:solidFill>
                <a:latin typeface="Calibri"/>
                <a:ea typeface="Calibri"/>
                <a:cs typeface="Calibri"/>
                <a:sym typeface="Calibri"/>
              </a:rPr>
              <a:t>-202</a:t>
            </a:r>
            <a:r>
              <a:rPr lang="en-US" sz="2800">
                <a:solidFill>
                  <a:schemeClr val="dk1"/>
                </a:solidFill>
                <a:latin typeface="Calibri"/>
                <a:ea typeface="Calibri"/>
                <a:cs typeface="Calibri"/>
                <a:sym typeface="Calibri"/>
              </a:rPr>
              <a:t>6</a:t>
            </a:r>
            <a:r>
              <a:rPr b="0" i="0" lang="en-US" sz="2800" u="none" cap="none" strike="noStrike">
                <a:solidFill>
                  <a:schemeClr val="dk1"/>
                </a:solidFill>
                <a:latin typeface="Calibri"/>
                <a:ea typeface="Calibri"/>
                <a:cs typeface="Calibri"/>
                <a:sym typeface="Calibri"/>
              </a:rPr>
              <a:t> Batch</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0" i="0" lang="en-US" sz="2800" u="none" cap="none" strike="noStrike">
                <a:solidFill>
                  <a:schemeClr val="dk1"/>
                </a:solidFill>
                <a:latin typeface="Calibri"/>
                <a:ea typeface="Calibri"/>
                <a:cs typeface="Calibri"/>
                <a:sym typeface="Calibri"/>
              </a:rPr>
              <a:t> TEAM NO: 225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1" i="0" lang="en-US" sz="2800" u="none" cap="none" strike="noStrike">
                <a:solidFill>
                  <a:schemeClr val="dk1"/>
                </a:solidFill>
                <a:latin typeface="Calibri"/>
                <a:ea typeface="Calibri"/>
                <a:cs typeface="Calibri"/>
                <a:sym typeface="Calibri"/>
              </a:rPr>
              <a:t>Under the guidance of:</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2000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1" lang="en-US" sz="2800">
                <a:solidFill>
                  <a:schemeClr val="dk1"/>
                </a:solidFill>
                <a:latin typeface="Calibri"/>
                <a:ea typeface="Calibri"/>
                <a:cs typeface="Calibri"/>
                <a:sym typeface="Calibri"/>
              </a:rPr>
              <a:t> Ms. SWEDHA V</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2000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lang="en-US" sz="2800">
                <a:solidFill>
                  <a:schemeClr val="dk1"/>
                </a:solidFill>
                <a:latin typeface="Calibri"/>
                <a:ea typeface="Calibri"/>
                <a:cs typeface="Calibri"/>
                <a:sym typeface="Calibri"/>
              </a:rPr>
              <a:t>Assistant Professor</a:t>
            </a:r>
            <a:r>
              <a:rPr b="0" i="0" lang="en-US" sz="2800" u="none" cap="none" strike="noStrike">
                <a:solidFill>
                  <a:schemeClr val="dk1"/>
                </a:solidFill>
                <a:latin typeface="Calibri"/>
                <a:ea typeface="Calibri"/>
                <a:cs typeface="Calibri"/>
                <a:sym typeface="Calibri"/>
              </a:rPr>
              <a:t>, Department of </a:t>
            </a:r>
            <a:r>
              <a:rPr lang="en-US" sz="2800">
                <a:solidFill>
                  <a:schemeClr val="dk1"/>
                </a:solidFill>
                <a:latin typeface="Calibri"/>
                <a:ea typeface="Calibri"/>
                <a:cs typeface="Calibri"/>
                <a:sym typeface="Calibri"/>
              </a:rPr>
              <a:t>SCOFT</a:t>
            </a:r>
            <a:endParaRPr b="0" i="0" sz="2800" u="none" cap="none" strike="noStrike">
              <a:solidFill>
                <a:schemeClr val="dk1"/>
              </a:solidFill>
              <a:latin typeface="Calibri"/>
              <a:ea typeface="Calibri"/>
              <a:cs typeface="Calibri"/>
              <a:sym typeface="Calibri"/>
            </a:endParaRPr>
          </a:p>
          <a:p>
            <a:pPr indent="-134619" lvl="1" marL="742950" marR="0" rtl="0" algn="l">
              <a:lnSpc>
                <a:spcPct val="100000"/>
              </a:lnSpc>
              <a:spcBef>
                <a:spcPts val="476"/>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96" name="Google Shape;96;p1"/>
          <p:cNvSpPr txBox="1"/>
          <p:nvPr/>
        </p:nvSpPr>
        <p:spPr>
          <a:xfrm>
            <a:off x="-304800" y="5486400"/>
            <a:ext cx="9829800" cy="1295400"/>
          </a:xfrm>
          <a:prstGeom prst="rect">
            <a:avLst/>
          </a:prstGeom>
          <a:noFill/>
          <a:ln>
            <a:noFill/>
          </a:ln>
        </p:spPr>
        <p:txBody>
          <a:bodyPr anchorCtr="0" anchor="t" bIns="45700" lIns="91425" spcFirstLastPara="1" rIns="91425" wrap="square" tIns="45700">
            <a:normAutofit fontScale="47500" lnSpcReduction="20000"/>
          </a:bodyPr>
          <a:lstStyle/>
          <a:p>
            <a:pPr indent="0" lvl="0" marL="0" marR="0" rtl="0" algn="l">
              <a:lnSpc>
                <a:spcPct val="100000"/>
              </a:lnSpc>
              <a:spcBef>
                <a:spcPts val="0"/>
              </a:spcBef>
              <a:spcAft>
                <a:spcPts val="0"/>
              </a:spcAft>
              <a:buClr>
                <a:srgbClr val="000000"/>
              </a:buClr>
              <a:buSzPct val="1000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ct val="100000"/>
              <a:buFont typeface="Arial"/>
              <a:buNone/>
            </a:pPr>
            <a:r>
              <a:rPr b="0" i="0" lang="en-US" sz="2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1" i="0" lang="en-US" sz="2400" u="none" cap="none" strike="noStrike">
                <a:solidFill>
                  <a:schemeClr val="dk1"/>
                </a:solidFill>
                <a:latin typeface="Calibri"/>
                <a:ea typeface="Calibri"/>
                <a:cs typeface="Calibri"/>
                <a:sym typeface="Calibri"/>
              </a:rPr>
              <a:t>  </a:t>
            </a:r>
            <a:r>
              <a:rPr b="1" i="0" lang="en-US" sz="3500" u="none" cap="none" strike="noStrike">
                <a:solidFill>
                  <a:schemeClr val="dk1"/>
                </a:solidFill>
                <a:latin typeface="Calibri"/>
                <a:ea typeface="Calibri"/>
                <a:cs typeface="Calibri"/>
                <a:sym typeface="Calibri"/>
              </a:rPr>
              <a:t>DEPARTMENT OF ARTIFICIAL INTELLIGENCE AND DATA SCIENCE</a:t>
            </a:r>
            <a:endParaRPr b="0" i="0" sz="3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1" i="0" lang="en-US" sz="2400" u="none" cap="none" strike="noStrike">
                <a:solidFill>
                  <a:schemeClr val="dk1"/>
                </a:solidFill>
                <a:latin typeface="Calibri"/>
                <a:ea typeface="Calibri"/>
                <a:cs typeface="Calibri"/>
                <a:sym typeface="Calibri"/>
              </a:rPr>
              <a:t>  </a:t>
            </a:r>
            <a:r>
              <a:rPr b="1" i="0" lang="en-US" sz="5100" u="none" cap="none" strike="noStrike">
                <a:solidFill>
                  <a:schemeClr val="dk1"/>
                </a:solidFill>
                <a:latin typeface="Calibri"/>
                <a:ea typeface="Calibri"/>
                <a:cs typeface="Calibri"/>
                <a:sym typeface="Calibri"/>
              </a:rPr>
              <a:t>SAVEETHA ENGINEERING COLLEGE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1" i="0" lang="en-US" sz="2400" u="none" cap="none" strike="noStrike">
                <a:solidFill>
                  <a:schemeClr val="dk1"/>
                </a:solidFill>
                <a:latin typeface="Calibri"/>
                <a:ea typeface="Calibri"/>
                <a:cs typeface="Calibri"/>
                <a:sym typeface="Calibri"/>
              </a:rPr>
              <a:t>(Autonomous Institution – UGC, Govt. of India)</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0" i="0" lang="en-US" sz="2400" u="none" cap="none" strike="noStrike">
                <a:solidFill>
                  <a:schemeClr val="dk1"/>
                </a:solidFill>
                <a:latin typeface="Calibri"/>
                <a:ea typeface="Calibri"/>
                <a:cs typeface="Calibri"/>
                <a:sym typeface="Calibri"/>
              </a:rPr>
              <a:t> (Affiliated to Anna University, Approved by AICTE - Accredited by NBA &amp; NAAC – ‘A’ Grade - ISO 9001:2015 Certified)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0" i="0" lang="en-US" sz="2400" u="none" cap="none" strike="noStrike">
                <a:solidFill>
                  <a:schemeClr val="dk1"/>
                </a:solidFill>
                <a:latin typeface="Calibri"/>
                <a:ea typeface="Calibri"/>
                <a:cs typeface="Calibri"/>
                <a:sym typeface="Calibri"/>
              </a:rPr>
              <a:t>Saveetha Nagar, Thandalam, Chennai-602 105, TamilNadu, INDIA.</a:t>
            </a:r>
            <a:endParaRPr b="0" i="0" sz="2800" u="none" cap="none" strike="noStrike">
              <a:solidFill>
                <a:schemeClr val="dk1"/>
              </a:solidFill>
              <a:latin typeface="Calibri"/>
              <a:ea typeface="Calibri"/>
              <a:cs typeface="Calibri"/>
              <a:sym typeface="Calibri"/>
            </a:endParaRPr>
          </a:p>
          <a:p>
            <a:pPr indent="-201294" lvl="1" marL="742950" marR="0" rtl="0" algn="l">
              <a:lnSpc>
                <a:spcPct val="100000"/>
              </a:lnSpc>
              <a:spcBef>
                <a:spcPts val="266"/>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id="97" name="Google Shape;97;p1"/>
          <p:cNvPicPr preferRelativeResize="0"/>
          <p:nvPr/>
        </p:nvPicPr>
        <p:blipFill rotWithShape="1">
          <a:blip r:embed="rId3">
            <a:alphaModFix/>
          </a:blip>
          <a:srcRect b="0" l="0" r="0" t="0"/>
          <a:stretch/>
        </p:blipFill>
        <p:spPr>
          <a:xfrm>
            <a:off x="4191000" y="5105400"/>
            <a:ext cx="685800"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ff5f0b894b_0_30"/>
          <p:cNvSpPr txBox="1"/>
          <p:nvPr/>
        </p:nvSpPr>
        <p:spPr>
          <a:xfrm>
            <a:off x="301000" y="1008600"/>
            <a:ext cx="8237700" cy="60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Calibri"/>
                <a:ea typeface="Calibri"/>
                <a:cs typeface="Calibri"/>
                <a:sym typeface="Calibri"/>
              </a:rPr>
              <a:t>- Entity Extraction: The chatbot will identify specific user concerns or terms, helping it to tailor responses that better match individual needs.</a:t>
            </a:r>
            <a:endParaRPr sz="2100">
              <a:solidFill>
                <a:schemeClr val="dk1"/>
              </a:solidFill>
              <a:latin typeface="Calibri"/>
              <a:ea typeface="Calibri"/>
              <a:cs typeface="Calibri"/>
              <a:sym typeface="Calibri"/>
            </a:endParaRPr>
          </a:p>
          <a:p>
            <a:pPr indent="-361950" lvl="0" marL="457200" rtl="0" algn="l">
              <a:lnSpc>
                <a:spcPct val="115000"/>
              </a:lnSpc>
              <a:spcBef>
                <a:spcPts val="120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 Sleep Rating System:</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Calibri"/>
                <a:ea typeface="Calibri"/>
                <a:cs typeface="Calibri"/>
                <a:sym typeface="Calibri"/>
              </a:rPr>
              <a:t>   - Data Collection: Through the sleep survey, the system will gather data on hours of sleep, sleep quality, and consistency.</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Calibri"/>
                <a:ea typeface="Calibri"/>
                <a:cs typeface="Calibri"/>
                <a:sym typeface="Calibri"/>
              </a:rPr>
              <a:t>   - Rating Calculation: Based on the collected data, Rehabbot will calculate a sleep rating and display it to the user, along with suggestions to improve sleep where applicable.</a:t>
            </a:r>
            <a:endParaRPr sz="2100">
              <a:solidFill>
                <a:schemeClr val="dk1"/>
              </a:solidFill>
              <a:latin typeface="Calibri"/>
              <a:ea typeface="Calibri"/>
              <a:cs typeface="Calibri"/>
              <a:sym typeface="Calibri"/>
            </a:endParaRPr>
          </a:p>
          <a:p>
            <a:pPr indent="-361950" lvl="0" marL="457200" rtl="0" algn="l">
              <a:lnSpc>
                <a:spcPct val="115000"/>
              </a:lnSpc>
              <a:spcBef>
                <a:spcPts val="120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 Backend Data Management:</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100">
                <a:solidFill>
                  <a:schemeClr val="dk1"/>
                </a:solidFill>
                <a:latin typeface="Calibri"/>
                <a:ea typeface="Calibri"/>
                <a:cs typeface="Calibri"/>
                <a:sym typeface="Calibri"/>
              </a:rPr>
              <a:t>   - Session Management: The backend will handle user sessions and store temporary data, ensuring smooth transitions and responses.</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2100">
              <a:solidFill>
                <a:schemeClr val="dk1"/>
              </a:solidFill>
              <a:latin typeface="Calibri"/>
              <a:ea typeface="Calibri"/>
              <a:cs typeface="Calibri"/>
              <a:sym typeface="Calibri"/>
            </a:endParaRPr>
          </a:p>
        </p:txBody>
      </p:sp>
      <p:sp>
        <p:nvSpPr>
          <p:cNvPr id="161" name="Google Shape;161;g2ff5f0b894b_0_30"/>
          <p:cNvSpPr txBox="1"/>
          <p:nvPr/>
        </p:nvSpPr>
        <p:spPr>
          <a:xfrm>
            <a:off x="2668125" y="192750"/>
            <a:ext cx="3855000" cy="6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62" name="Google Shape;162;g2ff5f0b894b_0_30"/>
          <p:cNvSpPr txBox="1"/>
          <p:nvPr/>
        </p:nvSpPr>
        <p:spPr>
          <a:xfrm>
            <a:off x="466675" y="142050"/>
            <a:ext cx="68325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950">
                <a:solidFill>
                  <a:schemeClr val="dk1"/>
                </a:solidFill>
                <a:latin typeface="Calibri"/>
                <a:ea typeface="Calibri"/>
                <a:cs typeface="Calibri"/>
                <a:sym typeface="Calibri"/>
              </a:rPr>
              <a:t>Proposed System 2/4</a:t>
            </a:r>
            <a:endParaRPr sz="395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d2f5593aaf_0_2"/>
          <p:cNvSpPr txBox="1"/>
          <p:nvPr/>
        </p:nvSpPr>
        <p:spPr>
          <a:xfrm>
            <a:off x="478575" y="953625"/>
            <a:ext cx="8276400" cy="57015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120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 Response Generation and Customization:</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Calibri"/>
                <a:ea typeface="Calibri"/>
                <a:cs typeface="Calibri"/>
                <a:sym typeface="Calibri"/>
              </a:rPr>
              <a:t>   - Static and Dynamic Responses: Rehabbot will use predefined responses for common mental health topics, </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Calibri"/>
                <a:ea typeface="Calibri"/>
                <a:cs typeface="Calibri"/>
                <a:sym typeface="Calibri"/>
              </a:rPr>
              <a:t>   - Personalized Recommendations: Based on user inputs and sleep survey results, Rehabbot will offer tailored suggestions for mental health and sleep improvements.</a:t>
            </a:r>
            <a:endParaRPr sz="2100">
              <a:solidFill>
                <a:schemeClr val="dk1"/>
              </a:solidFill>
              <a:latin typeface="Calibri"/>
              <a:ea typeface="Calibri"/>
              <a:cs typeface="Calibri"/>
              <a:sym typeface="Calibri"/>
            </a:endParaRPr>
          </a:p>
          <a:p>
            <a:pPr indent="-361950" lvl="0" marL="457200" rtl="0" algn="l">
              <a:lnSpc>
                <a:spcPct val="115000"/>
              </a:lnSpc>
              <a:spcBef>
                <a:spcPts val="120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Data Privacy and Security:</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Calibri"/>
                <a:ea typeface="Calibri"/>
                <a:cs typeface="Calibri"/>
                <a:sym typeface="Calibri"/>
              </a:rPr>
              <a:t>   - Confidentiality: The system will prioritize user privacy by implementing secure data handling practices, ensuring sensitive information is not stored beyond the session unless explicitly permitted by the user.</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Calibri"/>
                <a:ea typeface="Calibri"/>
                <a:cs typeface="Calibri"/>
                <a:sym typeface="Calibri"/>
              </a:rPr>
              <a:t>   - Compliance: Rehabbot will be designed to align with data protection regulations like GDPR or HIPAA to ensure compliance and protect user data.</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2100">
              <a:solidFill>
                <a:schemeClr val="dk1"/>
              </a:solidFill>
              <a:latin typeface="Calibri"/>
              <a:ea typeface="Calibri"/>
              <a:cs typeface="Calibri"/>
              <a:sym typeface="Calibri"/>
            </a:endParaRPr>
          </a:p>
        </p:txBody>
      </p:sp>
      <p:sp>
        <p:nvSpPr>
          <p:cNvPr id="169" name="Google Shape;169;g2d2f5593aaf_0_2"/>
          <p:cNvSpPr txBox="1"/>
          <p:nvPr/>
        </p:nvSpPr>
        <p:spPr>
          <a:xfrm>
            <a:off x="478575" y="142025"/>
            <a:ext cx="6267900" cy="7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950">
                <a:solidFill>
                  <a:schemeClr val="dk1"/>
                </a:solidFill>
                <a:latin typeface="Calibri"/>
                <a:ea typeface="Calibri"/>
                <a:cs typeface="Calibri"/>
                <a:sym typeface="Calibri"/>
              </a:rPr>
              <a:t>Proposed System 3/4</a:t>
            </a:r>
            <a:endParaRPr sz="395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083b7b0fc9_0_2"/>
          <p:cNvSpPr txBox="1"/>
          <p:nvPr/>
        </p:nvSpPr>
        <p:spPr>
          <a:xfrm>
            <a:off x="459450" y="123275"/>
            <a:ext cx="5894400" cy="7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950">
                <a:solidFill>
                  <a:schemeClr val="dk1"/>
                </a:solidFill>
                <a:latin typeface="Calibri"/>
                <a:ea typeface="Calibri"/>
                <a:cs typeface="Calibri"/>
                <a:sym typeface="Calibri"/>
              </a:rPr>
              <a:t>Proposed System 4/4</a:t>
            </a:r>
            <a:endParaRPr/>
          </a:p>
        </p:txBody>
      </p:sp>
      <p:sp>
        <p:nvSpPr>
          <p:cNvPr id="176" name="Google Shape;176;g3083b7b0fc9_0_2"/>
          <p:cNvSpPr txBox="1"/>
          <p:nvPr/>
        </p:nvSpPr>
        <p:spPr>
          <a:xfrm>
            <a:off x="459450" y="1243850"/>
            <a:ext cx="8146500" cy="19947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In Conclusion, this proposed system aims to create a supportive digital platform for mental health assistance, enhanced by a sleep survey feature to provide holistic care. By leveraging AI and NLP, Rehabbot seeks to offer accessible, empathetic support while maintaining user privacy and data security</a:t>
            </a:r>
            <a:endParaRPr sz="21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087c587320_6_0"/>
          <p:cNvSpPr txBox="1"/>
          <p:nvPr/>
        </p:nvSpPr>
        <p:spPr>
          <a:xfrm>
            <a:off x="481850" y="168100"/>
            <a:ext cx="8919900" cy="7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950">
                <a:solidFill>
                  <a:schemeClr val="dk1"/>
                </a:solidFill>
                <a:latin typeface="Calibri"/>
                <a:ea typeface="Calibri"/>
                <a:cs typeface="Calibri"/>
                <a:sym typeface="Calibri"/>
              </a:rPr>
              <a:t>EXPECTED RESULTS AND IMPLICATIONS</a:t>
            </a:r>
            <a:endParaRPr sz="3950"/>
          </a:p>
        </p:txBody>
      </p:sp>
      <p:sp>
        <p:nvSpPr>
          <p:cNvPr id="183" name="Google Shape;183;g3087c587320_6_0"/>
          <p:cNvSpPr txBox="1"/>
          <p:nvPr/>
        </p:nvSpPr>
        <p:spPr>
          <a:xfrm>
            <a:off x="537875" y="1053350"/>
            <a:ext cx="8034600" cy="608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100">
                <a:solidFill>
                  <a:schemeClr val="dk1"/>
                </a:solidFill>
                <a:latin typeface="Calibri"/>
                <a:ea typeface="Calibri"/>
                <a:cs typeface="Calibri"/>
                <a:sym typeface="Calibri"/>
              </a:rPr>
              <a:t>Expected Results:</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24/7 Accessibility</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Personalized Emotional Support</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Real-Time Insights on Sleep Quality</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Increased User Engagement</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Secure Handling of User Data</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100">
                <a:solidFill>
                  <a:schemeClr val="dk1"/>
                </a:solidFill>
                <a:latin typeface="Calibri"/>
                <a:ea typeface="Calibri"/>
                <a:cs typeface="Calibri"/>
                <a:sym typeface="Calibri"/>
              </a:rPr>
              <a:t>Implications:</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Enhanced Mental Well-Being</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Reduction in Barriers to Seeking Mental Health Support</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Improved Sleep Awareness and Habits</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Contribution to Digital Mental Health Solutions</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Empowerment Through Self-Monitoring</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1/9</a:t>
            </a:r>
            <a:endParaRPr/>
          </a:p>
        </p:txBody>
      </p:sp>
      <p:sp>
        <p:nvSpPr>
          <p:cNvPr id="189" name="Google Shape;189;p8"/>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457200" rtl="0" algn="l">
              <a:lnSpc>
                <a:spcPct val="100000"/>
              </a:lnSpc>
              <a:spcBef>
                <a:spcPts val="1200"/>
              </a:spcBef>
              <a:spcAft>
                <a:spcPts val="0"/>
              </a:spcAft>
              <a:buNone/>
            </a:pPr>
            <a:r>
              <a:t/>
            </a:r>
            <a:endParaRPr/>
          </a:p>
        </p:txBody>
      </p:sp>
      <p:graphicFrame>
        <p:nvGraphicFramePr>
          <p:cNvPr id="190" name="Google Shape;190;p8"/>
          <p:cNvGraphicFramePr/>
          <p:nvPr/>
        </p:nvGraphicFramePr>
        <p:xfrm>
          <a:off x="3700" y="1424125"/>
          <a:ext cx="3000000" cy="3000000"/>
        </p:xfrm>
        <a:graphic>
          <a:graphicData uri="http://schemas.openxmlformats.org/drawingml/2006/table">
            <a:tbl>
              <a:tblPr>
                <a:noFill/>
                <a:tableStyleId>{220F0595-01EE-450A-BA14-8BE16164DCFE}</a:tableStyleId>
              </a:tblPr>
              <a:tblGrid>
                <a:gridCol w="487900"/>
                <a:gridCol w="623350"/>
                <a:gridCol w="918100"/>
                <a:gridCol w="1019600"/>
                <a:gridCol w="1127875"/>
                <a:gridCol w="1563775"/>
                <a:gridCol w="1353075"/>
                <a:gridCol w="1150100"/>
                <a:gridCol w="896525"/>
              </a:tblGrid>
              <a:tr h="1671400">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919425">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1</a:t>
                      </a:r>
                      <a:endParaRPr sz="1200">
                        <a:latin typeface="Calibri"/>
                        <a:ea typeface="Calibri"/>
                        <a:cs typeface="Calibri"/>
                        <a:sym typeface="Calibri"/>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2022</a:t>
                      </a:r>
                      <a:endParaRPr sz="1200">
                        <a:latin typeface="Calibri"/>
                        <a:ea typeface="Calibri"/>
                        <a:cs typeface="Calibri"/>
                        <a:sym typeface="Calibri"/>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rgbClr val="FFFFFF"/>
                          </a:highlight>
                          <a:latin typeface="Roboto"/>
                          <a:ea typeface="Roboto"/>
                          <a:cs typeface="Roboto"/>
                          <a:sym typeface="Roboto"/>
                        </a:rPr>
                        <a:t>Kay T. Pham, Amir Nabizadeh, Salih Selek</a:t>
                      </a:r>
                      <a:endParaRPr sz="1200">
                        <a:latin typeface="Calibri"/>
                        <a:ea typeface="Calibri"/>
                        <a:cs typeface="Calibri"/>
                        <a:sym typeface="Calibri"/>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rgbClr val="FFFFFF"/>
                          </a:highlight>
                          <a:latin typeface="Roboto"/>
                          <a:ea typeface="Roboto"/>
                          <a:cs typeface="Roboto"/>
                          <a:sym typeface="Roboto"/>
                        </a:rPr>
                        <a:t>Artificial Intelligence and Chatbots in Psychiatry</a:t>
                      </a:r>
                      <a:endParaRPr sz="1200">
                        <a:latin typeface="Calibri"/>
                        <a:ea typeface="Calibri"/>
                        <a:cs typeface="Calibri"/>
                        <a:sym typeface="Calibri"/>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rgbClr val="FFFFFF"/>
                          </a:highlight>
                          <a:latin typeface="Roboto"/>
                          <a:ea typeface="Roboto"/>
                          <a:cs typeface="Roboto"/>
                          <a:sym typeface="Roboto"/>
                        </a:rPr>
                        <a:t>The need for improved access to mental health solutions amidst provider shortages.</a:t>
                      </a:r>
                      <a:endParaRPr sz="1200">
                        <a:latin typeface="Calibri"/>
                        <a:ea typeface="Calibri"/>
                        <a:cs typeface="Calibri"/>
                        <a:sym typeface="Calibri"/>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rgbClr val="FFFFFF"/>
                          </a:highlight>
                          <a:latin typeface="Roboto"/>
                          <a:ea typeface="Roboto"/>
                          <a:cs typeface="Roboto"/>
                          <a:sym typeface="Roboto"/>
                        </a:rPr>
                        <a:t>Review of existing AI applications in psychiatry, including chatbots and their functionalities.</a:t>
                      </a:r>
                      <a:endParaRPr sz="1200">
                        <a:latin typeface="Calibri"/>
                        <a:ea typeface="Calibri"/>
                        <a:cs typeface="Calibri"/>
                        <a:sym typeface="Calibri"/>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rgbClr val="FFFFFF"/>
                          </a:highlight>
                          <a:latin typeface="Roboto"/>
                          <a:ea typeface="Roboto"/>
                          <a:cs typeface="Roboto"/>
                          <a:sym typeface="Roboto"/>
                        </a:rPr>
                        <a:t>Increased accessibility to mental health care, cost-effectiveness, and reduced stigma.</a:t>
                      </a:r>
                      <a:endParaRPr sz="1200">
                        <a:latin typeface="Calibri"/>
                        <a:ea typeface="Calibri"/>
                        <a:cs typeface="Calibri"/>
                        <a:sym typeface="Calibri"/>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rgbClr val="FFFFFF"/>
                          </a:highlight>
                          <a:latin typeface="Roboto"/>
                          <a:ea typeface="Roboto"/>
                          <a:cs typeface="Roboto"/>
                          <a:sym typeface="Roboto"/>
                        </a:rPr>
                        <a:t>Limited ability to provide nuanced emotional support compared to human therapists.</a:t>
                      </a:r>
                      <a:r>
                        <a:rPr lang="en-US" sz="1200">
                          <a:latin typeface="Calibri"/>
                          <a:ea typeface="Calibri"/>
                          <a:cs typeface="Calibri"/>
                          <a:sym typeface="Calibri"/>
                        </a:rPr>
                        <a:t>. </a:t>
                      </a:r>
                      <a:endParaRPr sz="1200">
                        <a:latin typeface="Calibri"/>
                        <a:ea typeface="Calibri"/>
                        <a:cs typeface="Calibri"/>
                        <a:sym typeface="Calibri"/>
                      </a:endParaRPr>
                    </a:p>
                  </a:txBody>
                  <a:tcPr marT="91425" marB="91425" marR="68575" marL="6857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rgbClr val="FFFFFF"/>
                          </a:highlight>
                          <a:latin typeface="Roboto"/>
                          <a:ea typeface="Roboto"/>
                          <a:cs typeface="Roboto"/>
                          <a:sym typeface="Roboto"/>
                        </a:rPr>
                        <a:t>Investigate efficacy of AI-based interventions in controlled trials and integration into clinical practice.</a:t>
                      </a:r>
                      <a:endParaRPr sz="1200">
                        <a:latin typeface="Calibri"/>
                        <a:ea typeface="Calibri"/>
                        <a:cs typeface="Calibri"/>
                        <a:sym typeface="Calibri"/>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00a3172eef_3_3"/>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457200" rtl="0" algn="l">
              <a:lnSpc>
                <a:spcPct val="100000"/>
              </a:lnSpc>
              <a:spcBef>
                <a:spcPts val="1200"/>
              </a:spcBef>
              <a:spcAft>
                <a:spcPts val="0"/>
              </a:spcAft>
              <a:buNone/>
            </a:pPr>
            <a:r>
              <a:t/>
            </a:r>
            <a:endParaRPr/>
          </a:p>
        </p:txBody>
      </p:sp>
      <p:graphicFrame>
        <p:nvGraphicFramePr>
          <p:cNvPr id="197" name="Google Shape;197;g300a3172eef_3_3"/>
          <p:cNvGraphicFramePr/>
          <p:nvPr/>
        </p:nvGraphicFramePr>
        <p:xfrm>
          <a:off x="3700" y="1235625"/>
          <a:ext cx="3000000" cy="3000000"/>
        </p:xfrm>
        <a:graphic>
          <a:graphicData uri="http://schemas.openxmlformats.org/drawingml/2006/table">
            <a:tbl>
              <a:tblPr>
                <a:noFill/>
                <a:tableStyleId>{220F0595-01EE-450A-BA14-8BE16164DCFE}</a:tableStyleId>
              </a:tblPr>
              <a:tblGrid>
                <a:gridCol w="487900"/>
                <a:gridCol w="623350"/>
                <a:gridCol w="918100"/>
                <a:gridCol w="1019600"/>
                <a:gridCol w="1127875"/>
                <a:gridCol w="1563775"/>
                <a:gridCol w="1353075"/>
                <a:gridCol w="1150100"/>
                <a:gridCol w="896525"/>
              </a:tblGrid>
              <a:tr h="1062450">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730300">
                <a:tc>
                  <a:txBody>
                    <a:bodyPr/>
                    <a:lstStyle/>
                    <a:p>
                      <a:pPr indent="0" lvl="0" marL="0" rtl="0" algn="l">
                        <a:lnSpc>
                          <a:spcPct val="115000"/>
                        </a:lnSpc>
                        <a:spcBef>
                          <a:spcPts val="1200"/>
                        </a:spcBef>
                        <a:spcAft>
                          <a:spcPts val="1200"/>
                        </a:spcAft>
                        <a:buNone/>
                      </a:pPr>
                      <a:r>
                        <a:rPr lang="en-US" sz="1000">
                          <a:latin typeface="Calibri"/>
                          <a:ea typeface="Calibri"/>
                          <a:cs typeface="Calibri"/>
                          <a:sym typeface="Calibri"/>
                        </a:rPr>
                        <a:t>2</a:t>
                      </a:r>
                      <a:endParaRPr sz="10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00">
                          <a:latin typeface="Calibri"/>
                          <a:ea typeface="Calibri"/>
                          <a:cs typeface="Calibri"/>
                          <a:sym typeface="Calibri"/>
                        </a:rPr>
                        <a:t>2023</a:t>
                      </a:r>
                      <a:endParaRPr sz="10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50">
                          <a:solidFill>
                            <a:schemeClr val="dk1"/>
                          </a:solidFill>
                          <a:highlight>
                            <a:schemeClr val="lt1"/>
                          </a:highlight>
                          <a:latin typeface="Times"/>
                          <a:ea typeface="Times"/>
                          <a:cs typeface="Times"/>
                          <a:sym typeface="Times"/>
                        </a:rPr>
                        <a:t>Zoha Khawaja, Jean-Christophe Bélisle-Pipon</a:t>
                      </a:r>
                      <a:endParaRPr sz="1100">
                        <a:highlight>
                          <a:schemeClr val="lt1"/>
                        </a:highlight>
                        <a:latin typeface="Times"/>
                        <a:ea typeface="Times"/>
                        <a:cs typeface="Times"/>
                        <a:sym typeface="Times"/>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50">
                          <a:solidFill>
                            <a:schemeClr val="dk1"/>
                          </a:solidFill>
                          <a:highlight>
                            <a:schemeClr val="lt1"/>
                          </a:highlight>
                          <a:latin typeface="Times"/>
                          <a:ea typeface="Times"/>
                          <a:cs typeface="Times"/>
                          <a:sym typeface="Times"/>
                        </a:rPr>
                        <a:t>Your Robot Therapist is Not Your Therapist: Understanding the Role of AI-Powered Mental Health Chatbots</a:t>
                      </a:r>
                      <a:endParaRPr sz="1100">
                        <a:highlight>
                          <a:schemeClr val="lt1"/>
                        </a:highlight>
                        <a:latin typeface="Times"/>
                        <a:ea typeface="Times"/>
                        <a:cs typeface="Times"/>
                        <a:sym typeface="Times"/>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50">
                          <a:solidFill>
                            <a:schemeClr val="dk1"/>
                          </a:solidFill>
                          <a:highlight>
                            <a:schemeClr val="lt1"/>
                          </a:highlight>
                          <a:latin typeface="Times"/>
                          <a:ea typeface="Times"/>
                          <a:cs typeface="Times"/>
                          <a:sym typeface="Times"/>
                        </a:rPr>
                        <a:t>Users may misunderstand the capabilities and limitations of AI chatbots, leading to therapeutic misconceptions.</a:t>
                      </a:r>
                      <a:endParaRPr sz="1100">
                        <a:highlight>
                          <a:schemeClr val="lt1"/>
                        </a:highlight>
                        <a:latin typeface="Times"/>
                        <a:ea typeface="Times"/>
                        <a:cs typeface="Times"/>
                        <a:sym typeface="Times"/>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50">
                          <a:solidFill>
                            <a:schemeClr val="dk1"/>
                          </a:solidFill>
                          <a:highlight>
                            <a:schemeClr val="lt1"/>
                          </a:highlight>
                          <a:latin typeface="Times"/>
                          <a:ea typeface="Times"/>
                          <a:cs typeface="Times"/>
                          <a:sym typeface="Times"/>
                        </a:rPr>
                        <a:t>Exploration of ethical implications and user experiences with AI chatbots through qualitative analysis.</a:t>
                      </a:r>
                      <a:endParaRPr sz="1100">
                        <a:highlight>
                          <a:schemeClr val="lt1"/>
                        </a:highlight>
                        <a:latin typeface="Times"/>
                        <a:ea typeface="Times"/>
                        <a:cs typeface="Times"/>
                        <a:sym typeface="Times"/>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50">
                          <a:solidFill>
                            <a:schemeClr val="dk1"/>
                          </a:solidFill>
                          <a:highlight>
                            <a:schemeClr val="lt1"/>
                          </a:highlight>
                          <a:latin typeface="Times"/>
                          <a:ea typeface="Times"/>
                          <a:cs typeface="Times"/>
                          <a:sym typeface="Times"/>
                        </a:rPr>
                        <a:t>Potential to increase access to mental health support and reduce barriers to seeking help.</a:t>
                      </a:r>
                      <a:endParaRPr sz="1100">
                        <a:highlight>
                          <a:schemeClr val="lt1"/>
                        </a:highlight>
                        <a:latin typeface="Times"/>
                        <a:ea typeface="Times"/>
                        <a:cs typeface="Times"/>
                        <a:sym typeface="Times"/>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50">
                          <a:solidFill>
                            <a:schemeClr val="dk1"/>
                          </a:solidFill>
                          <a:highlight>
                            <a:schemeClr val="lt1"/>
                          </a:highlight>
                          <a:latin typeface="Times"/>
                          <a:ea typeface="Times"/>
                          <a:cs typeface="Times"/>
                          <a:sym typeface="Times"/>
                        </a:rPr>
                        <a:t>Risks of inadequate support and algorithmic bias, leading to harmful advice.</a:t>
                      </a:r>
                      <a:endParaRPr sz="1100">
                        <a:highlight>
                          <a:schemeClr val="lt1"/>
                        </a:highlight>
                        <a:latin typeface="Times"/>
                        <a:ea typeface="Times"/>
                        <a:cs typeface="Times"/>
                        <a:sym typeface="Times"/>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50">
                          <a:solidFill>
                            <a:schemeClr val="dk1"/>
                          </a:solidFill>
                          <a:highlight>
                            <a:schemeClr val="lt1"/>
                          </a:highlight>
                          <a:latin typeface="Times"/>
                          <a:ea typeface="Times"/>
                          <a:cs typeface="Times"/>
                          <a:sym typeface="Times"/>
                        </a:rPr>
                        <a:t>Development of ethical guidelines for AI chatbots and user education on limitations.</a:t>
                      </a:r>
                      <a:endParaRPr sz="1100">
                        <a:highlight>
                          <a:schemeClr val="lt1"/>
                        </a:highlight>
                        <a:latin typeface="Times"/>
                        <a:ea typeface="Times"/>
                        <a:cs typeface="Times"/>
                        <a:sym typeface="Times"/>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198" name="Google Shape;198;g300a3172eef_3_3"/>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2/9</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aphicFrame>
        <p:nvGraphicFramePr>
          <p:cNvPr id="204" name="Google Shape;204;g300a3172eef_3_10"/>
          <p:cNvGraphicFramePr/>
          <p:nvPr/>
        </p:nvGraphicFramePr>
        <p:xfrm>
          <a:off x="3700" y="1148700"/>
          <a:ext cx="3000000" cy="3000000"/>
        </p:xfrm>
        <a:graphic>
          <a:graphicData uri="http://schemas.openxmlformats.org/drawingml/2006/table">
            <a:tbl>
              <a:tblPr>
                <a:noFill/>
                <a:tableStyleId>{220F0595-01EE-450A-BA14-8BE16164DCFE}</a:tableStyleId>
              </a:tblPr>
              <a:tblGrid>
                <a:gridCol w="487900"/>
                <a:gridCol w="623350"/>
                <a:gridCol w="918100"/>
                <a:gridCol w="1019600"/>
                <a:gridCol w="1127875"/>
                <a:gridCol w="1563775"/>
                <a:gridCol w="1353075"/>
                <a:gridCol w="1150100"/>
                <a:gridCol w="896525"/>
              </a:tblGrid>
              <a:tr h="1121100">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4241325">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3</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2024</a:t>
                      </a:r>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rgbClr val="FFFFFF"/>
                          </a:highlight>
                          <a:latin typeface="Roboto"/>
                          <a:ea typeface="Roboto"/>
                          <a:cs typeface="Roboto"/>
                          <a:sym typeface="Roboto"/>
                        </a:rPr>
                        <a:t>Inhwa Song et al.</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rgbClr val="FFFFFF"/>
                          </a:highlight>
                          <a:latin typeface="Roboto"/>
                          <a:ea typeface="Roboto"/>
                          <a:cs typeface="Roboto"/>
                          <a:sym typeface="Roboto"/>
                        </a:rPr>
                        <a:t>The Typing Cure: Experiences with Large Language Model Chatbots for Mental Health Support</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rgbClr val="FFFFFF"/>
                          </a:highlight>
                          <a:latin typeface="Roboto"/>
                          <a:ea typeface="Roboto"/>
                          <a:cs typeface="Roboto"/>
                          <a:sym typeface="Roboto"/>
                        </a:rPr>
                        <a:t>The need for understanding user experiences with LLM chatbots in mental health contexts.</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rgbClr val="FFFFFF"/>
                          </a:highlight>
                          <a:latin typeface="Roboto"/>
                          <a:ea typeface="Roboto"/>
                          <a:cs typeface="Roboto"/>
                          <a:sym typeface="Roboto"/>
                        </a:rPr>
                        <a:t>Semi-structured interviews with users to analyze their interactions and perceptions of LLM chatbots.</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rgbClr val="FFFFFF"/>
                          </a:highlight>
                          <a:latin typeface="Roboto"/>
                          <a:ea typeface="Roboto"/>
                          <a:cs typeface="Roboto"/>
                          <a:sym typeface="Roboto"/>
                        </a:rPr>
                        <a:t>Users find chatbots to be non-judgmental and supportive, filling gaps in traditional care.</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rgbClr val="FFFFFF"/>
                          </a:highlight>
                          <a:latin typeface="Roboto"/>
                          <a:ea typeface="Roboto"/>
                          <a:cs typeface="Roboto"/>
                          <a:sym typeface="Roboto"/>
                        </a:rPr>
                        <a:t>Cultural limitations and potential for harmful advice if not designed responsibly.</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rgbClr val="FFFFFF"/>
                          </a:highlight>
                          <a:latin typeface="Roboto"/>
                          <a:ea typeface="Roboto"/>
                          <a:cs typeface="Roboto"/>
                          <a:sym typeface="Roboto"/>
                        </a:rPr>
                        <a:t>Recommendations for designing ethically aligned AI tools in mental health support.</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05" name="Google Shape;205;g300a3172eef_3_10"/>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3/9</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aphicFrame>
        <p:nvGraphicFramePr>
          <p:cNvPr id="211" name="Google Shape;211;g300a3172eef_3_16"/>
          <p:cNvGraphicFramePr/>
          <p:nvPr/>
        </p:nvGraphicFramePr>
        <p:xfrm>
          <a:off x="1850" y="1235650"/>
          <a:ext cx="3000000" cy="3000000"/>
        </p:xfrm>
        <a:graphic>
          <a:graphicData uri="http://schemas.openxmlformats.org/drawingml/2006/table">
            <a:tbl>
              <a:tblPr>
                <a:noFill/>
                <a:tableStyleId>{220F0595-01EE-450A-BA14-8BE16164DCFE}</a:tableStyleId>
              </a:tblPr>
              <a:tblGrid>
                <a:gridCol w="487900"/>
                <a:gridCol w="623350"/>
                <a:gridCol w="918100"/>
                <a:gridCol w="1019600"/>
                <a:gridCol w="1127875"/>
                <a:gridCol w="1563775"/>
                <a:gridCol w="1353075"/>
                <a:gridCol w="1150100"/>
                <a:gridCol w="896525"/>
              </a:tblGrid>
              <a:tr h="1279925">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555850">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4</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2023</a:t>
                      </a:r>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chemeClr val="lt1"/>
                          </a:highlight>
                          <a:latin typeface="Roboto"/>
                          <a:ea typeface="Roboto"/>
                          <a:cs typeface="Roboto"/>
                          <a:sym typeface="Roboto"/>
                        </a:rPr>
                        <a:t>Kaushik Roy et al.</a:t>
                      </a:r>
                      <a:endParaRPr sz="1100">
                        <a:highlight>
                          <a:schemeClr val="lt1"/>
                        </a:highlight>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Clr>
                          <a:schemeClr val="dk1"/>
                        </a:buClr>
                        <a:buSzPts val="1100"/>
                        <a:buFont typeface="Arial"/>
                        <a:buNone/>
                      </a:pPr>
                      <a:r>
                        <a:rPr lang="en-US" sz="1100">
                          <a:highlight>
                            <a:schemeClr val="lt1"/>
                          </a:highlight>
                          <a:latin typeface="Calibri"/>
                          <a:ea typeface="Calibri"/>
                          <a:cs typeface="Calibri"/>
                          <a:sym typeface="Calibri"/>
                        </a:rPr>
                        <a:t>Demonstrating Artificial Intelligence Enabled Virtual Assistance for Telehealth: The Mental Health Case</a:t>
                      </a:r>
                      <a:endParaRPr sz="1100">
                        <a:highlight>
                          <a:schemeClr val="lt1"/>
                        </a:highlight>
                        <a:latin typeface="Calibri"/>
                        <a:ea typeface="Calibri"/>
                        <a:cs typeface="Calibri"/>
                        <a:sym typeface="Calibri"/>
                      </a:endParaRPr>
                    </a:p>
                    <a:p>
                      <a:pPr indent="0" lvl="0" marL="0" rtl="0" algn="l">
                        <a:lnSpc>
                          <a:spcPct val="115000"/>
                        </a:lnSpc>
                        <a:spcBef>
                          <a:spcPts val="1200"/>
                        </a:spcBef>
                        <a:spcAft>
                          <a:spcPts val="1200"/>
                        </a:spcAft>
                        <a:buNone/>
                      </a:pPr>
                      <a:r>
                        <a:t/>
                      </a:r>
                      <a:endParaRPr sz="1100">
                        <a:highlight>
                          <a:schemeClr val="lt1"/>
                        </a:highlight>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chemeClr val="lt1"/>
                          </a:highlight>
                          <a:latin typeface="Roboto"/>
                          <a:ea typeface="Roboto"/>
                          <a:cs typeface="Roboto"/>
                          <a:sym typeface="Roboto"/>
                        </a:rPr>
                        <a:t>Addressing the challenges of personalized patient understanding and safety in chatbot interactions.</a:t>
                      </a:r>
                      <a:endParaRPr sz="1100">
                        <a:highlight>
                          <a:schemeClr val="lt1"/>
                        </a:highlight>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chemeClr val="lt1"/>
                          </a:highlight>
                          <a:latin typeface="Roboto"/>
                          <a:ea typeface="Roboto"/>
                          <a:cs typeface="Roboto"/>
                          <a:sym typeface="Roboto"/>
                        </a:rPr>
                        <a:t>Proposal of a modular chatbot design that integrates patient-specific information with clinical knowledge.</a:t>
                      </a:r>
                      <a:endParaRPr sz="1100">
                        <a:highlight>
                          <a:schemeClr val="lt1"/>
                        </a:highlight>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chemeClr val="lt1"/>
                          </a:highlight>
                          <a:latin typeface="Roboto"/>
                          <a:ea typeface="Roboto"/>
                          <a:cs typeface="Roboto"/>
                          <a:sym typeface="Roboto"/>
                        </a:rPr>
                        <a:t>Personalized care and improved understanding between patients and clinicians.</a:t>
                      </a:r>
                      <a:endParaRPr sz="1100">
                        <a:highlight>
                          <a:schemeClr val="lt1"/>
                        </a:highlight>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chemeClr val="lt1"/>
                          </a:highlight>
                          <a:latin typeface="Roboto"/>
                          <a:ea typeface="Roboto"/>
                          <a:cs typeface="Roboto"/>
                          <a:sym typeface="Roboto"/>
                        </a:rPr>
                        <a:t>Complexity in ensuring safety and accuracy in chatbot responses.</a:t>
                      </a:r>
                      <a:endParaRPr sz="1100">
                        <a:highlight>
                          <a:schemeClr val="lt1"/>
                        </a:highlight>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50">
                          <a:solidFill>
                            <a:schemeClr val="dk1"/>
                          </a:solidFill>
                          <a:highlight>
                            <a:schemeClr val="lt1"/>
                          </a:highlight>
                          <a:latin typeface="Roboto"/>
                          <a:ea typeface="Roboto"/>
                          <a:cs typeface="Roboto"/>
                          <a:sym typeface="Roboto"/>
                        </a:rPr>
                        <a:t>Continuous refinement of chatbot design based on user feedback and clinical guidelines.</a:t>
                      </a:r>
                      <a:endParaRPr sz="1100">
                        <a:highlight>
                          <a:schemeClr val="lt1"/>
                        </a:highlight>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12" name="Google Shape;212;g300a3172eef_3_16"/>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4/9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aphicFrame>
        <p:nvGraphicFramePr>
          <p:cNvPr id="218" name="Google Shape;218;g300a3172eef_3_22"/>
          <p:cNvGraphicFramePr/>
          <p:nvPr/>
        </p:nvGraphicFramePr>
        <p:xfrm>
          <a:off x="3700" y="1424125"/>
          <a:ext cx="3000000" cy="3000000"/>
        </p:xfrm>
        <a:graphic>
          <a:graphicData uri="http://schemas.openxmlformats.org/drawingml/2006/table">
            <a:tbl>
              <a:tblPr>
                <a:noFill/>
                <a:tableStyleId>{220F0595-01EE-450A-BA14-8BE16164DCFE}</a:tableStyleId>
              </a:tblPr>
              <a:tblGrid>
                <a:gridCol w="487900"/>
                <a:gridCol w="623350"/>
                <a:gridCol w="918100"/>
                <a:gridCol w="1019600"/>
                <a:gridCol w="1127875"/>
                <a:gridCol w="1563775"/>
                <a:gridCol w="1353075"/>
                <a:gridCol w="1150100"/>
                <a:gridCol w="896525"/>
              </a:tblGrid>
              <a:tr h="1279925">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555850">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5</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2023</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Batyrkhan Omarov, Sergazi Narynov</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AI-Enabled Chatbots in Mental Health: A Systematic Review</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Ethical and social challenges in the widespread adoption of AI-enabled mental health chatbots.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Systematic review of 35 studies, exploring chatbot technologies, psychological therapies (CBT, DBT), and machine learning models.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Integration of AI chatbots with existing mental health services, cost-effective treatment for underserved populations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Ethical concerns regarding data privacy, misuse of AI chatbots for vulnerable populations, and lack of human intervention in critical moments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More research into ethical AI chatbot design and exploring more personalized AI for different psychiatric conditions​.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19" name="Google Shape;219;g300a3172eef_3_22"/>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5/9</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aphicFrame>
        <p:nvGraphicFramePr>
          <p:cNvPr id="225" name="Google Shape;225;g300a3172eef_3_28"/>
          <p:cNvGraphicFramePr/>
          <p:nvPr/>
        </p:nvGraphicFramePr>
        <p:xfrm>
          <a:off x="1850" y="1007900"/>
          <a:ext cx="3000000" cy="3000000"/>
        </p:xfrm>
        <a:graphic>
          <a:graphicData uri="http://schemas.openxmlformats.org/drawingml/2006/table">
            <a:tbl>
              <a:tblPr>
                <a:noFill/>
                <a:tableStyleId>{220F0595-01EE-450A-BA14-8BE16164DCFE}</a:tableStyleId>
              </a:tblPr>
              <a:tblGrid>
                <a:gridCol w="488100"/>
                <a:gridCol w="623600"/>
                <a:gridCol w="918475"/>
                <a:gridCol w="1020025"/>
                <a:gridCol w="1128325"/>
                <a:gridCol w="1564400"/>
                <a:gridCol w="1353625"/>
                <a:gridCol w="1150575"/>
                <a:gridCol w="896900"/>
              </a:tblGrid>
              <a:tr h="537925">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4969725">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6</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2023</a:t>
                      </a:r>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Lennart Brocki, George C. Dyer, Anna Gładka, Neo Christopher Chung</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Deep Learning Mental Health Dialogue System</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The challenge of limited access to mental health counseling due to cost, stigma, fear, and availability. The need for accessible alternatives to traditional counseling.</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solidFill>
                            <a:schemeClr val="dk1"/>
                          </a:solidFill>
                        </a:rPr>
                        <a:t>Developed a deep learning dialogue system called </a:t>
                      </a:r>
                      <a:r>
                        <a:rPr b="1" lang="en-US" sz="1100">
                          <a:solidFill>
                            <a:schemeClr val="dk1"/>
                          </a:solidFill>
                        </a:rPr>
                        <a:t>Serena</a:t>
                      </a:r>
                      <a:r>
                        <a:rPr lang="en-US" sz="1100">
                          <a:solidFill>
                            <a:schemeClr val="dk1"/>
                          </a:solidFill>
                        </a:rPr>
                        <a:t> using a 2.7 billion parameter Seq2Seq Transformer. Post-processing algorithms like contradiction detection, toxic language filtering, and repetitive answer removal are applied. Deployed using Google Kubernetes Engine.</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Provides low-cost, scalable, and accessible mental health counseling. Reduces stigma associated with traditional therapy. Real-time, responsive, and empathetic interactions.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Issues of hallucinations and incoherent responses from the model. Serena's tendency to ask only questions is perceived as annoying.</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Improve UX/UI through focus groups. Address hallucinations and repetitive questioning behavior. Explore balancing questions and statements in the training data. Encrypt user data for privacy protection.</a:t>
                      </a:r>
                      <a:r>
                        <a:rPr lang="en-US" sz="1200">
                          <a:latin typeface="Calibri"/>
                          <a:ea typeface="Calibri"/>
                          <a:cs typeface="Calibri"/>
                          <a:sym typeface="Calibri"/>
                        </a:rPr>
                        <a:t>.</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26" name="Google Shape;226;g300a3172eef_3_28"/>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6/9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087c587320_4_1"/>
          <p:cNvSpPr txBox="1"/>
          <p:nvPr/>
        </p:nvSpPr>
        <p:spPr>
          <a:xfrm>
            <a:off x="655375" y="121825"/>
            <a:ext cx="24792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950">
                <a:solidFill>
                  <a:schemeClr val="dk1"/>
                </a:solidFill>
                <a:latin typeface="Calibri"/>
                <a:ea typeface="Calibri"/>
                <a:cs typeface="Calibri"/>
                <a:sym typeface="Calibri"/>
              </a:rPr>
              <a:t>Agenda</a:t>
            </a:r>
            <a:endParaRPr sz="3950">
              <a:solidFill>
                <a:schemeClr val="dk1"/>
              </a:solidFill>
              <a:latin typeface="Calibri"/>
              <a:ea typeface="Calibri"/>
              <a:cs typeface="Calibri"/>
              <a:sym typeface="Calibri"/>
            </a:endParaRPr>
          </a:p>
        </p:txBody>
      </p:sp>
      <p:sp>
        <p:nvSpPr>
          <p:cNvPr id="104" name="Google Shape;104;g3087c587320_4_1"/>
          <p:cNvSpPr txBox="1"/>
          <p:nvPr/>
        </p:nvSpPr>
        <p:spPr>
          <a:xfrm>
            <a:off x="553850" y="1223700"/>
            <a:ext cx="8133900" cy="4567200"/>
          </a:xfrm>
          <a:prstGeom prst="rect">
            <a:avLst/>
          </a:prstGeom>
          <a:noFill/>
          <a:ln>
            <a:noFill/>
          </a:ln>
        </p:spPr>
        <p:txBody>
          <a:bodyPr anchorCtr="0" anchor="ctr" bIns="91425" lIns="91425" spcFirstLastPara="1" rIns="91425" wrap="square" tIns="91425">
            <a:noAutofit/>
          </a:bodyPr>
          <a:lstStyle/>
          <a:p>
            <a:pPr indent="-429260" lvl="0" marL="514350" rtl="0" algn="l">
              <a:lnSpc>
                <a:spcPct val="115000"/>
              </a:lnSpc>
              <a:spcBef>
                <a:spcPts val="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Introduction</a:t>
            </a:r>
            <a:endParaRPr sz="2100">
              <a:solidFill>
                <a:schemeClr val="dk1"/>
              </a:solidFill>
              <a:latin typeface="Calibri"/>
              <a:ea typeface="Calibri"/>
              <a:cs typeface="Calibri"/>
              <a:sym typeface="Calibri"/>
            </a:endParaRPr>
          </a:p>
          <a:p>
            <a:pPr indent="-429260" lvl="0" marL="514350" rtl="0" algn="l">
              <a:lnSpc>
                <a:spcPct val="115000"/>
              </a:lnSpc>
              <a:spcBef>
                <a:spcPts val="64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Statement of the Problem</a:t>
            </a:r>
            <a:endParaRPr sz="2100">
              <a:solidFill>
                <a:schemeClr val="dk1"/>
              </a:solidFill>
              <a:latin typeface="Calibri"/>
              <a:ea typeface="Calibri"/>
              <a:cs typeface="Calibri"/>
              <a:sym typeface="Calibri"/>
            </a:endParaRPr>
          </a:p>
          <a:p>
            <a:pPr indent="-429260" lvl="0" marL="514350" rtl="0" algn="l">
              <a:lnSpc>
                <a:spcPct val="115000"/>
              </a:lnSpc>
              <a:spcBef>
                <a:spcPts val="64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Purpose of your project</a:t>
            </a:r>
            <a:endParaRPr sz="2100">
              <a:solidFill>
                <a:schemeClr val="dk1"/>
              </a:solidFill>
              <a:latin typeface="Calibri"/>
              <a:ea typeface="Calibri"/>
              <a:cs typeface="Calibri"/>
              <a:sym typeface="Calibri"/>
            </a:endParaRPr>
          </a:p>
          <a:p>
            <a:pPr indent="-429260" lvl="0" marL="514350" rtl="0" algn="l">
              <a:lnSpc>
                <a:spcPct val="115000"/>
              </a:lnSpc>
              <a:spcBef>
                <a:spcPts val="64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Proposed Methodology</a:t>
            </a:r>
            <a:endParaRPr sz="2100">
              <a:solidFill>
                <a:schemeClr val="dk1"/>
              </a:solidFill>
              <a:latin typeface="Calibri"/>
              <a:ea typeface="Calibri"/>
              <a:cs typeface="Calibri"/>
              <a:sym typeface="Calibri"/>
            </a:endParaRPr>
          </a:p>
          <a:p>
            <a:pPr indent="-429260" lvl="0" marL="514350" rtl="0" algn="l">
              <a:lnSpc>
                <a:spcPct val="115000"/>
              </a:lnSpc>
              <a:spcBef>
                <a:spcPts val="64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Expected results and its Implications</a:t>
            </a:r>
            <a:endParaRPr sz="2100">
              <a:solidFill>
                <a:schemeClr val="dk1"/>
              </a:solidFill>
              <a:latin typeface="Calibri"/>
              <a:ea typeface="Calibri"/>
              <a:cs typeface="Calibri"/>
              <a:sym typeface="Calibri"/>
            </a:endParaRPr>
          </a:p>
          <a:p>
            <a:pPr indent="-429260" lvl="0" marL="514350" rtl="0" algn="l">
              <a:lnSpc>
                <a:spcPct val="115000"/>
              </a:lnSpc>
              <a:spcBef>
                <a:spcPts val="64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Literature review</a:t>
            </a:r>
            <a:endParaRPr sz="2100">
              <a:solidFill>
                <a:schemeClr val="dk1"/>
              </a:solidFill>
              <a:latin typeface="Calibri"/>
              <a:ea typeface="Calibri"/>
              <a:cs typeface="Calibri"/>
              <a:sym typeface="Calibri"/>
            </a:endParaRPr>
          </a:p>
          <a:p>
            <a:pPr indent="-257809" lvl="0" marL="342900" rtl="0" algn="l">
              <a:lnSpc>
                <a:spcPct val="115000"/>
              </a:lnSpc>
              <a:spcBef>
                <a:spcPts val="640"/>
              </a:spcBef>
              <a:spcAft>
                <a:spcPts val="0"/>
              </a:spcAft>
              <a:buClr>
                <a:schemeClr val="dk1"/>
              </a:buClr>
              <a:buSzPts val="2100"/>
              <a:buAutoNum type="arabicPeriod"/>
            </a:pPr>
            <a:r>
              <a:rPr lang="en-US" sz="2100">
                <a:solidFill>
                  <a:schemeClr val="dk1"/>
                </a:solidFill>
                <a:latin typeface="Calibri"/>
                <a:ea typeface="Calibri"/>
                <a:cs typeface="Calibri"/>
                <a:sym typeface="Calibri"/>
              </a:rPr>
              <a:t>  Project Plan</a:t>
            </a:r>
            <a:endParaRPr sz="2100">
              <a:solidFill>
                <a:schemeClr val="dk1"/>
              </a:solidFill>
              <a:latin typeface="Calibri"/>
              <a:ea typeface="Calibri"/>
              <a:cs typeface="Calibri"/>
              <a:sym typeface="Calibri"/>
            </a:endParaRPr>
          </a:p>
          <a:p>
            <a:pPr indent="-257809" lvl="0" marL="342900" rtl="0" algn="l">
              <a:lnSpc>
                <a:spcPct val="115000"/>
              </a:lnSpc>
              <a:spcBef>
                <a:spcPts val="640"/>
              </a:spcBef>
              <a:spcAft>
                <a:spcPts val="0"/>
              </a:spcAft>
              <a:buClr>
                <a:schemeClr val="dk1"/>
              </a:buClr>
              <a:buSzPts val="2100"/>
              <a:buAutoNum type="arabicPeriod"/>
            </a:pPr>
            <a:r>
              <a:rPr lang="en-US" sz="2100">
                <a:solidFill>
                  <a:schemeClr val="dk1"/>
                </a:solidFill>
                <a:latin typeface="Calibri"/>
                <a:ea typeface="Calibri"/>
                <a:cs typeface="Calibri"/>
                <a:sym typeface="Calibri"/>
              </a:rPr>
              <a:t>  Conclusion</a:t>
            </a:r>
            <a:endParaRPr sz="2100">
              <a:solidFill>
                <a:schemeClr val="dk1"/>
              </a:solidFill>
              <a:latin typeface="Calibri"/>
              <a:ea typeface="Calibri"/>
              <a:cs typeface="Calibri"/>
              <a:sym typeface="Calibri"/>
            </a:endParaRPr>
          </a:p>
          <a:p>
            <a:pPr indent="-429260" lvl="0" marL="514350" rtl="0" algn="l">
              <a:lnSpc>
                <a:spcPct val="115000"/>
              </a:lnSpc>
              <a:spcBef>
                <a:spcPts val="64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References</a:t>
            </a:r>
            <a:endParaRPr sz="21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aphicFrame>
        <p:nvGraphicFramePr>
          <p:cNvPr id="232" name="Google Shape;232;g300a3172eef_3_32"/>
          <p:cNvGraphicFramePr/>
          <p:nvPr/>
        </p:nvGraphicFramePr>
        <p:xfrm>
          <a:off x="3700" y="1424125"/>
          <a:ext cx="3000000" cy="3000000"/>
        </p:xfrm>
        <a:graphic>
          <a:graphicData uri="http://schemas.openxmlformats.org/drawingml/2006/table">
            <a:tbl>
              <a:tblPr>
                <a:noFill/>
                <a:tableStyleId>{220F0595-01EE-450A-BA14-8BE16164DCFE}</a:tableStyleId>
              </a:tblPr>
              <a:tblGrid>
                <a:gridCol w="487900"/>
                <a:gridCol w="623350"/>
                <a:gridCol w="918100"/>
                <a:gridCol w="1019600"/>
                <a:gridCol w="1127875"/>
                <a:gridCol w="1563775"/>
                <a:gridCol w="1353075"/>
                <a:gridCol w="1150100"/>
                <a:gridCol w="896525"/>
              </a:tblGrid>
              <a:tr h="1279925">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754925">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7</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2023</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Johanna Habicht, Sruthi Viswanathan, Ben Carrington, Tobias Hauser, Ross Harper, Max Rollwage</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100">
                          <a:latin typeface="Calibri"/>
                          <a:ea typeface="Calibri"/>
                          <a:cs typeface="Calibri"/>
                          <a:sym typeface="Calibri"/>
                        </a:rPr>
                        <a:t>Closing the Accessibility Gap to Mental Health Treatment with a Conversational AI-Enabled Self-Referral Tool</a:t>
                      </a:r>
                      <a:endParaRPr sz="1100">
                        <a:latin typeface="Calibri"/>
                        <a:ea typeface="Calibri"/>
                        <a:cs typeface="Calibri"/>
                        <a:sym typeface="Calibri"/>
                      </a:endParaRPr>
                    </a:p>
                    <a:p>
                      <a:pPr indent="0" lvl="0" marL="0" rtl="0" algn="l">
                        <a:lnSpc>
                          <a:spcPct val="115000"/>
                        </a:lnSpc>
                        <a:spcBef>
                          <a:spcPts val="1200"/>
                        </a:spcBef>
                        <a:spcAft>
                          <a:spcPts val="0"/>
                        </a:spcAft>
                        <a:buNone/>
                      </a:pPr>
                      <a:r>
                        <a:t/>
                      </a:r>
                      <a:endParaRPr sz="1100">
                        <a:latin typeface="Calibri"/>
                        <a:ea typeface="Calibri"/>
                        <a:cs typeface="Calibri"/>
                        <a:sym typeface="Calibri"/>
                      </a:endParaRPr>
                    </a:p>
                    <a:p>
                      <a:pPr indent="0" lvl="0" marL="0" rtl="0" algn="l">
                        <a:lnSpc>
                          <a:spcPct val="115000"/>
                        </a:lnSpc>
                        <a:spcBef>
                          <a:spcPts val="1200"/>
                        </a:spcBef>
                        <a:spcAft>
                          <a:spcPts val="1200"/>
                        </a:spcAft>
                        <a:buNone/>
                      </a:pPr>
                      <a:r>
                        <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Barriers to accessing mental health care, particularly for minority groups, leading to lower referral rates and treatment access.</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Implementation of an AI-enabled self-referral tool (chatbot) in NHS Talking Therapies services. Conducted a multi-site real-world observational study analyzing referral data before and after implementation. NLP and thematic analysis were used to process qualitative feedback.</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Increased total referrals by 15%, with a disproportionately larger impact on minority groups such as non-binary, bisexual, and ethnic minorities. Provided human-free interaction, reducing stigma, and offering convenience and flexibility.</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Limited by cultural differences in service uptake. Some feedback indicated delays in expected support after referrals.</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Explore more personalization and fine-tune the tool to address specific barriers faced by different demographic groups. Increase AI's role in post-referral assessments to reduce wait times.</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33" name="Google Shape;233;g300a3172eef_3_32"/>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7/9</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aphicFrame>
        <p:nvGraphicFramePr>
          <p:cNvPr id="239" name="Google Shape;239;g300a3172eef_3_36"/>
          <p:cNvGraphicFramePr/>
          <p:nvPr/>
        </p:nvGraphicFramePr>
        <p:xfrm>
          <a:off x="0" y="1052050"/>
          <a:ext cx="3000000" cy="3000000"/>
        </p:xfrm>
        <a:graphic>
          <a:graphicData uri="http://schemas.openxmlformats.org/drawingml/2006/table">
            <a:tbl>
              <a:tblPr>
                <a:noFill/>
                <a:tableStyleId>{220F0595-01EE-450A-BA14-8BE16164DCFE}</a:tableStyleId>
              </a:tblPr>
              <a:tblGrid>
                <a:gridCol w="451650"/>
                <a:gridCol w="623350"/>
                <a:gridCol w="918100"/>
                <a:gridCol w="1019600"/>
                <a:gridCol w="1127875"/>
                <a:gridCol w="1563775"/>
                <a:gridCol w="1353075"/>
                <a:gridCol w="1150100"/>
                <a:gridCol w="896525"/>
              </a:tblGrid>
              <a:tr h="933800">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4626675">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8</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2023</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Batyrkhan Omarov, Zhandos Zhumanov, Aidana Gumar, Leilya Kuntunova</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Artificial Intelligence Enabled Mobile Chatbot Psychologist Using AIML and Cognitive Behavioral Therapy</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The rising demand for mental health services, with limited access due to cost, stigma, and resource shortages, necessitates cost-effective, accessible solutions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The chatbot uses AIML (Artificial Intelligence Markup Language) and CBT (Cognitive Behavioral Therapy) to provide personalized psychological support. It features a knowledge base of CBT techniques, RASA NLU for natural language processing, and a conversational engine for user interaction.</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Accessible, cost-effective mental health care solution, delivering CBT interventions at scale. Users reported improved mental well-being and personalization of support.</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Privacy concerns, ethical considerations regarding accuracy, and dependence on AI for mental health. Not a full replacement for professional therapy.</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Integration of additional therapies like DBT or ACT, enhanced multimodal inputs (voice, emotion recognition), improved natural language processing, and real-world implementation evaluations.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40" name="Google Shape;240;g300a3172eef_3_36"/>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8/9</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graphicFrame>
        <p:nvGraphicFramePr>
          <p:cNvPr id="246" name="Google Shape;246;g300a3172eef_3_46"/>
          <p:cNvGraphicFramePr/>
          <p:nvPr/>
        </p:nvGraphicFramePr>
        <p:xfrm>
          <a:off x="3700" y="1424125"/>
          <a:ext cx="3000000" cy="3000000"/>
        </p:xfrm>
        <a:graphic>
          <a:graphicData uri="http://schemas.openxmlformats.org/drawingml/2006/table">
            <a:tbl>
              <a:tblPr>
                <a:noFill/>
                <a:tableStyleId>{220F0595-01EE-450A-BA14-8BE16164DCFE}</a:tableStyleId>
              </a:tblPr>
              <a:tblGrid>
                <a:gridCol w="487900"/>
                <a:gridCol w="623350"/>
                <a:gridCol w="918100"/>
                <a:gridCol w="1019600"/>
                <a:gridCol w="1127875"/>
                <a:gridCol w="1563775"/>
                <a:gridCol w="1353075"/>
                <a:gridCol w="1150100"/>
                <a:gridCol w="896525"/>
              </a:tblGrid>
              <a:tr h="1279925">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555850">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9</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2020</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Dosovitsky, Pineda, Jacobson, Chang, Escoredo, Bunge</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Artificial Intelligence Chatbot for Depression: Descriptive Study of Usage</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There is limited information on how people use AI chatbots for depression, making it difficult to design better interventions.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Analyzed interactions of 354 users with the chatbot 'Tess' using descriptive statistics and flow analysis.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Chatbots offer scalable solutions for mental health interventions with personalized responses.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Large heterogeneity in user engagement; limited understanding of usage patterns.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Further research is needed to optimize chatbot design and improve usage patterns to enhance mental health care.</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47" name="Google Shape;247;g300a3172eef_3_46"/>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9/9</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300a3172eef_0_6"/>
          <p:cNvSpPr txBox="1"/>
          <p:nvPr/>
        </p:nvSpPr>
        <p:spPr>
          <a:xfrm>
            <a:off x="466675" y="81750"/>
            <a:ext cx="7278900" cy="10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40"/>
              </a:spcBef>
              <a:spcAft>
                <a:spcPts val="0"/>
              </a:spcAft>
              <a:buNone/>
            </a:pPr>
            <a:r>
              <a:rPr lang="en-US" sz="3950">
                <a:solidFill>
                  <a:schemeClr val="dk1"/>
                </a:solidFill>
                <a:latin typeface="Calibri"/>
                <a:ea typeface="Calibri"/>
                <a:cs typeface="Calibri"/>
                <a:sym typeface="Calibri"/>
              </a:rPr>
              <a:t>Project Plan/Tentative Chart</a:t>
            </a:r>
            <a:endParaRPr sz="3950">
              <a:solidFill>
                <a:schemeClr val="dk1"/>
              </a:solidFill>
              <a:latin typeface="Calibri"/>
              <a:ea typeface="Calibri"/>
              <a:cs typeface="Calibri"/>
              <a:sym typeface="Calibri"/>
            </a:endParaRPr>
          </a:p>
        </p:txBody>
      </p:sp>
      <p:pic>
        <p:nvPicPr>
          <p:cNvPr id="254" name="Google Shape;254;g300a3172eef_0_6"/>
          <p:cNvPicPr preferRelativeResize="0"/>
          <p:nvPr/>
        </p:nvPicPr>
        <p:blipFill>
          <a:blip r:embed="rId3">
            <a:alphaModFix/>
          </a:blip>
          <a:stretch>
            <a:fillRect/>
          </a:stretch>
        </p:blipFill>
        <p:spPr>
          <a:xfrm>
            <a:off x="980537" y="993000"/>
            <a:ext cx="7026075" cy="57574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7"/>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Conclusion</a:t>
            </a:r>
            <a:endParaRPr/>
          </a:p>
        </p:txBody>
      </p:sp>
      <p:sp>
        <p:nvSpPr>
          <p:cNvPr id="260" name="Google Shape;260;p17"/>
          <p:cNvSpPr txBox="1"/>
          <p:nvPr/>
        </p:nvSpPr>
        <p:spPr>
          <a:xfrm>
            <a:off x="457200" y="1119850"/>
            <a:ext cx="8807700" cy="5265600"/>
          </a:xfrm>
          <a:prstGeom prst="rect">
            <a:avLst/>
          </a:prstGeom>
          <a:noFill/>
          <a:ln>
            <a:noFill/>
          </a:ln>
        </p:spPr>
        <p:txBody>
          <a:bodyPr anchorCtr="0" anchor="t" bIns="91425" lIns="91425" spcFirstLastPara="1" rIns="91425" wrap="square" tIns="91425">
            <a:noAutofit/>
          </a:bodyPr>
          <a:lstStyle/>
          <a:p>
            <a:pPr indent="0" lvl="0" marL="0" marR="1168400" rtl="0" algn="l">
              <a:lnSpc>
                <a:spcPct val="115000"/>
              </a:lnSpc>
              <a:spcBef>
                <a:spcPts val="700"/>
              </a:spcBef>
              <a:spcAft>
                <a:spcPts val="0"/>
              </a:spcAft>
              <a:buNone/>
            </a:pPr>
            <a:r>
              <a:rPr lang="en-US" sz="2100">
                <a:solidFill>
                  <a:schemeClr val="dk1"/>
                </a:solidFill>
                <a:latin typeface="Calibri"/>
                <a:ea typeface="Calibri"/>
                <a:cs typeface="Calibri"/>
                <a:sym typeface="Calibri"/>
              </a:rPr>
              <a:t>The RehabBot project brings together AI and mental health support in a user-friendly platform designed to provide personalized, real-time assistance. By integrating a Dialogflow-powered chatbot into the interface, Rehabbot is able to offer tailored advice and guidance on various mental health concerns. The addition of the sleep survey feature enhances the platform's holistic approach by incorporating sleep health into overall mental well-being. Ensuring compliance with GDPR and HIPAA regulations, RehabBot protects user privacy and fosters a secure, confidential environment. Ultimately, RehabBot aims to provide an accessible and trustworthy mental health resource for users seeking support.</a:t>
            </a:r>
            <a:endParaRPr sz="2100">
              <a:solidFill>
                <a:schemeClr val="dk1"/>
              </a:solidFill>
              <a:latin typeface="Calibri"/>
              <a:ea typeface="Calibri"/>
              <a:cs typeface="Calibri"/>
              <a:sym typeface="Calibri"/>
            </a:endParaRPr>
          </a:p>
          <a:p>
            <a:pPr indent="0" lvl="0" marL="0" marR="1168400" rtl="0" algn="l">
              <a:lnSpc>
                <a:spcPct val="115000"/>
              </a:lnSpc>
              <a:spcBef>
                <a:spcPts val="7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ph idx="4294967295" type="title"/>
          </p:nvPr>
        </p:nvSpPr>
        <p:spPr>
          <a:xfrm>
            <a:off x="457200" y="216913"/>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References 1/3</a:t>
            </a:r>
            <a:endParaRPr/>
          </a:p>
        </p:txBody>
      </p:sp>
      <p:sp>
        <p:nvSpPr>
          <p:cNvPr id="266" name="Google Shape;266;p18"/>
          <p:cNvSpPr txBox="1"/>
          <p:nvPr>
            <p:ph idx="4294967295" type="body"/>
          </p:nvPr>
        </p:nvSpPr>
        <p:spPr>
          <a:xfrm>
            <a:off x="457200" y="1067075"/>
            <a:ext cx="8229600" cy="59856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640"/>
              </a:spcBef>
              <a:spcAft>
                <a:spcPts val="0"/>
              </a:spcAft>
              <a:buNone/>
            </a:pPr>
            <a:r>
              <a:rPr lang="en-US" sz="1400"/>
              <a:t>    </a:t>
            </a:r>
            <a:endParaRPr sz="1400"/>
          </a:p>
          <a:p>
            <a:pPr indent="0" lvl="0" marL="0" rtl="0" algn="l">
              <a:lnSpc>
                <a:spcPct val="115000"/>
              </a:lnSpc>
              <a:spcBef>
                <a:spcPts val="640"/>
              </a:spcBef>
              <a:spcAft>
                <a:spcPts val="0"/>
              </a:spcAft>
              <a:buNone/>
            </a:pPr>
            <a:r>
              <a:rPr lang="en-US" sz="8000"/>
              <a:t>[1] </a:t>
            </a:r>
            <a:r>
              <a:rPr lang="en-US" sz="8000">
                <a:highlight>
                  <a:schemeClr val="lt1"/>
                </a:highlight>
              </a:rPr>
              <a:t>Kay T. Pham, Amir Nabizadeh, Salih Selek.Artificial Intelligence and Chatbots in Psychiatry-February-2022</a:t>
            </a:r>
            <a:endParaRPr sz="8000">
              <a:highlight>
                <a:schemeClr val="lt1"/>
              </a:highlight>
            </a:endParaRPr>
          </a:p>
          <a:p>
            <a:pPr indent="0" lvl="0" marL="0" rtl="0" algn="l">
              <a:lnSpc>
                <a:spcPct val="115000"/>
              </a:lnSpc>
              <a:spcBef>
                <a:spcPts val="640"/>
              </a:spcBef>
              <a:spcAft>
                <a:spcPts val="0"/>
              </a:spcAft>
              <a:buNone/>
            </a:pPr>
            <a:r>
              <a:t/>
            </a:r>
            <a:endParaRPr sz="8000">
              <a:highlight>
                <a:schemeClr val="lt1"/>
              </a:highlight>
            </a:endParaRPr>
          </a:p>
          <a:p>
            <a:pPr indent="0" lvl="0" marL="0" rtl="0" algn="l">
              <a:lnSpc>
                <a:spcPct val="115000"/>
              </a:lnSpc>
              <a:spcBef>
                <a:spcPts val="640"/>
              </a:spcBef>
              <a:spcAft>
                <a:spcPts val="0"/>
              </a:spcAft>
              <a:buNone/>
            </a:pPr>
            <a:r>
              <a:rPr lang="en-US" sz="8000">
                <a:highlight>
                  <a:schemeClr val="lt1"/>
                </a:highlight>
              </a:rPr>
              <a:t>[2] Zoha Khawaja, Jean-Christophe Bélisle-Pipon.Your Robot Therapist is Not Your Therapist: Understanding the Role of AI-Powered Mental Health Chatbots-November 2023</a:t>
            </a:r>
            <a:endParaRPr sz="8000">
              <a:highlight>
                <a:schemeClr val="lt1"/>
              </a:highlight>
            </a:endParaRPr>
          </a:p>
          <a:p>
            <a:pPr indent="0" lvl="0" marL="0" rtl="0" algn="l">
              <a:lnSpc>
                <a:spcPct val="115000"/>
              </a:lnSpc>
              <a:spcBef>
                <a:spcPts val="640"/>
              </a:spcBef>
              <a:spcAft>
                <a:spcPts val="0"/>
              </a:spcAft>
              <a:buNone/>
            </a:pPr>
            <a:r>
              <a:t/>
            </a:r>
            <a:endParaRPr sz="8000">
              <a:highlight>
                <a:schemeClr val="lt1"/>
              </a:highlight>
            </a:endParaRPr>
          </a:p>
          <a:p>
            <a:pPr indent="0" lvl="0" marL="0" rtl="0" algn="l">
              <a:lnSpc>
                <a:spcPct val="115000"/>
              </a:lnSpc>
              <a:spcBef>
                <a:spcPts val="640"/>
              </a:spcBef>
              <a:spcAft>
                <a:spcPts val="0"/>
              </a:spcAft>
              <a:buNone/>
            </a:pPr>
            <a:r>
              <a:rPr lang="en-US" sz="8000">
                <a:highlight>
                  <a:schemeClr val="lt1"/>
                </a:highlight>
              </a:rPr>
              <a:t>[3] Inhwa Song et al.The Typing Cure: Experiences with Large Language Model Chatbots for Mental Health Support.arXiv:2401.14362v2 [cs.HC] 6 Mar 2024</a:t>
            </a:r>
            <a:endParaRPr sz="8000">
              <a:highlight>
                <a:schemeClr val="lt1"/>
              </a:highlight>
            </a:endParaRPr>
          </a:p>
          <a:p>
            <a:pPr indent="0" lvl="0" marL="0" rtl="0" algn="l">
              <a:lnSpc>
                <a:spcPct val="115000"/>
              </a:lnSpc>
              <a:spcBef>
                <a:spcPts val="640"/>
              </a:spcBef>
              <a:spcAft>
                <a:spcPts val="0"/>
              </a:spcAft>
              <a:buNone/>
            </a:pPr>
            <a:r>
              <a:t/>
            </a:r>
            <a:endParaRPr sz="8000">
              <a:highlight>
                <a:schemeClr val="lt1"/>
              </a:highlight>
            </a:endParaRPr>
          </a:p>
          <a:p>
            <a:pPr indent="0" lvl="0" marL="0" rtl="0" algn="l">
              <a:lnSpc>
                <a:spcPct val="115000"/>
              </a:lnSpc>
              <a:spcBef>
                <a:spcPts val="640"/>
              </a:spcBef>
              <a:spcAft>
                <a:spcPts val="0"/>
              </a:spcAft>
              <a:buNone/>
            </a:pPr>
            <a:r>
              <a:rPr lang="en-US" sz="8000">
                <a:highlight>
                  <a:schemeClr val="lt1"/>
                </a:highlight>
              </a:rPr>
              <a:t>[4]  Kaushik Roy et al.Demo Alleviate: Demonstrating Artificial Intelligence Enabled Virtual Assistance for Telehealth:The Mental Health Case</a:t>
            </a:r>
            <a:r>
              <a:rPr lang="en-US" sz="1100">
                <a:highlight>
                  <a:schemeClr val="lt1"/>
                </a:highlight>
              </a:rPr>
              <a:t>e</a:t>
            </a:r>
            <a:r>
              <a:rPr lang="en-US" sz="8000">
                <a:highlight>
                  <a:schemeClr val="lt1"/>
                </a:highlight>
              </a:rPr>
              <a:t>.arXiv:2304.00025v1 [cs.CL] 31 Mar 2023</a:t>
            </a:r>
            <a:endParaRPr sz="8000">
              <a:highlight>
                <a:schemeClr val="lt1"/>
              </a:highlight>
            </a:endParaRPr>
          </a:p>
          <a:p>
            <a:pPr indent="0" lvl="0" marL="0" rtl="0" algn="l">
              <a:lnSpc>
                <a:spcPct val="115000"/>
              </a:lnSpc>
              <a:spcBef>
                <a:spcPts val="640"/>
              </a:spcBef>
              <a:spcAft>
                <a:spcPts val="0"/>
              </a:spcAft>
              <a:buNone/>
            </a:pPr>
            <a:r>
              <a:t/>
            </a:r>
            <a:endParaRPr sz="8000">
              <a:highlight>
                <a:schemeClr val="lt1"/>
              </a:highlight>
            </a:endParaRPr>
          </a:p>
          <a:p>
            <a:pPr indent="0" lvl="0" marL="0" rtl="0" algn="l">
              <a:lnSpc>
                <a:spcPct val="115000"/>
              </a:lnSpc>
              <a:spcBef>
                <a:spcPts val="640"/>
              </a:spcBef>
              <a:spcAft>
                <a:spcPts val="0"/>
              </a:spcAft>
              <a:buNone/>
            </a:pPr>
            <a:r>
              <a:t/>
            </a:r>
            <a:endParaRPr sz="8000"/>
          </a:p>
          <a:p>
            <a:pPr indent="0" lvl="0" marL="0" rtl="0" algn="l">
              <a:lnSpc>
                <a:spcPct val="115000"/>
              </a:lnSpc>
              <a:spcBef>
                <a:spcPts val="640"/>
              </a:spcBef>
              <a:spcAft>
                <a:spcPts val="0"/>
              </a:spcAft>
              <a:buNone/>
            </a:pPr>
            <a:r>
              <a:t/>
            </a:r>
            <a:endParaRPr sz="1811">
              <a:highlight>
                <a:schemeClr val="lt1"/>
              </a:highlight>
              <a:latin typeface="Times"/>
              <a:ea typeface="Times"/>
              <a:cs typeface="Times"/>
              <a:sym typeface="Times"/>
            </a:endParaRPr>
          </a:p>
          <a:p>
            <a:pPr indent="0" lvl="0" marL="0" rtl="0" algn="l">
              <a:lnSpc>
                <a:spcPct val="115000"/>
              </a:lnSpc>
              <a:spcBef>
                <a:spcPts val="640"/>
              </a:spcBef>
              <a:spcAft>
                <a:spcPts val="0"/>
              </a:spcAft>
              <a:buNone/>
            </a:pPr>
            <a:r>
              <a:t/>
            </a:r>
            <a:endParaRPr sz="2000"/>
          </a:p>
          <a:p>
            <a:pPr indent="0" lvl="0" marL="0" rtl="0" algn="l">
              <a:spcBef>
                <a:spcPts val="640"/>
              </a:spcBef>
              <a:spcAft>
                <a:spcPts val="0"/>
              </a:spcAft>
              <a:buNone/>
            </a:pPr>
            <a:r>
              <a:t/>
            </a:r>
            <a:endParaRPr sz="1800"/>
          </a:p>
          <a:p>
            <a:pPr indent="0" lvl="0" marL="457200" rtl="0" algn="l">
              <a:spcBef>
                <a:spcPts val="640"/>
              </a:spcBef>
              <a:spcAft>
                <a:spcPts val="0"/>
              </a:spcAft>
              <a:buNone/>
            </a:pPr>
            <a:r>
              <a:t/>
            </a:r>
            <a:endParaRPr sz="1800"/>
          </a:p>
          <a:p>
            <a:pPr indent="-139700" lvl="0" marL="342900" rtl="0" algn="l">
              <a:lnSpc>
                <a:spcPct val="100000"/>
              </a:lnSpc>
              <a:spcBef>
                <a:spcPts val="640"/>
              </a:spcBef>
              <a:spcAft>
                <a:spcPts val="0"/>
              </a:spcAft>
              <a:buClr>
                <a:schemeClr val="dk1"/>
              </a:buClr>
              <a:buSzPct val="100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300a3172eef_6_16"/>
          <p:cNvSpPr txBox="1"/>
          <p:nvPr/>
        </p:nvSpPr>
        <p:spPr>
          <a:xfrm>
            <a:off x="398825" y="1122725"/>
            <a:ext cx="8286000" cy="53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273" name="Google Shape;273;g300a3172eef_6_16"/>
          <p:cNvSpPr txBox="1"/>
          <p:nvPr/>
        </p:nvSpPr>
        <p:spPr>
          <a:xfrm>
            <a:off x="398750" y="1235850"/>
            <a:ext cx="8286000" cy="537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40"/>
              </a:spcBef>
              <a:spcAft>
                <a:spcPts val="0"/>
              </a:spcAft>
              <a:buClr>
                <a:schemeClr val="dk1"/>
              </a:buClr>
              <a:buSzPts val="1100"/>
              <a:buFont typeface="Arial"/>
              <a:buNone/>
            </a:pPr>
            <a:r>
              <a:rPr lang="en-US" sz="2000">
                <a:solidFill>
                  <a:schemeClr val="dk1"/>
                </a:solidFill>
                <a:highlight>
                  <a:schemeClr val="lt1"/>
                </a:highlight>
                <a:latin typeface="Calibri"/>
                <a:ea typeface="Calibri"/>
                <a:cs typeface="Calibri"/>
                <a:sym typeface="Calibri"/>
              </a:rPr>
              <a:t>[5] </a:t>
            </a:r>
            <a:r>
              <a:rPr lang="en-US" sz="2000">
                <a:solidFill>
                  <a:schemeClr val="dk1"/>
                </a:solidFill>
                <a:latin typeface="Calibri"/>
                <a:ea typeface="Calibri"/>
                <a:cs typeface="Calibri"/>
                <a:sym typeface="Calibri"/>
              </a:rPr>
              <a:t>Batyrkhan Omarov, Sergazi Narynov. AI-Enabled Chatbots in Mental Health: A Systematic Review.10.32604/cmc.2023.034655- September 2022</a:t>
            </a:r>
            <a:endParaRPr sz="2000">
              <a:solidFill>
                <a:schemeClr val="dk1"/>
              </a:solidFill>
              <a:latin typeface="Calibri"/>
              <a:ea typeface="Calibri"/>
              <a:cs typeface="Calibri"/>
              <a:sym typeface="Calibri"/>
            </a:endParaRPr>
          </a:p>
          <a:p>
            <a:pPr indent="0" lvl="0" marL="0" rtl="0" algn="l">
              <a:lnSpc>
                <a:spcPct val="115000"/>
              </a:lnSpc>
              <a:spcBef>
                <a:spcPts val="640"/>
              </a:spcBef>
              <a:spcAft>
                <a:spcPts val="0"/>
              </a:spcAft>
              <a:buNone/>
            </a:pPr>
            <a:r>
              <a:t/>
            </a:r>
            <a:endParaRPr sz="2000">
              <a:solidFill>
                <a:schemeClr val="dk1"/>
              </a:solidFill>
              <a:latin typeface="Calibri"/>
              <a:ea typeface="Calibri"/>
              <a:cs typeface="Calibri"/>
              <a:sym typeface="Calibri"/>
            </a:endParaRPr>
          </a:p>
          <a:p>
            <a:pPr indent="0" lvl="0" marL="0" rtl="0" algn="l">
              <a:lnSpc>
                <a:spcPct val="115000"/>
              </a:lnSpc>
              <a:spcBef>
                <a:spcPts val="640"/>
              </a:spcBef>
              <a:spcAft>
                <a:spcPts val="0"/>
              </a:spcAft>
              <a:buNone/>
            </a:pPr>
            <a:r>
              <a:rPr lang="en-US" sz="2000">
                <a:solidFill>
                  <a:schemeClr val="dk1"/>
                </a:solidFill>
                <a:latin typeface="Calibri"/>
                <a:ea typeface="Calibri"/>
                <a:cs typeface="Calibri"/>
                <a:sym typeface="Calibri"/>
              </a:rPr>
              <a:t>[6]Lennart Brocki, George C. Dyer, Anna Gładka, Neo Christopher Chung.Deep Learning Mental Health Dialogue System.arXiv:2301.09412v1 [cs.CL] 23 Jan 2023</a:t>
            </a:r>
            <a:endParaRPr sz="2000">
              <a:solidFill>
                <a:schemeClr val="dk1"/>
              </a:solidFill>
              <a:latin typeface="Calibri"/>
              <a:ea typeface="Calibri"/>
              <a:cs typeface="Calibri"/>
              <a:sym typeface="Calibri"/>
            </a:endParaRPr>
          </a:p>
          <a:p>
            <a:pPr indent="0" lvl="0" marL="0" rtl="0" algn="l">
              <a:lnSpc>
                <a:spcPct val="115000"/>
              </a:lnSpc>
              <a:spcBef>
                <a:spcPts val="640"/>
              </a:spcBef>
              <a:spcAft>
                <a:spcPts val="0"/>
              </a:spcAft>
              <a:buNone/>
            </a:pPr>
            <a:r>
              <a:t/>
            </a:r>
            <a:endParaRPr sz="2000">
              <a:solidFill>
                <a:schemeClr val="dk1"/>
              </a:solidFill>
              <a:latin typeface="Calibri"/>
              <a:ea typeface="Calibri"/>
              <a:cs typeface="Calibri"/>
              <a:sym typeface="Calibri"/>
            </a:endParaRPr>
          </a:p>
          <a:p>
            <a:pPr indent="0" lvl="0" marL="0" rtl="0" algn="l">
              <a:lnSpc>
                <a:spcPct val="115000"/>
              </a:lnSpc>
              <a:spcBef>
                <a:spcPts val="640"/>
              </a:spcBef>
              <a:spcAft>
                <a:spcPts val="0"/>
              </a:spcAft>
              <a:buNone/>
            </a:pPr>
            <a:r>
              <a:rPr lang="en-US" sz="2000">
                <a:solidFill>
                  <a:schemeClr val="dk1"/>
                </a:solidFill>
                <a:latin typeface="Calibri"/>
                <a:ea typeface="Calibri"/>
                <a:cs typeface="Calibri"/>
                <a:sym typeface="Calibri"/>
              </a:rPr>
              <a:t>[7] Johanna Habicht, Sruthi Viswanathan, Ben Carrington, Tobias Hauser, Ross Harper, Max Rollwage.Closing the Accessibility Gap to Mental Health Treatment with a Conversational AI-Enabled Self-Referral Tool.10.1101/2023.04.29.23289204 - May 2023</a:t>
            </a:r>
            <a:endParaRPr sz="2000">
              <a:solidFill>
                <a:schemeClr val="dk1"/>
              </a:solidFill>
              <a:latin typeface="Calibri"/>
              <a:ea typeface="Calibri"/>
              <a:cs typeface="Calibri"/>
              <a:sym typeface="Calibri"/>
            </a:endParaRPr>
          </a:p>
          <a:p>
            <a:pPr indent="0" lvl="0" marL="0" rtl="0" algn="l">
              <a:spcBef>
                <a:spcPts val="640"/>
              </a:spcBef>
              <a:spcAft>
                <a:spcPts val="0"/>
              </a:spcAft>
              <a:buNone/>
            </a:pPr>
            <a:r>
              <a:t/>
            </a:r>
            <a:endParaRPr sz="20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1100"/>
              <a:buFont typeface="Arial"/>
              <a:buNone/>
            </a:pPr>
            <a:r>
              <a:t/>
            </a:r>
            <a:endParaRPr sz="2000">
              <a:latin typeface="Calibri"/>
              <a:ea typeface="Calibri"/>
              <a:cs typeface="Calibri"/>
              <a:sym typeface="Calibri"/>
            </a:endParaRPr>
          </a:p>
          <a:p>
            <a:pPr indent="0" lvl="0" marL="0" rtl="0" algn="l">
              <a:spcBef>
                <a:spcPts val="640"/>
              </a:spcBef>
              <a:spcAft>
                <a:spcPts val="0"/>
              </a:spcAft>
              <a:buNone/>
            </a:pPr>
            <a:r>
              <a:t/>
            </a:r>
            <a:endParaRPr>
              <a:latin typeface="Calibri"/>
              <a:ea typeface="Calibri"/>
              <a:cs typeface="Calibri"/>
              <a:sym typeface="Calibri"/>
            </a:endParaRPr>
          </a:p>
        </p:txBody>
      </p:sp>
      <p:sp>
        <p:nvSpPr>
          <p:cNvPr id="274" name="Google Shape;274;g300a3172eef_6_16"/>
          <p:cNvSpPr txBox="1"/>
          <p:nvPr/>
        </p:nvSpPr>
        <p:spPr>
          <a:xfrm>
            <a:off x="476825" y="121750"/>
            <a:ext cx="4402800" cy="7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950">
                <a:solidFill>
                  <a:schemeClr val="dk1"/>
                </a:solidFill>
                <a:latin typeface="Calibri"/>
                <a:ea typeface="Calibri"/>
                <a:cs typeface="Calibri"/>
                <a:sym typeface="Calibri"/>
              </a:rPr>
              <a:t>References 2/3</a:t>
            </a:r>
            <a:endParaRPr sz="395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300a3172eef_6_24"/>
          <p:cNvSpPr txBox="1"/>
          <p:nvPr/>
        </p:nvSpPr>
        <p:spPr>
          <a:xfrm>
            <a:off x="370475" y="1122725"/>
            <a:ext cx="8469900" cy="5557200"/>
          </a:xfrm>
          <a:prstGeom prst="rect">
            <a:avLst/>
          </a:prstGeom>
          <a:noFill/>
          <a:ln>
            <a:noFill/>
          </a:ln>
        </p:spPr>
        <p:txBody>
          <a:bodyPr anchorCtr="0" anchor="t" bIns="91425" lIns="91425" spcFirstLastPara="1" rIns="91425" wrap="square" tIns="91425">
            <a:noAutofit/>
          </a:bodyPr>
          <a:lstStyle/>
          <a:p>
            <a:pPr indent="0" lvl="0" marL="0" rtl="0" algn="l">
              <a:spcBef>
                <a:spcPts val="640"/>
              </a:spcBef>
              <a:spcAft>
                <a:spcPts val="0"/>
              </a:spcAft>
              <a:buNone/>
            </a:pPr>
            <a:r>
              <a:t/>
            </a:r>
            <a:endParaRPr sz="2000">
              <a:solidFill>
                <a:schemeClr val="dk1"/>
              </a:solidFill>
              <a:latin typeface="Calibri"/>
              <a:ea typeface="Calibri"/>
              <a:cs typeface="Calibri"/>
              <a:sym typeface="Calibri"/>
            </a:endParaRPr>
          </a:p>
          <a:p>
            <a:pPr indent="0" lvl="0" marL="0" rtl="0" algn="l">
              <a:spcBef>
                <a:spcPts val="640"/>
              </a:spcBef>
              <a:spcAft>
                <a:spcPts val="0"/>
              </a:spcAft>
              <a:buNone/>
            </a:pPr>
            <a:r>
              <a:rPr lang="en-US" sz="2000">
                <a:solidFill>
                  <a:schemeClr val="dk1"/>
                </a:solidFill>
                <a:latin typeface="Calibri"/>
                <a:ea typeface="Calibri"/>
                <a:cs typeface="Calibri"/>
                <a:sym typeface="Calibri"/>
              </a:rPr>
              <a:t>[8]Batyrkhan Omarov, Zhandos Zhumanov, Aidana Gumar, Leilya Kuntunov.Artificial Intelligence Enabled Mobile Chatbot Psychologist Using AIML and Cognitive Behavioral Therapy.(IJACSA) International Journal of Advanced Computer Science and Applications,Vol. 14, No. 6, 2023</a:t>
            </a:r>
            <a:endParaRPr sz="2000">
              <a:solidFill>
                <a:schemeClr val="dk1"/>
              </a:solidFill>
              <a:latin typeface="Calibri"/>
              <a:ea typeface="Calibri"/>
              <a:cs typeface="Calibri"/>
              <a:sym typeface="Calibri"/>
            </a:endParaRPr>
          </a:p>
          <a:p>
            <a:pPr indent="0" lvl="0" marL="0" rtl="0" algn="l">
              <a:spcBef>
                <a:spcPts val="640"/>
              </a:spcBef>
              <a:spcAft>
                <a:spcPts val="0"/>
              </a:spcAft>
              <a:buNone/>
            </a:pPr>
            <a:r>
              <a:t/>
            </a:r>
            <a:endParaRPr sz="20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1100"/>
              <a:buFont typeface="Arial"/>
              <a:buNone/>
            </a:pPr>
            <a:r>
              <a:rPr lang="en-US" sz="2000">
                <a:solidFill>
                  <a:schemeClr val="dk1"/>
                </a:solidFill>
                <a:latin typeface="Calibri"/>
                <a:ea typeface="Calibri"/>
                <a:cs typeface="Calibri"/>
                <a:sym typeface="Calibri"/>
              </a:rPr>
              <a:t>[9] Dosovitsky, Pineda, Jacobson, Chang, Escoredo, Bunge. Artificial Intelligence Chatbot for Depression: Descriptive Study of Usage.JMIR Form Res 2020;4(11):e17065 - 2020</a:t>
            </a:r>
            <a:endParaRPr sz="2100">
              <a:solidFill>
                <a:schemeClr val="dk1"/>
              </a:solidFill>
              <a:latin typeface="Calibri"/>
              <a:ea typeface="Calibri"/>
              <a:cs typeface="Calibri"/>
              <a:sym typeface="Calibri"/>
            </a:endParaRPr>
          </a:p>
          <a:p>
            <a:pPr indent="0" lvl="0" marL="0" rtl="0" algn="l">
              <a:lnSpc>
                <a:spcPct val="115000"/>
              </a:lnSpc>
              <a:spcBef>
                <a:spcPts val="640"/>
              </a:spcBef>
              <a:spcAft>
                <a:spcPts val="0"/>
              </a:spcAft>
              <a:buNone/>
            </a:pPr>
            <a:r>
              <a:t/>
            </a:r>
            <a:endParaRPr sz="2100">
              <a:solidFill>
                <a:schemeClr val="dk1"/>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p:txBody>
      </p:sp>
      <p:sp>
        <p:nvSpPr>
          <p:cNvPr id="281" name="Google Shape;281;g300a3172eef_6_24"/>
          <p:cNvSpPr txBox="1"/>
          <p:nvPr/>
        </p:nvSpPr>
        <p:spPr>
          <a:xfrm>
            <a:off x="370475" y="127250"/>
            <a:ext cx="3764100" cy="7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950">
                <a:solidFill>
                  <a:schemeClr val="dk1"/>
                </a:solidFill>
                <a:latin typeface="Calibri"/>
                <a:ea typeface="Calibri"/>
                <a:cs typeface="Calibri"/>
                <a:sym typeface="Calibri"/>
              </a:rPr>
              <a:t> </a:t>
            </a:r>
            <a:r>
              <a:rPr lang="en-US" sz="3950">
                <a:solidFill>
                  <a:schemeClr val="dk1"/>
                </a:solidFill>
                <a:latin typeface="Calibri"/>
                <a:ea typeface="Calibri"/>
                <a:cs typeface="Calibri"/>
                <a:sym typeface="Calibri"/>
              </a:rPr>
              <a:t>References 3/3</a:t>
            </a:r>
            <a:endParaRPr sz="3950">
              <a:solidFill>
                <a:schemeClr val="dk1"/>
              </a:solidFill>
              <a:latin typeface="Calibri"/>
              <a:ea typeface="Calibri"/>
              <a:cs typeface="Calibri"/>
              <a:sym typeface="Calibri"/>
            </a:endParaRPr>
          </a:p>
        </p:txBody>
      </p:sp>
      <p:sp>
        <p:nvSpPr>
          <p:cNvPr id="282" name="Google Shape;282;g300a3172eef_6_24"/>
          <p:cNvSpPr txBox="1"/>
          <p:nvPr/>
        </p:nvSpPr>
        <p:spPr>
          <a:xfrm>
            <a:off x="2859150" y="458150"/>
            <a:ext cx="6318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087c587320_7_0"/>
          <p:cNvSpPr txBox="1"/>
          <p:nvPr/>
        </p:nvSpPr>
        <p:spPr>
          <a:xfrm>
            <a:off x="515475" y="1064550"/>
            <a:ext cx="8202600" cy="496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100">
                <a:latin typeface="Calibri"/>
                <a:ea typeface="Calibri"/>
                <a:cs typeface="Calibri"/>
                <a:sym typeface="Calibri"/>
              </a:rPr>
              <a:t>In recent years, artificial intelligence (AI) has increasingly been applied to the field of mental health, offering new opportunities for patient care and support. Chatbots, powered by AI, have emerged as a promising tool in psychiatry, enabling enhanced accessibility and support for individuals seeking mental health assistance. Pham, Nabizadeh, and Selek (2022) explored the potential of AI and chatbots in psychiatric care, highlighting their growing role in providing scalable mental health services [1]. Despite these advancements, ethical and practical concerns about AI-powered mental health chatbots persist. Zohra, Khawaja, and Belisle-Pipon (2023) emphasized that while these chatbots can serve as valuable tools, they should not be considered substitutes for human therapists due to limitations in empathy and emotional understanding [2].</a:t>
            </a:r>
            <a:endParaRPr sz="2100">
              <a:latin typeface="Calibri"/>
              <a:ea typeface="Calibri"/>
              <a:cs typeface="Calibri"/>
              <a:sym typeface="Calibri"/>
            </a:endParaRPr>
          </a:p>
          <a:p>
            <a:pPr indent="0" lvl="0" marL="0" rtl="0" algn="l">
              <a:spcBef>
                <a:spcPts val="0"/>
              </a:spcBef>
              <a:spcAft>
                <a:spcPts val="0"/>
              </a:spcAft>
              <a:buNone/>
            </a:pPr>
            <a:r>
              <a:t/>
            </a:r>
            <a:endParaRPr sz="2100">
              <a:latin typeface="Calibri"/>
              <a:ea typeface="Calibri"/>
              <a:cs typeface="Calibri"/>
              <a:sym typeface="Calibri"/>
            </a:endParaRPr>
          </a:p>
        </p:txBody>
      </p:sp>
      <p:sp>
        <p:nvSpPr>
          <p:cNvPr id="111" name="Google Shape;111;g3087c587320_7_0"/>
          <p:cNvSpPr txBox="1"/>
          <p:nvPr/>
        </p:nvSpPr>
        <p:spPr>
          <a:xfrm>
            <a:off x="452200" y="144325"/>
            <a:ext cx="5330100" cy="7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950">
                <a:solidFill>
                  <a:schemeClr val="dk1"/>
                </a:solidFill>
                <a:latin typeface="Calibri"/>
                <a:ea typeface="Calibri"/>
                <a:cs typeface="Calibri"/>
                <a:sym typeface="Calibri"/>
              </a:rPr>
              <a:t>Introduction 1/4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085ad94a7e_2_11"/>
          <p:cNvSpPr txBox="1"/>
          <p:nvPr/>
        </p:nvSpPr>
        <p:spPr>
          <a:xfrm>
            <a:off x="452200" y="1086975"/>
            <a:ext cx="8207100" cy="713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Calibri"/>
                <a:ea typeface="Calibri"/>
                <a:cs typeface="Calibri"/>
                <a:sym typeface="Calibri"/>
              </a:rPr>
              <a:t>To better understand user experiences, Song et al. (2024) investigated the interactions between individuals and large language model chatbots for mental health support. Their study demonstrated the efficacy of such chatbots in engaging users, though it also pointed out the need for continued improvements to ensure personalized and meaningful conversations [3]. In line with this, Roy et al. (2023) demonstrated the effectiveness of AI-enabled virtual assistance for telehealth in the Alleviate project, focusing on integrating mental health support into telehealth platforms for broader reach and convenience [4].</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Calibri"/>
                <a:ea typeface="Calibri"/>
                <a:cs typeface="Calibri"/>
                <a:sym typeface="Calibri"/>
              </a:rPr>
              <a:t>A systematic review by Batyrkhan et al. (2023) provided an overview of AI-enabled chatbots in mental health, identifying key trends, challenges, and opportunities for advancing the technology to meet mental health needs. The authors highlighted the importance of effective design, data quality, and personalization to improve the efficacy of these tools in mental health settings [5]. </a:t>
            </a:r>
            <a:endParaRPr sz="2100">
              <a:solidFill>
                <a:schemeClr val="dk1"/>
              </a:solidFill>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118" name="Google Shape;118;g3085ad94a7e_2_11"/>
          <p:cNvSpPr txBox="1"/>
          <p:nvPr/>
        </p:nvSpPr>
        <p:spPr>
          <a:xfrm>
            <a:off x="452200" y="144325"/>
            <a:ext cx="5330100" cy="7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950">
                <a:solidFill>
                  <a:schemeClr val="dk1"/>
                </a:solidFill>
                <a:latin typeface="Calibri"/>
                <a:ea typeface="Calibri"/>
                <a:cs typeface="Calibri"/>
                <a:sym typeface="Calibri"/>
              </a:rPr>
              <a:t>Introduction 2/4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087c587320_1_1"/>
          <p:cNvSpPr txBox="1"/>
          <p:nvPr/>
        </p:nvSpPr>
        <p:spPr>
          <a:xfrm>
            <a:off x="448250" y="1131800"/>
            <a:ext cx="8337300" cy="490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Calibri"/>
                <a:ea typeface="Calibri"/>
                <a:cs typeface="Calibri"/>
                <a:sym typeface="Calibri"/>
              </a:rPr>
              <a:t>Dotskovsky et al. (2020) further examined an AI chatbot designed for managing depression, which offered insights into how these chatbots can be used to assist individuals in managing symptoms through descriptive assessments [6].</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Calibri"/>
                <a:ea typeface="Calibri"/>
                <a:cs typeface="Calibri"/>
                <a:sym typeface="Calibri"/>
              </a:rPr>
              <a:t>Johanna et al. (2023) proposed a conversational AI-enabled self-referral tool to help bridge the accessibility gap in mental health treatment. The study illustrated how AI can facilitate the referral process, thereby reducing barriers to accessing professional mental health services [7]. Additionally, Brock et al. (2023) introduced a deep learning-based dialogue system for mental health, showcasing the capabilities of deep learning in enhancing the interactivity and quality of mental health conversations [8].</a:t>
            </a:r>
            <a:endParaRPr sz="2100">
              <a:solidFill>
                <a:schemeClr val="dk1"/>
              </a:solidFill>
              <a:latin typeface="Calibri"/>
              <a:ea typeface="Calibri"/>
              <a:cs typeface="Calibri"/>
              <a:sym typeface="Calibri"/>
            </a:endParaRPr>
          </a:p>
          <a:p>
            <a:pPr indent="0" lvl="0" marL="0" rtl="0" algn="l">
              <a:spcBef>
                <a:spcPts val="1200"/>
              </a:spcBef>
              <a:spcAft>
                <a:spcPts val="0"/>
              </a:spcAft>
              <a:buNone/>
            </a:pPr>
            <a:r>
              <a:t/>
            </a:r>
            <a:endParaRPr sz="2100">
              <a:solidFill>
                <a:schemeClr val="dk1"/>
              </a:solidFill>
              <a:latin typeface="Calibri"/>
              <a:ea typeface="Calibri"/>
              <a:cs typeface="Calibri"/>
              <a:sym typeface="Calibri"/>
            </a:endParaRPr>
          </a:p>
        </p:txBody>
      </p:sp>
      <p:sp>
        <p:nvSpPr>
          <p:cNvPr id="125" name="Google Shape;125;g3087c587320_1_1"/>
          <p:cNvSpPr txBox="1"/>
          <p:nvPr/>
        </p:nvSpPr>
        <p:spPr>
          <a:xfrm>
            <a:off x="537875" y="145675"/>
            <a:ext cx="4997700" cy="7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950">
                <a:solidFill>
                  <a:schemeClr val="dk1"/>
                </a:solidFill>
                <a:latin typeface="Calibri"/>
                <a:ea typeface="Calibri"/>
                <a:cs typeface="Calibri"/>
                <a:sym typeface="Calibri"/>
              </a:rPr>
              <a:t>Introduction 3/4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087c587320_1_6"/>
          <p:cNvSpPr txBox="1"/>
          <p:nvPr/>
        </p:nvSpPr>
        <p:spPr>
          <a:xfrm>
            <a:off x="537875" y="1075775"/>
            <a:ext cx="8124300" cy="48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2100">
                <a:solidFill>
                  <a:schemeClr val="dk1"/>
                </a:solidFill>
                <a:latin typeface="Calibri"/>
                <a:ea typeface="Calibri"/>
                <a:cs typeface="Calibri"/>
                <a:sym typeface="Calibri"/>
              </a:rPr>
              <a:t>Lastly, Batyrkhan et al. (2023) presented the concept of an AI-enabled chatbot psychologist with cognitive-behavioral therapy (CBT) capabilities. Their study underscored the potential of using AI to deliver CBT interventions, offering a scalable solution for addressing mental health challenges through automated support [9]. </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Calibri"/>
                <a:ea typeface="Calibri"/>
                <a:cs typeface="Calibri"/>
                <a:sym typeface="Calibri"/>
              </a:rPr>
              <a:t>Collectively, these papers provide a comprehensive overview of the current landscape of AI and chatbots in mental health, emphasizing both their potential and the challenges that remain in achieving effective and empathetic care.</a:t>
            </a:r>
            <a:endParaRPr sz="2100">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132" name="Google Shape;132;g3087c587320_1_6"/>
          <p:cNvSpPr txBox="1"/>
          <p:nvPr/>
        </p:nvSpPr>
        <p:spPr>
          <a:xfrm>
            <a:off x="537875" y="182325"/>
            <a:ext cx="5166000" cy="7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950">
                <a:solidFill>
                  <a:schemeClr val="dk1"/>
                </a:solidFill>
                <a:latin typeface="Calibri"/>
                <a:ea typeface="Calibri"/>
                <a:cs typeface="Calibri"/>
                <a:sym typeface="Calibri"/>
              </a:rPr>
              <a:t>Introduction 4/4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ff828fceb7_3_3"/>
          <p:cNvSpPr txBox="1"/>
          <p:nvPr/>
        </p:nvSpPr>
        <p:spPr>
          <a:xfrm>
            <a:off x="466675" y="991725"/>
            <a:ext cx="8217300" cy="4610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US" sz="2100">
                <a:solidFill>
                  <a:schemeClr val="dk1"/>
                </a:solidFill>
                <a:latin typeface="Calibri"/>
                <a:ea typeface="Calibri"/>
                <a:cs typeface="Calibri"/>
                <a:sym typeface="Calibri"/>
              </a:rPr>
              <a:t>Many individuals face significant barriers in accessing mental health support, including a shortage of professionals, high treatment costs, and the stigma associated with seeking help. According to the World Health Organization, around 1 in 5 people will experience a mental health issue, yet many do not receive necessary assistance due to these obstacles. RehabBot, the AI mental health chatbot, aims to address this issue by providing a confidential, accessible platform for users to engage in conversations about their mental health and receive personalized advice and coping strategies, thereby bridging the gap in mental health resources.</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just">
              <a:spcBef>
                <a:spcPts val="0"/>
              </a:spcBef>
              <a:spcAft>
                <a:spcPts val="0"/>
              </a:spcAft>
              <a:buNone/>
            </a:pPr>
            <a:r>
              <a:t/>
            </a:r>
            <a:endParaRPr sz="2800">
              <a:solidFill>
                <a:schemeClr val="dk1"/>
              </a:solidFill>
              <a:latin typeface="Calibri"/>
              <a:ea typeface="Calibri"/>
              <a:cs typeface="Calibri"/>
              <a:sym typeface="Calibri"/>
            </a:endParaRPr>
          </a:p>
        </p:txBody>
      </p:sp>
      <p:sp>
        <p:nvSpPr>
          <p:cNvPr id="139" name="Google Shape;139;g2ff828fceb7_3_3"/>
          <p:cNvSpPr txBox="1"/>
          <p:nvPr/>
        </p:nvSpPr>
        <p:spPr>
          <a:xfrm>
            <a:off x="879525" y="429850"/>
            <a:ext cx="77346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40" name="Google Shape;140;g2ff828fceb7_3_3"/>
          <p:cNvSpPr txBox="1"/>
          <p:nvPr/>
        </p:nvSpPr>
        <p:spPr>
          <a:xfrm>
            <a:off x="466675" y="203625"/>
            <a:ext cx="68889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950">
                <a:solidFill>
                  <a:schemeClr val="dk1"/>
                </a:solidFill>
                <a:latin typeface="Calibri"/>
                <a:ea typeface="Calibri"/>
                <a:cs typeface="Calibri"/>
                <a:sym typeface="Calibri"/>
              </a:rPr>
              <a:t>Statement of the Problem</a:t>
            </a:r>
            <a:endParaRPr sz="395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Purpose of the project</a:t>
            </a:r>
            <a:endParaRPr/>
          </a:p>
        </p:txBody>
      </p:sp>
      <p:sp>
        <p:nvSpPr>
          <p:cNvPr id="146" name="Google Shape;146;p5"/>
          <p:cNvSpPr txBox="1"/>
          <p:nvPr>
            <p:ph idx="4294967295" type="body"/>
          </p:nvPr>
        </p:nvSpPr>
        <p:spPr>
          <a:xfrm>
            <a:off x="544200" y="1005100"/>
            <a:ext cx="8229600" cy="52578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200"/>
              </a:spcBef>
              <a:spcAft>
                <a:spcPts val="0"/>
              </a:spcAft>
              <a:buClr>
                <a:schemeClr val="dk1"/>
              </a:buClr>
              <a:buSzPts val="1100"/>
              <a:buFont typeface="Arial"/>
              <a:buNone/>
            </a:pPr>
            <a:r>
              <a:t/>
            </a:r>
            <a:endParaRPr sz="2100"/>
          </a:p>
          <a:p>
            <a:pPr indent="0" lvl="0" marL="0" rtl="0" algn="l">
              <a:lnSpc>
                <a:spcPct val="150000"/>
              </a:lnSpc>
              <a:spcBef>
                <a:spcPts val="1200"/>
              </a:spcBef>
              <a:spcAft>
                <a:spcPts val="0"/>
              </a:spcAft>
              <a:buClr>
                <a:schemeClr val="dk1"/>
              </a:buClr>
              <a:buSzPts val="1100"/>
              <a:buFont typeface="Arial"/>
              <a:buNone/>
            </a:pPr>
            <a:r>
              <a:rPr lang="en-US" sz="2100"/>
              <a:t>The objective of our project is to:</a:t>
            </a:r>
            <a:endParaRPr sz="2100"/>
          </a:p>
          <a:p>
            <a:pPr indent="-361950" lvl="0" marL="457200" rtl="0" algn="l">
              <a:lnSpc>
                <a:spcPct val="150000"/>
              </a:lnSpc>
              <a:spcBef>
                <a:spcPts val="1200"/>
              </a:spcBef>
              <a:spcAft>
                <a:spcPts val="0"/>
              </a:spcAft>
              <a:buSzPts val="2100"/>
              <a:buChar char="•"/>
            </a:pPr>
            <a:r>
              <a:rPr lang="en-US" sz="2100"/>
              <a:t>Provide accessible mental health support through an AI-driven chatbot.</a:t>
            </a:r>
            <a:endParaRPr sz="2100"/>
          </a:p>
          <a:p>
            <a:pPr indent="-361950" lvl="0" marL="457200" rtl="0" algn="l">
              <a:lnSpc>
                <a:spcPct val="150000"/>
              </a:lnSpc>
              <a:spcBef>
                <a:spcPts val="0"/>
              </a:spcBef>
              <a:spcAft>
                <a:spcPts val="0"/>
              </a:spcAft>
              <a:buSzPts val="2100"/>
              <a:buChar char="•"/>
            </a:pPr>
            <a:r>
              <a:rPr lang="en-US" sz="2100"/>
              <a:t>Integrate a sleep survey to evaluate and enhance user well-being.</a:t>
            </a:r>
            <a:endParaRPr sz="2100"/>
          </a:p>
          <a:p>
            <a:pPr indent="-361950" lvl="0" marL="457200" rtl="0" algn="l">
              <a:lnSpc>
                <a:spcPct val="150000"/>
              </a:lnSpc>
              <a:spcBef>
                <a:spcPts val="0"/>
              </a:spcBef>
              <a:spcAft>
                <a:spcPts val="0"/>
              </a:spcAft>
              <a:buSzPts val="2100"/>
              <a:buChar char="•"/>
            </a:pPr>
            <a:r>
              <a:rPr lang="en-US" sz="2100"/>
              <a:t>Ensure user confidentiality with secure data handling practices.</a:t>
            </a:r>
            <a:endParaRPr sz="2100"/>
          </a:p>
          <a:p>
            <a:pPr indent="-361950" lvl="0" marL="457200" rtl="0" algn="l">
              <a:lnSpc>
                <a:spcPct val="150000"/>
              </a:lnSpc>
              <a:spcBef>
                <a:spcPts val="0"/>
              </a:spcBef>
              <a:spcAft>
                <a:spcPts val="0"/>
              </a:spcAft>
              <a:buSzPts val="2100"/>
              <a:buChar char="•"/>
            </a:pPr>
            <a:r>
              <a:rPr lang="en-US" sz="2100"/>
              <a:t>Design a user-friendly web interface for seamless interaction.</a:t>
            </a:r>
            <a:endParaRPr sz="2100"/>
          </a:p>
          <a:p>
            <a:pPr indent="-361950" lvl="0" marL="457200" rtl="0" algn="l">
              <a:lnSpc>
                <a:spcPct val="150000"/>
              </a:lnSpc>
              <a:spcBef>
                <a:spcPts val="0"/>
              </a:spcBef>
              <a:spcAft>
                <a:spcPts val="0"/>
              </a:spcAft>
              <a:buSzPts val="2100"/>
              <a:buChar char="•"/>
            </a:pPr>
            <a:r>
              <a:rPr lang="en-US" sz="2100"/>
              <a:t>Promote mental health awareness through engaging and informative chatbot conversations.</a:t>
            </a:r>
            <a:endParaRPr sz="2100"/>
          </a:p>
          <a:p>
            <a:pPr indent="0" lvl="0" marL="914400" rtl="0" algn="l">
              <a:lnSpc>
                <a:spcPct val="115000"/>
              </a:lnSpc>
              <a:spcBef>
                <a:spcPts val="1200"/>
              </a:spcBef>
              <a:spcAft>
                <a:spcPts val="0"/>
              </a:spcAft>
              <a:buNone/>
            </a:pPr>
            <a:r>
              <a:t/>
            </a:r>
            <a:endParaRPr sz="2100"/>
          </a:p>
        </p:txBody>
      </p:sp>
      <p:sp>
        <p:nvSpPr>
          <p:cNvPr id="147" name="Google Shape;147;p5"/>
          <p:cNvSpPr txBox="1"/>
          <p:nvPr/>
        </p:nvSpPr>
        <p:spPr>
          <a:xfrm>
            <a:off x="1322300" y="874050"/>
            <a:ext cx="6454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ff5f0b894b_0_22"/>
          <p:cNvSpPr txBox="1"/>
          <p:nvPr/>
        </p:nvSpPr>
        <p:spPr>
          <a:xfrm>
            <a:off x="448050" y="91275"/>
            <a:ext cx="7045800" cy="7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4400"/>
              <a:buFont typeface="Calibri"/>
              <a:buNone/>
            </a:pPr>
            <a:r>
              <a:rPr lang="en-US" sz="3950">
                <a:solidFill>
                  <a:schemeClr val="dk1"/>
                </a:solidFill>
                <a:latin typeface="Calibri"/>
                <a:ea typeface="Calibri"/>
                <a:cs typeface="Calibri"/>
                <a:sym typeface="Calibri"/>
              </a:rPr>
              <a:t>Proposed System 1/4</a:t>
            </a:r>
            <a:endParaRPr sz="3950">
              <a:solidFill>
                <a:schemeClr val="dk1"/>
              </a:solidFill>
              <a:latin typeface="Calibri"/>
              <a:ea typeface="Calibri"/>
              <a:cs typeface="Calibri"/>
              <a:sym typeface="Calibri"/>
            </a:endParaRPr>
          </a:p>
        </p:txBody>
      </p:sp>
      <p:sp>
        <p:nvSpPr>
          <p:cNvPr id="154" name="Google Shape;154;g2ff5f0b894b_0_22"/>
          <p:cNvSpPr txBox="1"/>
          <p:nvPr/>
        </p:nvSpPr>
        <p:spPr>
          <a:xfrm>
            <a:off x="448050" y="994225"/>
            <a:ext cx="8247900" cy="67896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120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User Interface (UI):</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Calibri"/>
                <a:ea typeface="Calibri"/>
                <a:cs typeface="Calibri"/>
                <a:sym typeface="Calibri"/>
              </a:rPr>
              <a:t>   - Web-Based Interface: The main entry point where users can interact with Rehabbot. It will include text input for chatting, a “Survey” button for the sleep rating feature, and easy navigation to encourage user engagement.</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Calibri"/>
                <a:ea typeface="Calibri"/>
                <a:cs typeface="Calibri"/>
                <a:sym typeface="Calibri"/>
              </a:rPr>
              <a:t>   - Sleep Survey Button: This button, when clicked, opens a survey to collect data on the user’s sleeping habits, generating a sleep rating that informs the user of their sleep health.</a:t>
            </a:r>
            <a:endParaRPr sz="2100">
              <a:solidFill>
                <a:schemeClr val="dk1"/>
              </a:solidFill>
              <a:latin typeface="Calibri"/>
              <a:ea typeface="Calibri"/>
              <a:cs typeface="Calibri"/>
              <a:sym typeface="Calibri"/>
            </a:endParaRPr>
          </a:p>
          <a:p>
            <a:pPr indent="-361950" lvl="0" marL="457200" rtl="0" algn="l">
              <a:lnSpc>
                <a:spcPct val="115000"/>
              </a:lnSpc>
              <a:spcBef>
                <a:spcPts val="120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Natural Language Processing (NLP) with Dialogflow:</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Calibri"/>
                <a:ea typeface="Calibri"/>
                <a:cs typeface="Calibri"/>
                <a:sym typeface="Calibri"/>
              </a:rPr>
              <a:t>   - Intent Recognition: Dialogflow will analyze user inputs to detect mental health concerns, such as stress or anxiety, and respond with relevant advice. </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sz="21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