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0"/>
  </p:notesMasterIdLst>
  <p:handoutMasterIdLst>
    <p:handoutMasterId r:id="rId21"/>
  </p:handoutMasterIdLst>
  <p:sldIdLst>
    <p:sldId id="338" r:id="rId5"/>
    <p:sldId id="315" r:id="rId6"/>
    <p:sldId id="302" r:id="rId7"/>
    <p:sldId id="327" r:id="rId8"/>
    <p:sldId id="328" r:id="rId9"/>
    <p:sldId id="360" r:id="rId10"/>
    <p:sldId id="362" r:id="rId11"/>
    <p:sldId id="364" r:id="rId12"/>
    <p:sldId id="365" r:id="rId13"/>
    <p:sldId id="352" r:id="rId14"/>
    <p:sldId id="355" r:id="rId15"/>
    <p:sldId id="358" r:id="rId16"/>
    <p:sldId id="361" r:id="rId17"/>
    <p:sldId id="304" r:id="rId18"/>
    <p:sldId id="3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shiarude386@outlook.com" initials="s" lastIdx="1" clrIdx="0">
    <p:extLst>
      <p:ext uri="{19B8F6BF-5375-455C-9EA6-DF929625EA0E}">
        <p15:presenceInfo xmlns:p15="http://schemas.microsoft.com/office/powerpoint/2012/main" userId="83e10fdd6c5390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7T22:54:50.853" idx="1">
    <p:pos x="5812" y="150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9/20/2022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train_test_split.html" TargetMode="External"/><Relationship Id="rId2" Type="http://schemas.openxmlformats.org/officeDocument/2006/relationships/hyperlink" Target="https://ieeexplore.ieee.org/abstract/document/897158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32865507_A_Survey_of_Existing_E-Mail_Spam_Filtering_Methods_Considering_Machine_Learning_Techniques" TargetMode="External"/><Relationship Id="rId5" Type="http://schemas.openxmlformats.org/officeDocument/2006/relationships/hyperlink" Target="https://www.ijert.org/email-based-spam-detection" TargetMode="External"/><Relationship Id="rId4" Type="http://schemas.openxmlformats.org/officeDocument/2006/relationships/hyperlink" Target="https://www.tutorialspoint.com/scikit_learn/scikit_learn_quick_guide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3818" y="3244000"/>
            <a:ext cx="5188017" cy="2899946"/>
          </a:xfrm>
        </p:spPr>
        <p:txBody>
          <a:bodyPr>
            <a:normAutofit fontScale="25000" lnSpcReduction="20000"/>
          </a:bodyPr>
          <a:lstStyle/>
          <a:p>
            <a:r>
              <a:rPr lang="en-IN" sz="8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80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TEAM </a:t>
            </a:r>
            <a:r>
              <a:rPr lang="en-IN" sz="8000" b="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NAME: </a:t>
            </a:r>
            <a:r>
              <a:rPr lang="en-IN" sz="80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AI08_TEAM_VISION AI</a:t>
            </a:r>
          </a:p>
          <a:p>
            <a:endParaRPr lang="en-IN" sz="6400" b="0" dirty="0">
              <a:solidFill>
                <a:schemeClr val="tx1"/>
              </a:solidFill>
              <a:latin typeface="Arial Rounded MT Bold" panose="020F070403050403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Team </a:t>
            </a:r>
            <a:r>
              <a:rPr lang="en-IN" sz="7200" b="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Members: </a:t>
            </a:r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</a:t>
            </a:r>
          </a:p>
          <a:p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                       1)Sneha Bhaskar</a:t>
            </a:r>
          </a:p>
          <a:p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                       2)Sakshee Arude</a:t>
            </a:r>
          </a:p>
          <a:p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                       3)</a:t>
            </a:r>
            <a:r>
              <a:rPr lang="en-IN" sz="7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Ishrath</a:t>
            </a:r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Fatima</a:t>
            </a:r>
          </a:p>
          <a:p>
            <a:endParaRPr lang="en-IN" sz="72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IN" sz="7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</a:t>
            </a:r>
            <a:r>
              <a:rPr lang="en-IN" sz="7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Guided </a:t>
            </a:r>
            <a:r>
              <a:rPr lang="en-IN" sz="7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by:- </a:t>
            </a:r>
            <a:r>
              <a:rPr lang="en-IN" sz="7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Utkarsh Sharma </a:t>
            </a:r>
          </a:p>
          <a:p>
            <a:endParaRPr lang="en-IN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IN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813252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269BCF-88F4-CFB7-5D1C-66ECCFF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663" y="1328860"/>
            <a:ext cx="6256962" cy="1529726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erlin Sans FB Demi" panose="020E0802020502020306" pitchFamily="34" charset="0"/>
                <a:ea typeface="Cambria" panose="02040503050406030204" pitchFamily="18" charset="0"/>
                <a:cs typeface="Cascadia Mono SemiBold" panose="020B0609020000020004" pitchFamily="49" charset="0"/>
              </a:rPr>
              <a:t> </a:t>
            </a:r>
            <a:r>
              <a:rPr lang="en-IN" sz="4000" dirty="0">
                <a:latin typeface="Arial Black" panose="020B0A04020102020204" pitchFamily="34" charset="0"/>
                <a:ea typeface="Cambria" panose="02040503050406030204" pitchFamily="18" charset="0"/>
                <a:cs typeface="Cascadia Mono SemiBold" panose="020B0609020000020004" pitchFamily="49" charset="0"/>
              </a:rPr>
              <a:t>SMS AND EMAIL SPAM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50CEDC-69A7-B9F1-FB55-99238347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6" y="965446"/>
            <a:ext cx="3387048" cy="32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769" y="967153"/>
            <a:ext cx="10796954" cy="5802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b="1" dirty="0" smtClean="0">
                <a:solidFill>
                  <a:schemeClr val="tx1"/>
                </a:solidFill>
              </a:rPr>
              <a:t>1. Never give out or post your email address publically:-</a:t>
            </a:r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en-US" dirty="0"/>
              <a:t>You should remember that everyone can easily access the Internet. That means, spammers are also lurking on the Internet and are constantly seeking available email addresses </a:t>
            </a:r>
            <a:r>
              <a:rPr lang="en-US" dirty="0" smtClean="0"/>
              <a:t>to which </a:t>
            </a:r>
            <a:r>
              <a:rPr lang="en-US" dirty="0"/>
              <a:t>they will send spam </a:t>
            </a:r>
            <a:r>
              <a:rPr lang="en-US" dirty="0" smtClean="0"/>
              <a:t>emails. </a:t>
            </a:r>
            <a:r>
              <a:rPr lang="en-US" dirty="0"/>
              <a:t>Posting your email address publicly allows others to send spam emails to you, or worse, hack your account if you are using a weak </a:t>
            </a:r>
            <a:r>
              <a:rPr lang="en-US" dirty="0" smtClean="0"/>
              <a:t>password.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IN" b="1" dirty="0" smtClean="0">
                <a:solidFill>
                  <a:schemeClr val="tx1"/>
                </a:solidFill>
              </a:rPr>
              <a:t>2. Think before you click there:-</a:t>
            </a:r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en-US" sz="2200" dirty="0"/>
              <a:t> </a:t>
            </a:r>
            <a:r>
              <a:rPr lang="en-US" dirty="0"/>
              <a:t>Might be instances where your email service providers’ automated email filter mistakenly mark legitimate emails as spam email due to </a:t>
            </a:r>
            <a:r>
              <a:rPr lang="en-US" dirty="0" smtClean="0"/>
              <a:t>their </a:t>
            </a:r>
            <a:r>
              <a:rPr lang="en-US" dirty="0"/>
              <a:t>content (e.g. the email contains a hyperlink). However, in most cases, emails marked as “SPAM” or redirected to the spam folder of your mailbox are sent by spammers. </a:t>
            </a:r>
            <a:r>
              <a:rPr lang="en-IN" dirty="0"/>
              <a:t>  </a:t>
            </a:r>
          </a:p>
          <a:p>
            <a:pPr marL="800100" lvl="2" indent="0" algn="just">
              <a:lnSpc>
                <a:spcPct val="160000"/>
              </a:lnSpc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14769" cy="676746"/>
          </a:xfrm>
        </p:spPr>
        <p:txBody>
          <a:bodyPr/>
          <a:lstStyle/>
          <a:p>
            <a:r>
              <a:rPr lang="en-US" sz="3600" dirty="0" smtClean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807" y="861646"/>
            <a:ext cx="10796954" cy="58996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sz="2200" b="1" dirty="0">
                <a:solidFill>
                  <a:schemeClr val="tx1"/>
                </a:solidFill>
              </a:rPr>
              <a:t>3. </a:t>
            </a:r>
            <a:r>
              <a:rPr lang="en-US" sz="2100" b="1" dirty="0">
                <a:solidFill>
                  <a:schemeClr val="tx1"/>
                </a:solidFill>
              </a:rPr>
              <a:t>Do not reply to spam messages</a:t>
            </a:r>
            <a:r>
              <a:rPr lang="en-IN" sz="2100" b="1" dirty="0" smtClean="0">
                <a:solidFill>
                  <a:schemeClr val="tx1"/>
                </a:solidFill>
              </a:rPr>
              <a:t>:-</a:t>
            </a:r>
            <a:endParaRPr lang="en-IN" sz="2100" b="1" dirty="0">
              <a:solidFill>
                <a:schemeClr val="tx1"/>
              </a:solidFill>
            </a:endParaRPr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en-US" sz="1900" dirty="0"/>
              <a:t>Almost all spam messages are malicious emails sent by unknown sources. These sources could be hackers who aim to hack into the computers of their victims.</a:t>
            </a:r>
            <a:endParaRPr lang="en-IN" sz="19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IN" b="1" dirty="0">
                <a:solidFill>
                  <a:schemeClr val="tx1"/>
                </a:solidFill>
              </a:rPr>
              <a:t>4.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Download spam filtering tools and anti-virus software:-</a:t>
            </a:r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US" sz="1900" dirty="0"/>
              <a:t>Might be instances where your email service providers’ automated email filter mistakenly </a:t>
            </a:r>
            <a:r>
              <a:rPr lang="en-US" sz="1900" dirty="0" smtClean="0"/>
              <a:t>marks </a:t>
            </a:r>
            <a:r>
              <a:rPr lang="en-US" sz="1900" dirty="0"/>
              <a:t>legitimate emails as spam </a:t>
            </a:r>
            <a:r>
              <a:rPr lang="en-US" sz="1900" dirty="0" smtClean="0"/>
              <a:t>emails </a:t>
            </a:r>
            <a:r>
              <a:rPr lang="en-US" sz="1900" dirty="0"/>
              <a:t>due to </a:t>
            </a:r>
            <a:r>
              <a:rPr lang="en-US" sz="1900" dirty="0" smtClean="0"/>
              <a:t>their </a:t>
            </a:r>
            <a:r>
              <a:rPr lang="en-US" sz="1900" dirty="0"/>
              <a:t>content (e.g. the email contains a hyperlink). However, in most cases, emails marked as “SPAM” or redirected to the spam folder of your mailbox are sent by spammers. </a:t>
            </a:r>
            <a:r>
              <a:rPr lang="en-IN" sz="1900" dirty="0"/>
              <a:t> 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b="1" dirty="0">
                <a:solidFill>
                  <a:schemeClr val="tx1"/>
                </a:solidFill>
              </a:rPr>
              <a:t>5.</a:t>
            </a:r>
            <a:r>
              <a:rPr lang="en-US" b="1" dirty="0">
                <a:solidFill>
                  <a:schemeClr val="tx1"/>
                </a:solidFill>
              </a:rPr>
              <a:t> Avoid using your personal or business email address:-</a:t>
            </a:r>
            <a:endParaRPr lang="en-IN" b="1" dirty="0">
              <a:solidFill>
                <a:schemeClr val="tx1"/>
              </a:solidFill>
            </a:endParaRPr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en-US" sz="1900" dirty="0"/>
              <a:t>Do not use your personal or business email address when registering in any online contest or service such as applications, deal updates, etc. Many spammers watch these groups or </a:t>
            </a:r>
            <a:r>
              <a:rPr lang="en-US" sz="1900" dirty="0" smtClean="0"/>
              <a:t>email </a:t>
            </a:r>
            <a:r>
              <a:rPr lang="en-US" sz="1900" dirty="0"/>
              <a:t>lists to harvest new email addresses</a:t>
            </a:r>
            <a:r>
              <a:rPr lang="en-US" sz="1900" dirty="0" smtClean="0"/>
              <a:t>.</a:t>
            </a:r>
          </a:p>
          <a:p>
            <a:pPr marL="400050" lvl="1" indent="0" algn="just">
              <a:lnSpc>
                <a:spcPct val="160000"/>
              </a:lnSpc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14769" cy="676746"/>
          </a:xfrm>
        </p:spPr>
        <p:txBody>
          <a:bodyPr/>
          <a:lstStyle/>
          <a:p>
            <a:r>
              <a:rPr lang="en-US" sz="3600" dirty="0" smtClean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621056" y="261558"/>
            <a:ext cx="34047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 txBox="1">
            <a:spLocks/>
          </p:cNvSpPr>
          <p:nvPr/>
        </p:nvSpPr>
        <p:spPr>
          <a:xfrm>
            <a:off x="3718095" y="228524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900" dirty="0">
              <a:solidFill>
                <a:schemeClr val="tx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590283" y="216148"/>
            <a:ext cx="265598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5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030" y="1385750"/>
            <a:ext cx="95008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primary goal of the proposed approach is to identify the SMS spam messages with high detection accuracy using the model Naïve Bayes classification using spam detection</a:t>
            </a:r>
            <a:r>
              <a:rPr lang="en-IN" dirty="0" smtClean="0"/>
              <a:t>. 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In this project, we aimed to develop an accurate model to identify SMS spam </a:t>
            </a:r>
            <a:r>
              <a:rPr lang="en-IN" dirty="0" smtClean="0"/>
              <a:t>messages </a:t>
            </a:r>
            <a:r>
              <a:rPr lang="en-IN" dirty="0"/>
              <a:t>based on content-based features using </a:t>
            </a:r>
            <a:r>
              <a:rPr lang="en-IN" dirty="0" smtClean="0"/>
              <a:t>a machine </a:t>
            </a:r>
            <a:r>
              <a:rPr lang="en-IN" dirty="0"/>
              <a:t>learning </a:t>
            </a:r>
            <a:r>
              <a:rPr lang="en-IN" dirty="0" smtClean="0"/>
              <a:t>algorithm.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 this model we extracted the most relevant features from </a:t>
            </a:r>
            <a:r>
              <a:rPr lang="en-IN" dirty="0" smtClean="0"/>
              <a:t>messages </a:t>
            </a:r>
            <a:r>
              <a:rPr lang="en-IN" dirty="0"/>
              <a:t>on the UCI SMS spam dataset, which contains over 5000 </a:t>
            </a:r>
            <a:r>
              <a:rPr lang="en-IN" dirty="0" smtClean="0"/>
              <a:t>messages, then </a:t>
            </a:r>
            <a:r>
              <a:rPr lang="en-IN" dirty="0"/>
              <a:t>we applied the method </a:t>
            </a:r>
            <a:r>
              <a:rPr lang="en-IN" dirty="0" smtClean="0"/>
              <a:t>to extract </a:t>
            </a:r>
            <a:r>
              <a:rPr lang="en-IN" dirty="0"/>
              <a:t>features in order to classify them into two categories of ham and spam messages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result demonstrated that the proposed model </a:t>
            </a:r>
            <a:r>
              <a:rPr lang="en-IN" dirty="0" smtClean="0"/>
              <a:t>outperformed </a:t>
            </a:r>
            <a:r>
              <a:rPr lang="en-IN" dirty="0"/>
              <a:t>other considered research in terms of accuracy and  F-measure, and had a high performance in identifying SMS and Email spam messages with good classification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After detection of spam SMS and </a:t>
            </a:r>
            <a:r>
              <a:rPr lang="en-IN" dirty="0" smtClean="0"/>
              <a:t>Emails, </a:t>
            </a:r>
            <a:r>
              <a:rPr lang="en-IN" dirty="0"/>
              <a:t>it shows the output in terms of alarming sound.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71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621056" y="261558"/>
            <a:ext cx="34047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 txBox="1">
            <a:spLocks/>
          </p:cNvSpPr>
          <p:nvPr/>
        </p:nvSpPr>
        <p:spPr>
          <a:xfrm>
            <a:off x="3718095" y="228524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900" dirty="0">
              <a:solidFill>
                <a:schemeClr val="tx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590283" y="216148"/>
            <a:ext cx="265598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500" b="1" dirty="0" smtClean="0">
                <a:solidFill>
                  <a:schemeClr val="tx1"/>
                </a:solidFill>
              </a:rPr>
              <a:t>REFERENCES</a:t>
            </a:r>
            <a:endParaRPr lang="en-IN" sz="35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385" y="1283677"/>
            <a:ext cx="9689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Email Spam Detection : An Empirical Comparative Study of Different ML and Ensemble Classifiers | IEEE Conference Publication | IEEE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Xplore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scikit-learn.org/stable/modules/generated/sklearn.model_selection.train_test_split.html</a:t>
            </a:r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hlinkClick r:id="rId4"/>
              </a:rPr>
              <a:t>Scikit</a:t>
            </a:r>
            <a:r>
              <a:rPr lang="en-US" dirty="0">
                <a:hlinkClick r:id="rId4"/>
              </a:rPr>
              <a:t> Learn - Quick Guide (tutorialspoint.com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/>
              </a:rPr>
              <a:t>Email based Spam Detection – </a:t>
            </a:r>
            <a:r>
              <a:rPr lang="en-US" dirty="0" smtClean="0">
                <a:hlinkClick r:id="rId5"/>
              </a:rPr>
              <a:t>IJERT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www.researchgate.net/publication/332865507_A_Survey_of_Existing_E-Mail_Spam_Filtering_Methods_Considering_Machine_Learning_Techniques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err="1">
                <a:hlinkClick r:id="rId3"/>
              </a:rPr>
              <a:t>sklearn.model_selection.train_test_split</a:t>
            </a:r>
            <a:r>
              <a:rPr lang="en-IN" dirty="0">
                <a:hlinkClick r:id="rId3"/>
              </a:rPr>
              <a:t> — </a:t>
            </a:r>
            <a:r>
              <a:rPr lang="en-IN" dirty="0" err="1">
                <a:hlinkClick r:id="rId3"/>
              </a:rPr>
              <a:t>scikit</a:t>
            </a:r>
            <a:r>
              <a:rPr lang="en-IN" dirty="0">
                <a:hlinkClick r:id="rId3"/>
              </a:rPr>
              <a:t>-learn 1.1.2 documentation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0299058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4683493" y="4225841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/>
              <a:t>Sakshee</a:t>
            </a:r>
            <a:r>
              <a:rPr lang="en-IN" sz="2400" dirty="0"/>
              <a:t> </a:t>
            </a:r>
            <a:r>
              <a:rPr lang="en-IN" sz="2400" dirty="0" err="1"/>
              <a:t>Arude</a:t>
            </a:r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875692" y="4188006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Sneha Bhaskar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8494047" y="4181518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Ishrath Fatima</a:t>
            </a:r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CCA81-5FAE-4C81-9177-EBCAF5C1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13" y="2788864"/>
            <a:ext cx="1627773" cy="1280271"/>
          </a:xfrm>
          <a:prstGeom prst="rect">
            <a:avLst/>
          </a:prstGeom>
        </p:spPr>
      </p:pic>
      <p:pic>
        <p:nvPicPr>
          <p:cNvPr id="18" name="Picture 17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19FCC74E-062E-4745-9BF4-3D90DB01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12" y="1896760"/>
            <a:ext cx="2277235" cy="2008893"/>
          </a:xfrm>
          <a:prstGeom prst="rect">
            <a:avLst/>
          </a:prstGeom>
        </p:spPr>
      </p:pic>
      <p:pic>
        <p:nvPicPr>
          <p:cNvPr id="24" name="Picture 23" descr="A person wearing a head scarf&#10;&#10;Description automatically generated with medium confidence">
            <a:extLst>
              <a:ext uri="{FF2B5EF4-FFF2-40B4-BE49-F238E27FC236}">
                <a16:creationId xmlns:a16="http://schemas.microsoft.com/office/drawing/2014/main" id="{944A6EA8-84C6-4FD8-96BA-FD4444851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813" y="1900973"/>
            <a:ext cx="2277235" cy="20088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0" y="1800950"/>
            <a:ext cx="1867962" cy="24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3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Best 5 Steps to Enhanced Email Security | Improve Email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782515"/>
            <a:ext cx="8557602" cy="385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89784" y="4833846"/>
            <a:ext cx="4633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Calisto MT" panose="02040603050505030304" pitchFamily="18" charset="0"/>
              </a:rPr>
              <a:t>Thank you…</a:t>
            </a:r>
            <a:endParaRPr lang="en-IN" sz="60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6" y="1088210"/>
            <a:ext cx="6503542" cy="3513762"/>
          </a:xfrm>
        </p:spPr>
        <p:txBody>
          <a:bodyPr>
            <a:normAutofit/>
          </a:bodyPr>
          <a:lstStyle/>
          <a:p>
            <a:r>
              <a:rPr lang="en-GB" dirty="0">
                <a:cs typeface="Aparajita" panose="02020603050405020304" pitchFamily="18" charset="0"/>
              </a:rPr>
              <a:t>PROJECT TITLE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SMS AND </a:t>
            </a:r>
            <a:r>
              <a:rPr lang="en-GB" sz="53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EMAIL SPAM DETECTION</a:t>
            </a:r>
            <a:endParaRPr lang="en-IN" sz="53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B9149-EC10-B458-2FF6-0A5B72BBA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77" y="1079417"/>
            <a:ext cx="3003081" cy="25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2480" y="1432560"/>
            <a:ext cx="8928244" cy="518399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Email Spam has become a major problem nowadays, with </a:t>
            </a:r>
            <a:r>
              <a:rPr lang="en-US" dirty="0" smtClean="0"/>
              <a:t>the Rapid </a:t>
            </a:r>
            <a:r>
              <a:rPr lang="en-US" dirty="0"/>
              <a:t>growth of internet users, Email </a:t>
            </a:r>
            <a:r>
              <a:rPr lang="en-US" dirty="0" smtClean="0"/>
              <a:t>spam </a:t>
            </a:r>
            <a:r>
              <a:rPr lang="en-US" dirty="0"/>
              <a:t>is also increasing. People are using them for illegal and unethical </a:t>
            </a:r>
            <a:r>
              <a:rPr lang="en-US" dirty="0" smtClean="0"/>
              <a:t>conduct, phishing, </a:t>
            </a:r>
            <a:r>
              <a:rPr lang="en-US" dirty="0"/>
              <a:t>and fraud. Sending malicious </a:t>
            </a:r>
            <a:r>
              <a:rPr lang="en-US" dirty="0" smtClean="0"/>
              <a:t>links </a:t>
            </a:r>
            <a:r>
              <a:rPr lang="en-US" dirty="0"/>
              <a:t>through spam emails </a:t>
            </a:r>
            <a:r>
              <a:rPr lang="en-US" dirty="0" smtClean="0"/>
              <a:t>can harm and </a:t>
            </a:r>
            <a:r>
              <a:rPr lang="en-US" dirty="0"/>
              <a:t>seek </a:t>
            </a:r>
            <a:r>
              <a:rPr lang="en-US" dirty="0" smtClean="0"/>
              <a:t>into our </a:t>
            </a:r>
            <a:r>
              <a:rPr lang="en-US" dirty="0"/>
              <a:t>system. Creating a fake profile and email account is much easy for the spammers, they pretend like </a:t>
            </a:r>
            <a:r>
              <a:rPr lang="en-US" dirty="0" smtClean="0"/>
              <a:t>genuine people </a:t>
            </a:r>
            <a:r>
              <a:rPr lang="en-US" dirty="0"/>
              <a:t>in their spam emails, these spammers target those peoples who are not aware </a:t>
            </a:r>
            <a:r>
              <a:rPr lang="en-US" dirty="0" smtClean="0"/>
              <a:t>of </a:t>
            </a:r>
            <a:r>
              <a:rPr lang="en-US" dirty="0"/>
              <a:t>these frauds. So, it is needed to Identify those spam mails which are fraud, this project will identify those spam by using techniques of machine learning, </a:t>
            </a:r>
            <a:r>
              <a:rPr lang="en-US" dirty="0" smtClean="0"/>
              <a:t>and we have selected the best algorithm </a:t>
            </a:r>
            <a:r>
              <a:rPr lang="en-US" dirty="0"/>
              <a:t>for </a:t>
            </a:r>
            <a:r>
              <a:rPr lang="en-US" dirty="0" smtClean="0"/>
              <a:t>email </a:t>
            </a:r>
            <a:r>
              <a:rPr lang="en-US" dirty="0"/>
              <a:t>spam detection having </a:t>
            </a:r>
            <a:r>
              <a:rPr lang="en-US" dirty="0" smtClean="0"/>
              <a:t>the best </a:t>
            </a:r>
            <a:r>
              <a:rPr lang="en-US" dirty="0"/>
              <a:t>precision and accuracy.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445" y="1597625"/>
            <a:ext cx="8393987" cy="25479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competition between filtering </a:t>
            </a:r>
            <a:r>
              <a:rPr lang="en-IN" dirty="0" smtClean="0"/>
              <a:t>methods </a:t>
            </a:r>
            <a:r>
              <a:rPr lang="en-IN" dirty="0"/>
              <a:t>and spammers is going on per day, as spammers began to use tricky methods to overcome the spam filters like using random sender addresses. So Using spam detection </a:t>
            </a:r>
            <a:r>
              <a:rPr lang="en-IN" dirty="0" smtClean="0"/>
              <a:t>techniques </a:t>
            </a:r>
            <a:r>
              <a:rPr lang="en-IN" dirty="0"/>
              <a:t>to overcome </a:t>
            </a:r>
            <a:r>
              <a:rPr lang="en-IN" dirty="0" smtClean="0"/>
              <a:t>email </a:t>
            </a:r>
            <a:r>
              <a:rPr lang="en-IN" dirty="0"/>
              <a:t>spam using spam filters.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19594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1030" name="Picture 6" descr="Ilustración de Actividad Hacker En Internet Hacker Spam Phishing Amenaza En  Línea Computadora Sistemas Malware Cyber Ataque Fraude Amenaza Informática  Wannacry Conveniente Para La Landing Page Web Banners Y Otros Relacionados  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7" y="3636010"/>
            <a:ext cx="5961184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049E49-7F05-3D2D-AE4A-95A823795D79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73217" y="1464816"/>
            <a:ext cx="7411915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is spam?- </a:t>
            </a:r>
            <a:r>
              <a:rPr lang="en-US" dirty="0"/>
              <a:t>Spam </a:t>
            </a:r>
            <a:r>
              <a:rPr lang="en-US" dirty="0" smtClean="0"/>
              <a:t>email/SMS </a:t>
            </a:r>
            <a:r>
              <a:rPr lang="en-US" dirty="0"/>
              <a:t>is unsolicited and unwanted junk </a:t>
            </a:r>
            <a:r>
              <a:rPr lang="en-US" dirty="0" smtClean="0"/>
              <a:t>email/SMS.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have created a website that detects spam </a:t>
            </a:r>
            <a:r>
              <a:rPr lang="en-US" dirty="0" smtClean="0"/>
              <a:t>SMS/emails.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have used machine learning algorithms to train our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HTML, CSS, and python flask are used to create a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aim to provide a spam filter that protects the end user from unsolicited, unwanted, malicious links, spoofing, and money scam.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Thus, the spam filters will increase the efficiency and accuracy of spam detection.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4" descr="no-spam-logo | Ultimate Movie Rank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92" y="3297017"/>
            <a:ext cx="3419231" cy="3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A9F4C-CC43-8E67-3B25-3CF37BF5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7" y="1120543"/>
            <a:ext cx="9175783" cy="47918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1821763" y="592497"/>
            <a:ext cx="705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Spam Detection Using A Machine Learning Model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684" y="413183"/>
            <a:ext cx="36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Spam detector website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4" y="923200"/>
            <a:ext cx="5505718" cy="3666378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6717323" y="694593"/>
            <a:ext cx="3763108" cy="1072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Machine Learning Algorithms/Libraries 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30916" y="2153924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err="1" smtClean="0"/>
              <a:t>scikit</a:t>
            </a:r>
            <a:r>
              <a:rPr lang="en-IN" dirty="0" smtClean="0"/>
              <a:t>-learn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flask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pandas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scipy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sklearn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joblib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30916" y="4484077"/>
            <a:ext cx="32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  <a:ea typeface="+mj-ea"/>
                <a:cs typeface="+mj-cs"/>
              </a:rPr>
              <a:t>Frontend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1946" y="5126981"/>
            <a:ext cx="235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52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603472" y="261558"/>
            <a:ext cx="34047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b="1" dirty="0">
                <a:solidFill>
                  <a:schemeClr val="tx1"/>
                </a:solidFill>
              </a:rPr>
              <a:t>MODELLING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" y="1404558"/>
            <a:ext cx="9503815" cy="22200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4289535"/>
            <a:ext cx="9503815" cy="24383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216" y="1026489"/>
            <a:ext cx="3780692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Training Testing Phase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916" y="3845477"/>
            <a:ext cx="3710354" cy="36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New email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505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5BD2-C7A3-DE51-0834-87B5CAC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CEBE6B0-1151-60D1-3B9E-05636CB2840D}"/>
              </a:ext>
            </a:extLst>
          </p:cNvPr>
          <p:cNvSpPr txBox="1">
            <a:spLocks/>
          </p:cNvSpPr>
          <p:nvPr/>
        </p:nvSpPr>
        <p:spPr>
          <a:xfrm>
            <a:off x="3621056" y="261558"/>
            <a:ext cx="34047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 txBox="1">
            <a:spLocks/>
          </p:cNvSpPr>
          <p:nvPr/>
        </p:nvSpPr>
        <p:spPr>
          <a:xfrm>
            <a:off x="3718095" y="228524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900" dirty="0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 txBox="1">
            <a:spLocks/>
          </p:cNvSpPr>
          <p:nvPr/>
        </p:nvSpPr>
        <p:spPr>
          <a:xfrm>
            <a:off x="1376294" y="437328"/>
            <a:ext cx="721436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WHO ARE THE END USERS?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 txBox="1">
            <a:spLocks/>
          </p:cNvSpPr>
          <p:nvPr/>
        </p:nvSpPr>
        <p:spPr>
          <a:xfrm>
            <a:off x="1969477" y="1273515"/>
            <a:ext cx="8317525" cy="209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algn="just">
              <a:lnSpc>
                <a:spcPct val="160000"/>
              </a:lnSpc>
            </a:pPr>
            <a:r>
              <a:rPr lang="en-IN" sz="2000" dirty="0" smtClean="0"/>
              <a:t>1. It’s for everyone who is using email service.</a:t>
            </a:r>
          </a:p>
          <a:p>
            <a:pPr marL="342900" lvl="1" algn="just">
              <a:lnSpc>
                <a:spcPct val="160000"/>
              </a:lnSpc>
            </a:pPr>
            <a:r>
              <a:rPr lang="en-IN" sz="2000" dirty="0" smtClean="0"/>
              <a:t>2. </a:t>
            </a:r>
            <a:r>
              <a:rPr lang="en-US" dirty="0" smtClean="0"/>
              <a:t> </a:t>
            </a:r>
            <a:r>
              <a:rPr lang="en-US" sz="2000" dirty="0" smtClean="0"/>
              <a:t>There are nearly 4.26 billion email users worldwide.</a:t>
            </a:r>
          </a:p>
          <a:p>
            <a:pPr marL="342900" lvl="1" algn="just">
              <a:lnSpc>
                <a:spcPct val="160000"/>
              </a:lnSpc>
            </a:pPr>
            <a:r>
              <a:rPr lang="en-IN" sz="2000" dirty="0" smtClean="0"/>
              <a:t>3. It is useful in different organizations, official, industrial, and business work for safe communication.</a:t>
            </a:r>
            <a:endParaRPr lang="en-IN" sz="2000" dirty="0"/>
          </a:p>
        </p:txBody>
      </p:sp>
      <p:pic>
        <p:nvPicPr>
          <p:cNvPr id="8196" name="Picture 4" descr="Wovenware Expands Operations in First-Half 2022 | MarTech C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3649173"/>
            <a:ext cx="5330092" cy="299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100+ Software Engineer Pictures [HD] | Download Free Images on Unspl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00" y="3667124"/>
            <a:ext cx="52673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7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1706</TotalTime>
  <Words>925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Aparajita</vt:lpstr>
      <vt:lpstr>Arial</vt:lpstr>
      <vt:lpstr>Arial Black</vt:lpstr>
      <vt:lpstr>Arial Rounded MT Bold</vt:lpstr>
      <vt:lpstr>Berlin Sans FB Demi</vt:lpstr>
      <vt:lpstr>Britannic Bold</vt:lpstr>
      <vt:lpstr>Calibri</vt:lpstr>
      <vt:lpstr>Calisto MT</vt:lpstr>
      <vt:lpstr>Cambria</vt:lpstr>
      <vt:lpstr>Cascadia Mono SemiBold</vt:lpstr>
      <vt:lpstr>Courier New</vt:lpstr>
      <vt:lpstr>Trebuchet MS</vt:lpstr>
      <vt:lpstr>Wingdings</vt:lpstr>
      <vt:lpstr>Wingdings 3</vt:lpstr>
      <vt:lpstr>Facet</vt:lpstr>
      <vt:lpstr> SMS AND EMAIL SPAM DETECTION</vt:lpstr>
      <vt:lpstr>PROJECT TITLE  SMS AND EMAIL SPAM DETECTION</vt:lpstr>
      <vt:lpstr>AGENDA</vt:lpstr>
      <vt:lpstr>PROBLEM  STATEMENT</vt:lpstr>
      <vt:lpstr>PROJECT  OVERVIEW</vt:lpstr>
      <vt:lpstr>PowerPoint Presentation</vt:lpstr>
      <vt:lpstr>PowerPoint Presentation</vt:lpstr>
      <vt:lpstr>PowerPoint Presentation</vt:lpstr>
      <vt:lpstr>PowerPoint Presentation</vt:lpstr>
      <vt:lpstr>YOUR SOLUTION AND ITS VALUE PROPOSITION</vt:lpstr>
      <vt:lpstr>YOUR SOLUTION AND ITS VALUE PROPOSITION</vt:lpstr>
      <vt:lpstr>PowerPoint Presentation</vt:lpstr>
      <vt:lpstr>PowerPoint Presentation</vt:lpstr>
      <vt:lpstr>MEET OUR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Sneha</cp:lastModifiedBy>
  <cp:revision>117</cp:revision>
  <dcterms:created xsi:type="dcterms:W3CDTF">2021-07-11T13:13:15Z</dcterms:created>
  <dcterms:modified xsi:type="dcterms:W3CDTF">2022-09-20T14:30:25Z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