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2"/>
  </p:notesMasterIdLst>
  <p:sldIdLst>
    <p:sldId id="256" r:id="rId2"/>
    <p:sldId id="273" r:id="rId3"/>
    <p:sldId id="257" r:id="rId4"/>
    <p:sldId id="260" r:id="rId5"/>
    <p:sldId id="262" r:id="rId6"/>
    <p:sldId id="279" r:id="rId7"/>
    <p:sldId id="282" r:id="rId8"/>
    <p:sldId id="300" r:id="rId9"/>
    <p:sldId id="283" r:id="rId10"/>
    <p:sldId id="287" r:id="rId11"/>
    <p:sldId id="284" r:id="rId12"/>
    <p:sldId id="285" r:id="rId13"/>
    <p:sldId id="289" r:id="rId14"/>
    <p:sldId id="293" r:id="rId15"/>
    <p:sldId id="290" r:id="rId16"/>
    <p:sldId id="291" r:id="rId17"/>
    <p:sldId id="292" r:id="rId18"/>
    <p:sldId id="296" r:id="rId19"/>
    <p:sldId id="295" r:id="rId20"/>
    <p:sldId id="301" r:id="rId21"/>
    <p:sldId id="297" r:id="rId22"/>
    <p:sldId id="298" r:id="rId23"/>
    <p:sldId id="299" r:id="rId24"/>
    <p:sldId id="302" r:id="rId25"/>
    <p:sldId id="303" r:id="rId26"/>
    <p:sldId id="305" r:id="rId27"/>
    <p:sldId id="304" r:id="rId28"/>
    <p:sldId id="306" r:id="rId29"/>
    <p:sldId id="307" r:id="rId30"/>
    <p:sldId id="27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624" autoAdjust="0"/>
  </p:normalViewPr>
  <p:slideViewPr>
    <p:cSldViewPr>
      <p:cViewPr>
        <p:scale>
          <a:sx n="60" d="100"/>
          <a:sy n="60" d="100"/>
        </p:scale>
        <p:origin x="-786" y="-162"/>
      </p:cViewPr>
      <p:guideLst>
        <p:guide orient="horz" pos="2160"/>
        <p:guide pos="2880"/>
      </p:guideLst>
    </p:cSldViewPr>
  </p:slideViewPr>
  <p:outlineViewPr>
    <p:cViewPr>
      <p:scale>
        <a:sx n="33" d="100"/>
        <a:sy n="33" d="100"/>
      </p:scale>
      <p:origin x="54" y="1297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B8AAD-4EF4-47BB-995B-93CA0D83F2AF}" type="datetimeFigureOut">
              <a:rPr lang="en-US" smtClean="0"/>
              <a:pPr/>
              <a:t>11/23/2012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B95904-EBC4-4D49-B9EE-DC9B626BD07E}" type="slidenum">
              <a:rPr lang="en-US" smtClean="0"/>
              <a:pPr/>
              <a:t>‹#›</a:t>
            </a:fld>
            <a:endParaRPr lang="en-US" dirty="0"/>
          </a:p>
        </p:txBody>
      </p:sp>
    </p:spTree>
    <p:extLst>
      <p:ext uri="{BB962C8B-B14F-4D97-AF65-F5344CB8AC3E}">
        <p14:creationId xmlns:p14="http://schemas.microsoft.com/office/powerpoint/2010/main" xmlns="" val="3312328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BEF819E-E792-4295-BB50-F824FA0881F9}" type="datetimeFigureOut">
              <a:rPr lang="en-US" smtClean="0"/>
              <a:pPr/>
              <a:t>11/23/2012</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F8B6019-F66B-4092-A4DF-B56741F4B20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EF819E-E792-4295-BB50-F824FA0881F9}" type="datetimeFigureOut">
              <a:rPr lang="en-US" smtClean="0"/>
              <a:pPr/>
              <a:t>11/23/2012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8B6019-F66B-4092-A4DF-B56741F4B207}" type="slidenum">
              <a:rPr lang="en-US" smtClean="0"/>
              <a:pPr/>
              <a:t>‹#›</a:t>
            </a:fld>
            <a:endParaRPr lang="en-US" dirty="0"/>
          </a:p>
        </p:txBody>
      </p:sp>
    </p:spTree>
  </p:cSld>
  <p:clrMapOvr>
    <a:masterClrMapping/>
  </p:clrMapOvr>
  <p:transition>
    <p:zo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EF819E-E792-4295-BB50-F824FA0881F9}" type="datetimeFigureOut">
              <a:rPr lang="en-US" smtClean="0"/>
              <a:pPr/>
              <a:t>11/23/2012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8B6019-F66B-4092-A4DF-B56741F4B207}" type="slidenum">
              <a:rPr lang="en-US" smtClean="0"/>
              <a:pPr/>
              <a:t>‹#›</a:t>
            </a:fld>
            <a:endParaRPr lang="en-US" dirty="0"/>
          </a:p>
        </p:txBody>
      </p:sp>
    </p:spTree>
  </p:cSld>
  <p:clrMapOvr>
    <a:masterClrMapping/>
  </p:clrMapOvr>
  <p:transition>
    <p:zo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BEF819E-E792-4295-BB50-F824FA0881F9}" type="datetimeFigureOut">
              <a:rPr lang="en-US" smtClean="0"/>
              <a:pPr/>
              <a:t>11/23/2012</a:t>
            </a:fld>
            <a:endParaRPr lang="en-US" dirty="0"/>
          </a:p>
        </p:txBody>
      </p:sp>
      <p:sp>
        <p:nvSpPr>
          <p:cNvPr id="9" name="Slide Number Placeholder 8"/>
          <p:cNvSpPr>
            <a:spLocks noGrp="1"/>
          </p:cNvSpPr>
          <p:nvPr>
            <p:ph type="sldNum" sz="quarter" idx="15"/>
          </p:nvPr>
        </p:nvSpPr>
        <p:spPr/>
        <p:txBody>
          <a:bodyPr rtlCol="0"/>
          <a:lstStyle/>
          <a:p>
            <a:fld id="{CF8B6019-F66B-4092-A4DF-B56741F4B207}"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transition>
    <p:zo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BEF819E-E792-4295-BB50-F824FA0881F9}" type="datetimeFigureOut">
              <a:rPr lang="en-US" smtClean="0"/>
              <a:pPr/>
              <a:t>11/23/2012</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F8B6019-F66B-4092-A4DF-B56741F4B207}"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BEF819E-E792-4295-BB50-F824FA0881F9}" type="datetimeFigureOut">
              <a:rPr lang="en-US" smtClean="0"/>
              <a:pPr/>
              <a:t>11/23/2012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8B6019-F66B-4092-A4DF-B56741F4B207}"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BEF819E-E792-4295-BB50-F824FA0881F9}" type="datetimeFigureOut">
              <a:rPr lang="en-US" smtClean="0"/>
              <a:pPr/>
              <a:t>11/23/2012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F8B6019-F66B-4092-A4DF-B56741F4B207}"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zo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BEF819E-E792-4295-BB50-F824FA0881F9}" type="datetimeFigureOut">
              <a:rPr lang="en-US" smtClean="0"/>
              <a:pPr/>
              <a:t>11/23/2012</a:t>
            </a:fld>
            <a:endParaRPr lang="en-US" dirty="0"/>
          </a:p>
        </p:txBody>
      </p:sp>
      <p:sp>
        <p:nvSpPr>
          <p:cNvPr id="7" name="Slide Number Placeholder 6"/>
          <p:cNvSpPr>
            <a:spLocks noGrp="1"/>
          </p:cNvSpPr>
          <p:nvPr>
            <p:ph type="sldNum" sz="quarter" idx="11"/>
          </p:nvPr>
        </p:nvSpPr>
        <p:spPr/>
        <p:txBody>
          <a:bodyPr rtlCol="0"/>
          <a:lstStyle/>
          <a:p>
            <a:fld id="{CF8B6019-F66B-4092-A4DF-B56741F4B207}"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F819E-E792-4295-BB50-F824FA0881F9}" type="datetimeFigureOut">
              <a:rPr lang="en-US" smtClean="0"/>
              <a:pPr/>
              <a:t>11/23/2012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8B6019-F66B-4092-A4DF-B56741F4B207}" type="slidenum">
              <a:rPr lang="en-US" smtClean="0"/>
              <a:pPr/>
              <a:t>‹#›</a:t>
            </a:fld>
            <a:endParaRPr lang="en-US" dirty="0"/>
          </a:p>
        </p:txBody>
      </p:sp>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BEF819E-E792-4295-BB50-F824FA0881F9}" type="datetimeFigureOut">
              <a:rPr lang="en-US" smtClean="0"/>
              <a:pPr/>
              <a:t>11/23/2012</a:t>
            </a:fld>
            <a:endParaRPr lang="en-US" dirty="0"/>
          </a:p>
        </p:txBody>
      </p:sp>
      <p:sp>
        <p:nvSpPr>
          <p:cNvPr id="22" name="Slide Number Placeholder 21"/>
          <p:cNvSpPr>
            <a:spLocks noGrp="1"/>
          </p:cNvSpPr>
          <p:nvPr>
            <p:ph type="sldNum" sz="quarter" idx="15"/>
          </p:nvPr>
        </p:nvSpPr>
        <p:spPr/>
        <p:txBody>
          <a:bodyPr rtlCol="0"/>
          <a:lstStyle/>
          <a:p>
            <a:fld id="{CF8B6019-F66B-4092-A4DF-B56741F4B207}"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BEF819E-E792-4295-BB50-F824FA0881F9}" type="datetimeFigureOut">
              <a:rPr lang="en-US" smtClean="0"/>
              <a:pPr/>
              <a:t>11/23/2012</a:t>
            </a:fld>
            <a:endParaRPr lang="en-US" dirty="0"/>
          </a:p>
        </p:txBody>
      </p:sp>
      <p:sp>
        <p:nvSpPr>
          <p:cNvPr id="18" name="Slide Number Placeholder 17"/>
          <p:cNvSpPr>
            <a:spLocks noGrp="1"/>
          </p:cNvSpPr>
          <p:nvPr>
            <p:ph type="sldNum" sz="quarter" idx="11"/>
          </p:nvPr>
        </p:nvSpPr>
        <p:spPr/>
        <p:txBody>
          <a:bodyPr rtlCol="0"/>
          <a:lstStyle/>
          <a:p>
            <a:fld id="{CF8B6019-F66B-4092-A4DF-B56741F4B207}"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transition>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BEF819E-E792-4295-BB50-F824FA0881F9}" type="datetimeFigureOut">
              <a:rPr lang="en-US" smtClean="0"/>
              <a:pPr/>
              <a:t>11/23/2012</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8B6019-F66B-4092-A4DF-B56741F4B20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zoom/>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14400"/>
            <a:ext cx="8077200" cy="3581400"/>
          </a:xfrm>
        </p:spPr>
        <p:txBody>
          <a:bodyPr>
            <a:normAutofit fontScale="90000"/>
          </a:bodyPr>
          <a:lstStyle/>
          <a:p>
            <a:pPr algn="l"/>
            <a:r>
              <a:rPr lang="en-US" sz="6000" dirty="0" smtClean="0">
                <a:latin typeface="Times New Roman" pitchFamily="18" charset="0"/>
                <a:cs typeface="Times New Roman" pitchFamily="18" charset="0"/>
              </a:rPr>
              <a:t>Statistical  Data  Analysis  And Modeling  Using  Rapid Miner</a:t>
            </a:r>
            <a:endParaRPr lang="en-US" dirty="0">
              <a:solidFill>
                <a:schemeClr val="tx1">
                  <a:lumMod val="95000"/>
                  <a:lumOff val="5000"/>
                </a:schemeClr>
              </a:solidFill>
            </a:endParaRPr>
          </a:p>
        </p:txBody>
      </p:sp>
      <p:sp>
        <p:nvSpPr>
          <p:cNvPr id="3" name="Subtitle 2"/>
          <p:cNvSpPr>
            <a:spLocks noGrp="1"/>
          </p:cNvSpPr>
          <p:nvPr>
            <p:ph type="subTitle" idx="1"/>
          </p:nvPr>
        </p:nvSpPr>
        <p:spPr>
          <a:xfrm>
            <a:off x="4876800" y="5105400"/>
            <a:ext cx="4038600" cy="1219200"/>
          </a:xfrm>
        </p:spPr>
        <p:txBody>
          <a:bodyPr>
            <a:noAutofit/>
          </a:bodyPr>
          <a:lstStyle/>
          <a:p>
            <a:r>
              <a:rPr lang="en-US" sz="2800" b="1" dirty="0" smtClean="0">
                <a:solidFill>
                  <a:schemeClr val="tx1"/>
                </a:solidFill>
                <a:latin typeface="Times New Roman" pitchFamily="18" charset="0"/>
                <a:cs typeface="Times New Roman" pitchFamily="18" charset="0"/>
              </a:rPr>
              <a:t>Presented  by</a:t>
            </a:r>
          </a:p>
          <a:p>
            <a:r>
              <a:rPr lang="en-US" sz="2800" b="1" dirty="0" smtClean="0">
                <a:solidFill>
                  <a:schemeClr val="tx1"/>
                </a:solidFill>
                <a:latin typeface="Times New Roman" pitchFamily="18" charset="0"/>
                <a:cs typeface="Times New Roman" pitchFamily="18" charset="0"/>
              </a:rPr>
              <a:t>Sneha(12mcs1037)</a:t>
            </a:r>
          </a:p>
          <a:p>
            <a:r>
              <a:rPr lang="en-US" sz="2800" b="1" dirty="0" smtClean="0">
                <a:solidFill>
                  <a:schemeClr val="tx1"/>
                </a:solidFill>
                <a:latin typeface="Times New Roman" pitchFamily="18" charset="0"/>
                <a:cs typeface="Times New Roman" pitchFamily="18" charset="0"/>
              </a:rPr>
              <a:t>Sravya(12mcs1012)</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04088"/>
            <a:ext cx="6553200" cy="515112"/>
          </a:xfrm>
        </p:spPr>
        <p:txBody>
          <a:bodyPr>
            <a:normAutofit fontScale="90000"/>
          </a:bodyPr>
          <a:lstStyle/>
          <a:p>
            <a:pPr algn="ctr"/>
            <a:r>
              <a:rPr lang="en-US" sz="3200" dirty="0" smtClean="0">
                <a:solidFill>
                  <a:schemeClr val="tx1">
                    <a:lumMod val="85000"/>
                    <a:lumOff val="15000"/>
                  </a:schemeClr>
                </a:solidFill>
              </a:rPr>
              <a:t>DESCRIPTION</a:t>
            </a:r>
            <a:endParaRPr lang="en-US" sz="3200" dirty="0">
              <a:solidFill>
                <a:schemeClr val="tx1">
                  <a:lumMod val="85000"/>
                  <a:lumOff val="15000"/>
                </a:schemeClr>
              </a:solidFill>
            </a:endParaRPr>
          </a:p>
        </p:txBody>
      </p:sp>
      <p:sp>
        <p:nvSpPr>
          <p:cNvPr id="3" name="Content Placeholder 2"/>
          <p:cNvSpPr>
            <a:spLocks noGrp="1"/>
          </p:cNvSpPr>
          <p:nvPr>
            <p:ph sz="quarter" idx="1"/>
          </p:nvPr>
        </p:nvSpPr>
        <p:spPr>
          <a:xfrm>
            <a:off x="381000" y="1447800"/>
            <a:ext cx="8305800" cy="4876800"/>
          </a:xfrm>
        </p:spPr>
        <p:txBody>
          <a:bodyPr>
            <a:normAutofit lnSpcReduction="10000"/>
          </a:bodyPr>
          <a:lstStyle/>
          <a:p>
            <a:pPr>
              <a:lnSpc>
                <a:spcPct val="150000"/>
              </a:lnSpc>
            </a:pPr>
            <a:r>
              <a:rPr lang="en-US" sz="2400" dirty="0" smtClean="0"/>
              <a:t>Cardiac involvement in AIDS/HIV infected persons occurs frequently. But may be quiescent clinically and may be direct cause of death. </a:t>
            </a:r>
          </a:p>
          <a:p>
            <a:pPr>
              <a:lnSpc>
                <a:spcPct val="150000"/>
              </a:lnSpc>
            </a:pPr>
            <a:r>
              <a:rPr lang="en-US" sz="2400" dirty="0" smtClean="0"/>
              <a:t>Present study was undertaken to evaluate the cardiac abnormalities In HIV infected patients using electro-cardiogram and echo cardiography.</a:t>
            </a:r>
          </a:p>
          <a:p>
            <a:pPr>
              <a:lnSpc>
                <a:spcPct val="150000"/>
              </a:lnSpc>
            </a:pPr>
            <a:r>
              <a:rPr lang="en-US" sz="2400" b="1" u="sng" dirty="0" err="1" smtClean="0">
                <a:solidFill>
                  <a:srgbClr val="00B050"/>
                </a:solidFill>
              </a:rPr>
              <a:t>AIM:</a:t>
            </a:r>
            <a:r>
              <a:rPr lang="en-US" sz="2400" dirty="0" err="1" smtClean="0"/>
              <a:t>To</a:t>
            </a:r>
            <a:r>
              <a:rPr lang="en-US" sz="2400" dirty="0" smtClean="0"/>
              <a:t> statically analyze the patients with problems from the given data set by correlating with main attributes (BP,PULSE RATE,CD4 COUNT).</a:t>
            </a:r>
            <a:endParaRPr lang="en-US" sz="2400" dirty="0"/>
          </a:p>
        </p:txBody>
      </p:sp>
    </p:spTree>
    <p:extLst>
      <p:ext uri="{BB962C8B-B14F-4D97-AF65-F5344CB8AC3E}">
        <p14:creationId xmlns:p14="http://schemas.microsoft.com/office/powerpoint/2010/main" xmlns="" val="599641867"/>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286512"/>
          </a:xfrm>
        </p:spPr>
        <p:txBody>
          <a:bodyPr>
            <a:normAutofit fontScale="90000"/>
          </a:bodyPr>
          <a:lstStyle/>
          <a:p>
            <a:r>
              <a:rPr lang="en-US" b="1" dirty="0" smtClean="0">
                <a:solidFill>
                  <a:srgbClr val="00B050"/>
                </a:solidFill>
                <a:latin typeface="Times New Roman" pitchFamily="18" charset="0"/>
                <a:cs typeface="Times New Roman" pitchFamily="18" charset="0"/>
              </a:rPr>
              <a:t>Master chart</a:t>
            </a:r>
            <a:r>
              <a:rPr lang="en-US" b="1" dirty="0">
                <a:solidFill>
                  <a:srgbClr val="00B050"/>
                </a:solidFill>
              </a:rPr>
              <a:t/>
            </a:r>
            <a:br>
              <a:rPr lang="en-US" b="1" dirty="0">
                <a:solidFill>
                  <a:srgbClr val="00B050"/>
                </a:solidFill>
              </a:rPr>
            </a:br>
            <a:endParaRPr lang="en-US" dirty="0"/>
          </a:p>
        </p:txBody>
      </p:sp>
      <p:sp>
        <p:nvSpPr>
          <p:cNvPr id="3" name="Content Placeholder 2"/>
          <p:cNvSpPr>
            <a:spLocks noGrp="1"/>
          </p:cNvSpPr>
          <p:nvPr>
            <p:ph sz="quarter" idx="1"/>
          </p:nvPr>
        </p:nvSpPr>
        <p:spPr>
          <a:xfrm>
            <a:off x="457200" y="1752600"/>
            <a:ext cx="8229600" cy="5486400"/>
          </a:xfrm>
        </p:spPr>
        <p:txBody>
          <a:bodyPr/>
          <a:lstStyle/>
          <a:p>
            <a:r>
              <a:rPr lang="en-US" dirty="0" smtClean="0"/>
              <a:t>MAIN ATTRIBUTES:</a:t>
            </a:r>
          </a:p>
          <a:p>
            <a:pPr marL="0" indent="0">
              <a:buNone/>
            </a:pPr>
            <a:r>
              <a:rPr lang="en-US" dirty="0"/>
              <a:t> </a:t>
            </a:r>
            <a:r>
              <a:rPr lang="en-US" dirty="0" smtClean="0"/>
              <a:t>        </a:t>
            </a:r>
            <a:r>
              <a:rPr lang="en-US" dirty="0" err="1" smtClean="0"/>
              <a:t>Preart</a:t>
            </a:r>
            <a:r>
              <a:rPr lang="en-US" dirty="0" smtClean="0"/>
              <a:t>(pre-</a:t>
            </a:r>
            <a:r>
              <a:rPr lang="en-US" dirty="0" err="1" smtClean="0"/>
              <a:t>antiretro</a:t>
            </a:r>
            <a:r>
              <a:rPr lang="en-US" dirty="0" smtClean="0"/>
              <a:t> viral therapy no)-&gt;primary key</a:t>
            </a:r>
          </a:p>
          <a:p>
            <a:pPr marL="0" indent="0">
              <a:buNone/>
            </a:pPr>
            <a:r>
              <a:rPr lang="en-US" dirty="0"/>
              <a:t> </a:t>
            </a:r>
            <a:r>
              <a:rPr lang="en-US" dirty="0" smtClean="0"/>
              <a:t>        BP               (range:100-130/60-90)</a:t>
            </a:r>
          </a:p>
          <a:p>
            <a:pPr marL="0" indent="0">
              <a:buNone/>
            </a:pPr>
            <a:r>
              <a:rPr lang="en-US" dirty="0" smtClean="0"/>
              <a:t>         pulse rate   (range:60-90)</a:t>
            </a:r>
          </a:p>
          <a:p>
            <a:pPr marL="0" indent="0">
              <a:buNone/>
            </a:pPr>
            <a:r>
              <a:rPr lang="en-US" dirty="0" smtClean="0"/>
              <a:t>         cd4 count:  (range:500-1200)</a:t>
            </a:r>
          </a:p>
          <a:p>
            <a:pPr marL="0" indent="0">
              <a:buNone/>
            </a:pPr>
            <a:r>
              <a:rPr lang="en-US" dirty="0"/>
              <a:t> </a:t>
            </a:r>
            <a:r>
              <a:rPr lang="en-US" dirty="0" smtClean="0"/>
              <a:t>         and others….</a:t>
            </a:r>
            <a:endParaRPr lang="en-US" dirty="0"/>
          </a:p>
        </p:txBody>
      </p:sp>
    </p:spTree>
    <p:extLst>
      <p:ext uri="{BB962C8B-B14F-4D97-AF65-F5344CB8AC3E}">
        <p14:creationId xmlns:p14="http://schemas.microsoft.com/office/powerpoint/2010/main" xmlns="" val="3780523466"/>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696200" cy="667512"/>
          </a:xfrm>
        </p:spPr>
        <p:txBody>
          <a:bodyPr>
            <a:normAutofit fontScale="90000"/>
          </a:bodyPr>
          <a:lstStyle/>
          <a:p>
            <a:r>
              <a:rPr lang="en-US" sz="3200" b="1" dirty="0">
                <a:solidFill>
                  <a:srgbClr val="00B050"/>
                </a:solidFill>
              </a:rPr>
              <a:t>Extracting Data from the </a:t>
            </a:r>
            <a:r>
              <a:rPr lang="en-US" sz="3200" b="1" dirty="0" smtClean="0">
                <a:solidFill>
                  <a:srgbClr val="00B050"/>
                </a:solidFill>
              </a:rPr>
              <a:t>Dataset-</a:t>
            </a:r>
            <a:r>
              <a:rPr lang="en-US" sz="3200" dirty="0" smtClean="0"/>
              <a:t> Meta data view</a:t>
            </a:r>
            <a:endParaRPr lang="en-US" sz="3200" dirty="0"/>
          </a:p>
        </p:txBody>
      </p:sp>
      <p:pic>
        <p:nvPicPr>
          <p:cNvPr id="1026" name="Picture 2" descr="C:\Users\user\Desktop\1 SEM PROJECTS\Final\dbms\photos\1.png"/>
          <p:cNvPicPr>
            <a:picLocks noChangeAspect="1" noChangeArrowheads="1"/>
          </p:cNvPicPr>
          <p:nvPr/>
        </p:nvPicPr>
        <p:blipFill>
          <a:blip r:embed="rId2"/>
          <a:srcRect/>
          <a:stretch>
            <a:fillRect/>
          </a:stretch>
        </p:blipFill>
        <p:spPr bwMode="auto">
          <a:xfrm>
            <a:off x="685800" y="1066800"/>
            <a:ext cx="7467600" cy="5588810"/>
          </a:xfrm>
          <a:prstGeom prst="rect">
            <a:avLst/>
          </a:prstGeom>
          <a:noFill/>
        </p:spPr>
      </p:pic>
    </p:spTree>
    <p:extLst>
      <p:ext uri="{BB962C8B-B14F-4D97-AF65-F5344CB8AC3E}">
        <p14:creationId xmlns:p14="http://schemas.microsoft.com/office/powerpoint/2010/main" xmlns="" val="2063242324"/>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515112"/>
          </a:xfrm>
        </p:spPr>
        <p:txBody>
          <a:bodyPr>
            <a:normAutofit fontScale="90000"/>
          </a:bodyPr>
          <a:lstStyle/>
          <a:p>
            <a:pPr algn="ctr"/>
            <a:r>
              <a:rPr lang="en-US" sz="3200" dirty="0" smtClean="0">
                <a:solidFill>
                  <a:schemeClr val="tx1">
                    <a:lumMod val="85000"/>
                    <a:lumOff val="15000"/>
                  </a:schemeClr>
                </a:solidFill>
              </a:rPr>
              <a:t>Data view:</a:t>
            </a:r>
            <a:endParaRPr lang="en-US" sz="3200" dirty="0">
              <a:solidFill>
                <a:schemeClr val="tx1">
                  <a:lumMod val="85000"/>
                  <a:lumOff val="15000"/>
                </a:schemeClr>
              </a:solidFill>
            </a:endParaRPr>
          </a:p>
        </p:txBody>
      </p:sp>
      <p:pic>
        <p:nvPicPr>
          <p:cNvPr id="2050" name="Picture 2" descr="C:\Users\user\Desktop\1 SEM PROJECTS\Final\dbms\photos\2.png"/>
          <p:cNvPicPr>
            <a:picLocks noChangeAspect="1" noChangeArrowheads="1"/>
          </p:cNvPicPr>
          <p:nvPr/>
        </p:nvPicPr>
        <p:blipFill>
          <a:blip r:embed="rId2"/>
          <a:srcRect/>
          <a:stretch>
            <a:fillRect/>
          </a:stretch>
        </p:blipFill>
        <p:spPr bwMode="auto">
          <a:xfrm>
            <a:off x="228600" y="1066800"/>
            <a:ext cx="8701991" cy="5257800"/>
          </a:xfrm>
          <a:prstGeom prst="rect">
            <a:avLst/>
          </a:prstGeom>
          <a:noFill/>
        </p:spPr>
      </p:pic>
    </p:spTree>
    <p:extLst>
      <p:ext uri="{BB962C8B-B14F-4D97-AF65-F5344CB8AC3E}">
        <p14:creationId xmlns:p14="http://schemas.microsoft.com/office/powerpoint/2010/main" xmlns="" val="2981031247"/>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04088"/>
            <a:ext cx="6400800" cy="591312"/>
          </a:xfrm>
        </p:spPr>
        <p:txBody>
          <a:bodyPr>
            <a:normAutofit/>
          </a:bodyPr>
          <a:lstStyle/>
          <a:p>
            <a:pPr algn="ctr"/>
            <a:r>
              <a:rPr lang="en-US" sz="3200" dirty="0" smtClean="0">
                <a:solidFill>
                  <a:schemeClr val="tx1">
                    <a:lumMod val="85000"/>
                    <a:lumOff val="15000"/>
                  </a:schemeClr>
                </a:solidFill>
              </a:rPr>
              <a:t>DATA PRE-PROCESSING</a:t>
            </a:r>
            <a:endParaRPr lang="en-US" sz="3200" dirty="0">
              <a:solidFill>
                <a:schemeClr val="tx1">
                  <a:lumMod val="85000"/>
                  <a:lumOff val="15000"/>
                </a:schemeClr>
              </a:solidFill>
            </a:endParaRPr>
          </a:p>
        </p:txBody>
      </p:sp>
      <p:sp>
        <p:nvSpPr>
          <p:cNvPr id="3" name="Content Placeholder 2"/>
          <p:cNvSpPr>
            <a:spLocks noGrp="1"/>
          </p:cNvSpPr>
          <p:nvPr>
            <p:ph sz="quarter" idx="1"/>
          </p:nvPr>
        </p:nvSpPr>
        <p:spPr>
          <a:xfrm>
            <a:off x="457200" y="1371600"/>
            <a:ext cx="8229600" cy="4953000"/>
          </a:xfrm>
        </p:spPr>
        <p:txBody>
          <a:bodyPr/>
          <a:lstStyle/>
          <a:p>
            <a:pPr>
              <a:buFont typeface="Arial" pitchFamily="34" charset="0"/>
              <a:buChar char="•"/>
            </a:pPr>
            <a:r>
              <a:rPr lang="en-US" dirty="0" smtClean="0"/>
              <a:t>Inclusion criteria:</a:t>
            </a:r>
          </a:p>
          <a:p>
            <a:pPr marL="0" indent="0">
              <a:buNone/>
            </a:pPr>
            <a:r>
              <a:rPr lang="en-US" dirty="0" smtClean="0"/>
              <a:t>                           age group &gt;15</a:t>
            </a:r>
          </a:p>
          <a:p>
            <a:pPr marL="0" indent="0">
              <a:buNone/>
            </a:pPr>
            <a:r>
              <a:rPr lang="en-US" dirty="0"/>
              <a:t> </a:t>
            </a:r>
            <a:r>
              <a:rPr lang="en-US" dirty="0" smtClean="0"/>
              <a:t>                          HIV positive individuals</a:t>
            </a:r>
          </a:p>
          <a:p>
            <a:pPr>
              <a:buFont typeface="Arial" pitchFamily="34" charset="0"/>
              <a:buChar char="•"/>
            </a:pPr>
            <a:r>
              <a:rPr lang="en-US" dirty="0" smtClean="0"/>
              <a:t>Exclusion criteria:</a:t>
            </a:r>
          </a:p>
          <a:p>
            <a:pPr marL="0" indent="0">
              <a:buNone/>
            </a:pPr>
            <a:r>
              <a:rPr lang="en-US" dirty="0"/>
              <a:t> </a:t>
            </a:r>
            <a:r>
              <a:rPr lang="en-US" dirty="0" smtClean="0"/>
              <a:t>                          Individuals with HIV1 and 2 nonreactive</a:t>
            </a:r>
          </a:p>
          <a:p>
            <a:pPr marL="0" indent="0">
              <a:buNone/>
            </a:pPr>
            <a:r>
              <a:rPr lang="en-US" dirty="0"/>
              <a:t> </a:t>
            </a:r>
            <a:r>
              <a:rPr lang="en-US" dirty="0" smtClean="0"/>
              <a:t>                          age group below 15 years</a:t>
            </a:r>
          </a:p>
          <a:p>
            <a:pPr marL="0" indent="0">
              <a:buNone/>
            </a:pPr>
            <a:r>
              <a:rPr lang="en-US" dirty="0"/>
              <a:t> </a:t>
            </a:r>
            <a:r>
              <a:rPr lang="en-US" dirty="0" smtClean="0"/>
              <a:t>                          congenital heart diseases</a:t>
            </a:r>
            <a:endParaRPr lang="en-US" dirty="0"/>
          </a:p>
        </p:txBody>
      </p:sp>
    </p:spTree>
    <p:extLst>
      <p:ext uri="{BB962C8B-B14F-4D97-AF65-F5344CB8AC3E}">
        <p14:creationId xmlns:p14="http://schemas.microsoft.com/office/powerpoint/2010/main" xmlns="" val="3537494183"/>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1312"/>
          </a:xfrm>
        </p:spPr>
        <p:txBody>
          <a:bodyPr>
            <a:normAutofit fontScale="90000"/>
          </a:bodyPr>
          <a:lstStyle/>
          <a:p>
            <a:r>
              <a:rPr lang="en-US" sz="3200" dirty="0" smtClean="0">
                <a:solidFill>
                  <a:schemeClr val="tx1">
                    <a:lumMod val="85000"/>
                    <a:lumOff val="15000"/>
                  </a:schemeClr>
                </a:solidFill>
              </a:rPr>
              <a:t>DATA PRE-PROCESSING -</a:t>
            </a:r>
            <a:r>
              <a:rPr lang="en-US" sz="3200" dirty="0" smtClean="0">
                <a:solidFill>
                  <a:srgbClr val="C00000"/>
                </a:solidFill>
              </a:rPr>
              <a:t>Missing values:</a:t>
            </a:r>
            <a:endParaRPr lang="en-US" sz="3200" dirty="0">
              <a:solidFill>
                <a:srgbClr val="C00000"/>
              </a:solidFill>
            </a:endParaRPr>
          </a:p>
        </p:txBody>
      </p:sp>
      <p:pic>
        <p:nvPicPr>
          <p:cNvPr id="3074" name="Picture 2" descr="C:\Users\user\Desktop\1 SEM PROJECTS\Final\dbms\photos\3.png"/>
          <p:cNvPicPr>
            <a:picLocks noChangeAspect="1" noChangeArrowheads="1"/>
          </p:cNvPicPr>
          <p:nvPr/>
        </p:nvPicPr>
        <p:blipFill>
          <a:blip r:embed="rId2"/>
          <a:srcRect/>
          <a:stretch>
            <a:fillRect/>
          </a:stretch>
        </p:blipFill>
        <p:spPr bwMode="auto">
          <a:xfrm>
            <a:off x="304800" y="2289175"/>
            <a:ext cx="8534400" cy="3197225"/>
          </a:xfrm>
          <a:prstGeom prst="rect">
            <a:avLst/>
          </a:prstGeom>
          <a:noFill/>
        </p:spPr>
      </p:pic>
    </p:spTree>
    <p:extLst>
      <p:ext uri="{BB962C8B-B14F-4D97-AF65-F5344CB8AC3E}">
        <p14:creationId xmlns:p14="http://schemas.microsoft.com/office/powerpoint/2010/main" xmlns="" val="3737856548"/>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515112"/>
          </a:xfrm>
        </p:spPr>
        <p:txBody>
          <a:bodyPr>
            <a:noAutofit/>
          </a:bodyPr>
          <a:lstStyle/>
          <a:p>
            <a:r>
              <a:rPr lang="en-US" sz="3200" dirty="0" smtClean="0"/>
              <a:t>MISSING VALUE REPLACEMENT:</a:t>
            </a:r>
            <a:endParaRPr lang="en-US" sz="3200" dirty="0"/>
          </a:p>
        </p:txBody>
      </p:sp>
      <p:pic>
        <p:nvPicPr>
          <p:cNvPr id="4098" name="Picture 2" descr="C:\Users\user\Desktop\1 SEM PROJECTS\Final\dbms\photos\4.png"/>
          <p:cNvPicPr>
            <a:picLocks noChangeAspect="1" noChangeArrowheads="1"/>
          </p:cNvPicPr>
          <p:nvPr/>
        </p:nvPicPr>
        <p:blipFill>
          <a:blip r:embed="rId2"/>
          <a:srcRect/>
          <a:stretch>
            <a:fillRect/>
          </a:stretch>
        </p:blipFill>
        <p:spPr bwMode="auto">
          <a:xfrm>
            <a:off x="914400" y="1026834"/>
            <a:ext cx="7450138" cy="5723216"/>
          </a:xfrm>
          <a:prstGeom prst="rect">
            <a:avLst/>
          </a:prstGeom>
          <a:noFill/>
        </p:spPr>
      </p:pic>
    </p:spTree>
    <p:extLst>
      <p:ext uri="{BB962C8B-B14F-4D97-AF65-F5344CB8AC3E}">
        <p14:creationId xmlns:p14="http://schemas.microsoft.com/office/powerpoint/2010/main" xmlns="" val="2861478890"/>
      </p:ext>
    </p:extLst>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lumMod val="85000"/>
                    <a:lumOff val="15000"/>
                  </a:schemeClr>
                </a:solidFill>
              </a:rPr>
              <a:t>DATA PRE-PROCESSING</a:t>
            </a:r>
            <a:endParaRPr lang="en-US" sz="4000" dirty="0"/>
          </a:p>
        </p:txBody>
      </p:sp>
      <p:pic>
        <p:nvPicPr>
          <p:cNvPr id="5122" name="Picture 2" descr="C:\Users\user\Desktop\1 SEM PROJECTS\Final\dbms\photos\5.png"/>
          <p:cNvPicPr>
            <a:picLocks noChangeAspect="1" noChangeArrowheads="1"/>
          </p:cNvPicPr>
          <p:nvPr/>
        </p:nvPicPr>
        <p:blipFill>
          <a:blip r:embed="rId2"/>
          <a:srcRect/>
          <a:stretch>
            <a:fillRect/>
          </a:stretch>
        </p:blipFill>
        <p:spPr bwMode="auto">
          <a:xfrm>
            <a:off x="622300" y="3200400"/>
            <a:ext cx="7899400" cy="1905000"/>
          </a:xfrm>
          <a:prstGeom prst="rect">
            <a:avLst/>
          </a:prstGeom>
          <a:noFill/>
        </p:spPr>
      </p:pic>
    </p:spTree>
    <p:extLst>
      <p:ext uri="{BB962C8B-B14F-4D97-AF65-F5344CB8AC3E}">
        <p14:creationId xmlns:p14="http://schemas.microsoft.com/office/powerpoint/2010/main" xmlns="" val="3323040172"/>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143000"/>
          </a:xfrm>
        </p:spPr>
        <p:txBody>
          <a:bodyPr/>
          <a:lstStyle/>
          <a:p>
            <a:r>
              <a:rPr lang="en-US" dirty="0" smtClean="0"/>
              <a:t>2D- Scatter Plot: CD4</a:t>
            </a:r>
            <a:endParaRPr lang="en-US" dirty="0"/>
          </a:p>
        </p:txBody>
      </p:sp>
      <p:pic>
        <p:nvPicPr>
          <p:cNvPr id="6146" name="Picture 2" descr="C:\Users\user\Desktop\1 SEM PROJECTS\Final\dbms\photos\6.png"/>
          <p:cNvPicPr>
            <a:picLocks noChangeAspect="1" noChangeArrowheads="1"/>
          </p:cNvPicPr>
          <p:nvPr/>
        </p:nvPicPr>
        <p:blipFill>
          <a:blip r:embed="rId2"/>
          <a:srcRect/>
          <a:stretch>
            <a:fillRect/>
          </a:stretch>
        </p:blipFill>
        <p:spPr bwMode="auto">
          <a:xfrm>
            <a:off x="181056" y="1371600"/>
            <a:ext cx="8299370" cy="5011737"/>
          </a:xfrm>
          <a:prstGeom prst="rect">
            <a:avLst/>
          </a:prstGeom>
          <a:noFill/>
        </p:spPr>
      </p:pic>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1143000"/>
          </a:xfrm>
        </p:spPr>
        <p:txBody>
          <a:bodyPr/>
          <a:lstStyle/>
          <a:p>
            <a:r>
              <a:rPr lang="en-US" dirty="0" smtClean="0"/>
              <a:t>2D- Scatter Plot: Pulse Rate</a:t>
            </a:r>
            <a:endParaRPr lang="en-US" dirty="0"/>
          </a:p>
        </p:txBody>
      </p:sp>
      <p:pic>
        <p:nvPicPr>
          <p:cNvPr id="7170" name="Picture 2" descr="C:\Users\user\Desktop\1 SEM PROJECTS\Final\dbms\photos\7.png"/>
          <p:cNvPicPr>
            <a:picLocks noChangeAspect="1" noChangeArrowheads="1"/>
          </p:cNvPicPr>
          <p:nvPr/>
        </p:nvPicPr>
        <p:blipFill>
          <a:blip r:embed="rId2"/>
          <a:srcRect/>
          <a:stretch>
            <a:fillRect/>
          </a:stretch>
        </p:blipFill>
        <p:spPr bwMode="auto">
          <a:xfrm>
            <a:off x="685800" y="1371600"/>
            <a:ext cx="7756525" cy="4916487"/>
          </a:xfrm>
          <a:prstGeom prst="rect">
            <a:avLst/>
          </a:prstGeom>
          <a:noFill/>
        </p:spPr>
      </p:pic>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normAutofit/>
          </a:bodyPr>
          <a:lstStyle/>
          <a:p>
            <a:r>
              <a:rPr lang="en-US" dirty="0" smtClean="0"/>
              <a:t>Objective</a:t>
            </a:r>
          </a:p>
          <a:p>
            <a:r>
              <a:rPr lang="en-US" dirty="0" smtClean="0">
                <a:latin typeface="Times New Roman" pitchFamily="18" charset="0"/>
                <a:cs typeface="Times New Roman" pitchFamily="18" charset="0"/>
              </a:rPr>
              <a:t>Project progress</a:t>
            </a:r>
          </a:p>
          <a:p>
            <a:r>
              <a:rPr lang="en-US" dirty="0" smtClean="0">
                <a:latin typeface="Times New Roman" pitchFamily="18" charset="0"/>
                <a:cs typeface="Times New Roman" pitchFamily="18" charset="0"/>
              </a:rPr>
              <a:t>Statistical Data Analysis</a:t>
            </a:r>
          </a:p>
          <a:p>
            <a:r>
              <a:rPr lang="en-US" dirty="0" smtClean="0">
                <a:latin typeface="Times New Roman" pitchFamily="18" charset="0"/>
                <a:cs typeface="Times New Roman" pitchFamily="18" charset="0"/>
              </a:rPr>
              <a:t>Data Cleaning</a:t>
            </a:r>
          </a:p>
          <a:p>
            <a:r>
              <a:rPr lang="en-US" dirty="0" smtClean="0">
                <a:latin typeface="Times New Roman" pitchFamily="18" charset="0"/>
                <a:cs typeface="Times New Roman" pitchFamily="18" charset="0"/>
              </a:rPr>
              <a:t>ETL process</a:t>
            </a:r>
          </a:p>
          <a:p>
            <a:pPr>
              <a:buNone/>
            </a:pPr>
            <a:endParaRPr lang="en-US" b="1" dirty="0" smtClean="0">
              <a:solidFill>
                <a:srgbClr val="00B050"/>
              </a:solidFill>
              <a:latin typeface="Times New Roman" pitchFamily="18" charset="0"/>
              <a:cs typeface="Times New Roman" pitchFamily="18" charset="0"/>
            </a:endParaRPr>
          </a:p>
          <a:p>
            <a:pPr>
              <a:buNone/>
            </a:pPr>
            <a:r>
              <a:rPr lang="en-US" b="1" u="sng" dirty="0" smtClean="0">
                <a:solidFill>
                  <a:srgbClr val="00B050"/>
                </a:solidFill>
                <a:latin typeface="Times New Roman" pitchFamily="18" charset="0"/>
                <a:cs typeface="Times New Roman" pitchFamily="18" charset="0"/>
              </a:rPr>
              <a:t>How we implemented:</a:t>
            </a:r>
          </a:p>
          <a:p>
            <a:r>
              <a:rPr lang="en-US" b="1" dirty="0" smtClean="0">
                <a:solidFill>
                  <a:srgbClr val="00B050"/>
                </a:solidFill>
                <a:latin typeface="Times New Roman" pitchFamily="18" charset="0"/>
                <a:cs typeface="Times New Roman" pitchFamily="18" charset="0"/>
              </a:rPr>
              <a:t>Dataset- HIV patients Master chart</a:t>
            </a:r>
          </a:p>
          <a:p>
            <a:r>
              <a:rPr lang="en-US" b="1" dirty="0" smtClean="0">
                <a:solidFill>
                  <a:srgbClr val="00B050"/>
                </a:solidFill>
              </a:rPr>
              <a:t>Extracting Data from the Dataset</a:t>
            </a:r>
          </a:p>
          <a:p>
            <a:r>
              <a:rPr lang="en-US" b="1" dirty="0" smtClean="0">
                <a:solidFill>
                  <a:srgbClr val="00B050"/>
                </a:solidFill>
              </a:rPr>
              <a:t>Transforming Data into the Target Form</a:t>
            </a:r>
          </a:p>
          <a:p>
            <a:pPr>
              <a:buNone/>
            </a:pPr>
            <a:endParaRPr lang="en-US" b="1" dirty="0" smtClean="0">
              <a:solidFill>
                <a:srgbClr val="00B050"/>
              </a:solidFill>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p>
          <a:p>
            <a:endParaRPr lang="en-US" dirty="0" smtClean="0"/>
          </a:p>
          <a:p>
            <a:endParaRPr lang="en-US" dirty="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Andrew Curves</a:t>
            </a:r>
            <a:endParaRPr lang="en-US" dirty="0"/>
          </a:p>
        </p:txBody>
      </p:sp>
      <p:sp>
        <p:nvSpPr>
          <p:cNvPr id="3" name="Content Placeholder 2"/>
          <p:cNvSpPr>
            <a:spLocks noGrp="1"/>
          </p:cNvSpPr>
          <p:nvPr>
            <p:ph sz="quarter" idx="1"/>
          </p:nvPr>
        </p:nvSpPr>
        <p:spPr/>
        <p:txBody>
          <a:bodyPr>
            <a:normAutofit fontScale="85000" lnSpcReduction="10000"/>
          </a:bodyPr>
          <a:lstStyle/>
          <a:p>
            <a:pPr>
              <a:buNone/>
            </a:pPr>
            <a:endParaRPr lang="en-US" dirty="0" smtClean="0"/>
          </a:p>
          <a:p>
            <a:pPr>
              <a:lnSpc>
                <a:spcPct val="150000"/>
              </a:lnSpc>
            </a:pPr>
            <a:r>
              <a:rPr lang="en-US" sz="2400" dirty="0" smtClean="0"/>
              <a:t>The basic problem of graphical displays of multivariate data is the </a:t>
            </a:r>
            <a:r>
              <a:rPr lang="en-US" sz="2400" dirty="0" err="1" smtClean="0"/>
              <a:t>dimentionality</a:t>
            </a:r>
            <a:r>
              <a:rPr lang="en-US" sz="2400" dirty="0" smtClean="0"/>
              <a:t>. </a:t>
            </a:r>
            <a:r>
              <a:rPr lang="en-US" sz="2400" dirty="0" err="1" smtClean="0"/>
              <a:t>Scattor</a:t>
            </a:r>
            <a:r>
              <a:rPr lang="en-US" sz="2400" dirty="0" smtClean="0"/>
              <a:t> plots work well </a:t>
            </a:r>
            <a:r>
              <a:rPr lang="en-US" sz="2400" dirty="0" err="1" smtClean="0"/>
              <a:t>upto</a:t>
            </a:r>
            <a:r>
              <a:rPr lang="en-US" sz="2400" dirty="0" smtClean="0"/>
              <a:t> 3 dimensions</a:t>
            </a:r>
          </a:p>
          <a:p>
            <a:pPr>
              <a:lnSpc>
                <a:spcPct val="150000"/>
              </a:lnSpc>
            </a:pPr>
            <a:r>
              <a:rPr lang="en-US" sz="2400" dirty="0" smtClean="0"/>
              <a:t>The idea of coding and representing multivariate data by curves was suggested by Andrew such that each observation represents the co-</a:t>
            </a:r>
            <a:r>
              <a:rPr lang="en-US" sz="2400" dirty="0" err="1" smtClean="0"/>
              <a:t>efficients</a:t>
            </a:r>
            <a:r>
              <a:rPr lang="en-US" sz="2400" dirty="0" smtClean="0"/>
              <a:t> of a so called </a:t>
            </a:r>
            <a:r>
              <a:rPr lang="en-US" sz="2400" dirty="0" err="1" smtClean="0"/>
              <a:t>fouries</a:t>
            </a:r>
            <a:r>
              <a:rPr lang="en-US" sz="2400" dirty="0" smtClean="0"/>
              <a:t> series.</a:t>
            </a:r>
          </a:p>
          <a:p>
            <a:pPr>
              <a:lnSpc>
                <a:spcPct val="150000"/>
              </a:lnSpc>
            </a:pPr>
            <a:r>
              <a:rPr lang="en-US" sz="2400" dirty="0" smtClean="0"/>
              <a:t>Andrew Curves are examples of the space transformed visualization techniques for visualizing multivariate data.</a:t>
            </a:r>
            <a:endParaRPr lang="en-US" sz="2400" dirty="0"/>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1143000"/>
          </a:xfrm>
        </p:spPr>
        <p:txBody>
          <a:bodyPr/>
          <a:lstStyle/>
          <a:p>
            <a:r>
              <a:rPr lang="en-US" dirty="0" smtClean="0"/>
              <a:t>Andrew Curves: Pulse Rate</a:t>
            </a:r>
            <a:endParaRPr lang="en-US" dirty="0"/>
          </a:p>
        </p:txBody>
      </p:sp>
      <p:pic>
        <p:nvPicPr>
          <p:cNvPr id="8194" name="Picture 2" descr="C:\Users\user\Desktop\1 SEM PROJECTS\Final\dbms\photos\8.png"/>
          <p:cNvPicPr>
            <a:picLocks noChangeAspect="1" noChangeArrowheads="1"/>
          </p:cNvPicPr>
          <p:nvPr/>
        </p:nvPicPr>
        <p:blipFill>
          <a:blip r:embed="rId2"/>
          <a:srcRect/>
          <a:stretch>
            <a:fillRect/>
          </a:stretch>
        </p:blipFill>
        <p:spPr bwMode="auto">
          <a:xfrm>
            <a:off x="512849" y="1295400"/>
            <a:ext cx="8374727" cy="5275021"/>
          </a:xfrm>
          <a:prstGeom prst="rect">
            <a:avLst/>
          </a:prstGeom>
          <a:noFill/>
        </p:spPr>
      </p:pic>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143000"/>
          </a:xfrm>
        </p:spPr>
        <p:txBody>
          <a:bodyPr>
            <a:normAutofit fontScale="90000"/>
          </a:bodyPr>
          <a:lstStyle/>
          <a:p>
            <a:r>
              <a:rPr lang="en-US" dirty="0" smtClean="0"/>
              <a:t>3D Scatter Plot: </a:t>
            </a:r>
            <a:r>
              <a:rPr lang="en-US" sz="4400" dirty="0" smtClean="0"/>
              <a:t>(CD4, Pulse Rate, BP)</a:t>
            </a:r>
            <a:endParaRPr lang="en-US" dirty="0"/>
          </a:p>
        </p:txBody>
      </p:sp>
      <p:pic>
        <p:nvPicPr>
          <p:cNvPr id="9218" name="Picture 2" descr="C:\Users\user\Desktop\1 SEM PROJECTS\Final\dbms\photos\9.png"/>
          <p:cNvPicPr>
            <a:picLocks noChangeAspect="1" noChangeArrowheads="1"/>
          </p:cNvPicPr>
          <p:nvPr/>
        </p:nvPicPr>
        <p:blipFill>
          <a:blip r:embed="rId2"/>
          <a:srcRect/>
          <a:stretch>
            <a:fillRect/>
          </a:stretch>
        </p:blipFill>
        <p:spPr bwMode="auto">
          <a:xfrm>
            <a:off x="228601" y="1219200"/>
            <a:ext cx="8915400" cy="5334000"/>
          </a:xfrm>
          <a:prstGeom prst="rect">
            <a:avLst/>
          </a:prstGeom>
          <a:noFill/>
        </p:spPr>
      </p:pic>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1143000"/>
          </a:xfrm>
        </p:spPr>
        <p:txBody>
          <a:bodyPr/>
          <a:lstStyle/>
          <a:p>
            <a:r>
              <a:rPr lang="en-US" dirty="0" smtClean="0"/>
              <a:t>Quartile Plot-CD4</a:t>
            </a:r>
            <a:endParaRPr lang="en-US" dirty="0"/>
          </a:p>
        </p:txBody>
      </p:sp>
      <p:pic>
        <p:nvPicPr>
          <p:cNvPr id="10242" name="Picture 2" descr="C:\Users\user\Desktop\1 SEM PROJECTS\Final\dbms\photos\10.png"/>
          <p:cNvPicPr>
            <a:picLocks noChangeAspect="1" noChangeArrowheads="1"/>
          </p:cNvPicPr>
          <p:nvPr/>
        </p:nvPicPr>
        <p:blipFill>
          <a:blip r:embed="rId2"/>
          <a:srcRect/>
          <a:stretch>
            <a:fillRect/>
          </a:stretch>
        </p:blipFill>
        <p:spPr bwMode="auto">
          <a:xfrm>
            <a:off x="-42982" y="1524001"/>
            <a:ext cx="9061190" cy="5084704"/>
          </a:xfrm>
          <a:prstGeom prst="rect">
            <a:avLst/>
          </a:prstGeom>
          <a:noFill/>
        </p:spPr>
      </p:pic>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0000"/>
                </a:solidFill>
                <a:latin typeface="Times New Roman" pitchFamily="18" charset="0"/>
                <a:cs typeface="Times New Roman" pitchFamily="18" charset="0"/>
              </a:rPr>
              <a:t>Clustering</a:t>
            </a:r>
            <a:endParaRPr lang="en-US" dirty="0"/>
          </a:p>
        </p:txBody>
      </p:sp>
      <p:sp>
        <p:nvSpPr>
          <p:cNvPr id="5" name="Content Placeholder 4"/>
          <p:cNvSpPr>
            <a:spLocks noGrp="1"/>
          </p:cNvSpPr>
          <p:nvPr>
            <p:ph sz="quarter" idx="1"/>
          </p:nvPr>
        </p:nvSpPr>
        <p:spPr/>
        <p:txBody>
          <a:bodyPr>
            <a:normAutofit/>
          </a:bodyPr>
          <a:lstStyle/>
          <a:p>
            <a:r>
              <a:rPr lang="en-US" sz="1800" dirty="0" smtClean="0">
                <a:solidFill>
                  <a:srgbClr val="000000"/>
                </a:solidFill>
                <a:latin typeface="Times New Roman" pitchFamily="18" charset="0"/>
                <a:cs typeface="Times New Roman" pitchFamily="18" charset="0"/>
              </a:rPr>
              <a:t>Clustering can be considered the most important </a:t>
            </a:r>
            <a:r>
              <a:rPr lang="en-US" sz="1800" i="1" dirty="0" smtClean="0">
                <a:solidFill>
                  <a:srgbClr val="000000"/>
                </a:solidFill>
                <a:latin typeface="Times New Roman" pitchFamily="18" charset="0"/>
                <a:cs typeface="Times New Roman" pitchFamily="18" charset="0"/>
              </a:rPr>
              <a:t>unsupervised learning</a:t>
            </a:r>
            <a:r>
              <a:rPr lang="en-US" sz="1800" dirty="0" smtClean="0">
                <a:solidFill>
                  <a:srgbClr val="000000"/>
                </a:solidFill>
                <a:latin typeface="Times New Roman" pitchFamily="18" charset="0"/>
                <a:cs typeface="Times New Roman" pitchFamily="18" charset="0"/>
              </a:rPr>
              <a:t> problem; so, as every other problem of this kind, it deals with finding a </a:t>
            </a:r>
            <a:r>
              <a:rPr lang="en-US" sz="1800" i="1" dirty="0" smtClean="0">
                <a:solidFill>
                  <a:srgbClr val="000000"/>
                </a:solidFill>
                <a:latin typeface="Times New Roman" pitchFamily="18" charset="0"/>
                <a:cs typeface="Times New Roman" pitchFamily="18" charset="0"/>
              </a:rPr>
              <a:t>structure</a:t>
            </a:r>
            <a:r>
              <a:rPr lang="en-US" sz="1800" dirty="0" smtClean="0">
                <a:solidFill>
                  <a:srgbClr val="000000"/>
                </a:solidFill>
                <a:latin typeface="Times New Roman" pitchFamily="18" charset="0"/>
                <a:cs typeface="Times New Roman" pitchFamily="18" charset="0"/>
              </a:rPr>
              <a:t> in a collection of unlabeled data.</a:t>
            </a:r>
            <a:br>
              <a:rPr lang="en-US" sz="1800" dirty="0" smtClean="0">
                <a:solidFill>
                  <a:srgbClr val="000000"/>
                </a:solidFill>
                <a:latin typeface="Times New Roman" pitchFamily="18" charset="0"/>
                <a:cs typeface="Times New Roman" pitchFamily="18" charset="0"/>
              </a:rPr>
            </a:br>
            <a:r>
              <a:rPr lang="en-US" sz="1800" dirty="0" smtClean="0">
                <a:solidFill>
                  <a:srgbClr val="000000"/>
                </a:solidFill>
                <a:latin typeface="Times New Roman" pitchFamily="18" charset="0"/>
                <a:cs typeface="Times New Roman" pitchFamily="18" charset="0"/>
              </a:rPr>
              <a:t/>
            </a:r>
            <a:br>
              <a:rPr lang="en-US" sz="1800" dirty="0" smtClean="0">
                <a:solidFill>
                  <a:srgbClr val="000000"/>
                </a:solidFill>
                <a:latin typeface="Times New Roman" pitchFamily="18" charset="0"/>
                <a:cs typeface="Times New Roman" pitchFamily="18" charset="0"/>
              </a:rPr>
            </a:br>
            <a:r>
              <a:rPr lang="en-US" sz="1800" dirty="0" smtClean="0">
                <a:solidFill>
                  <a:srgbClr val="000000"/>
                </a:solidFill>
                <a:latin typeface="Times New Roman" pitchFamily="18" charset="0"/>
                <a:cs typeface="Times New Roman" pitchFamily="18" charset="0"/>
              </a:rPr>
              <a:t>A </a:t>
            </a:r>
            <a:r>
              <a:rPr lang="en-US" sz="1800" i="1" dirty="0" smtClean="0">
                <a:solidFill>
                  <a:srgbClr val="000000"/>
                </a:solidFill>
                <a:latin typeface="Times New Roman" pitchFamily="18" charset="0"/>
                <a:cs typeface="Times New Roman" pitchFamily="18" charset="0"/>
              </a:rPr>
              <a:t>cluster</a:t>
            </a:r>
            <a:r>
              <a:rPr lang="en-US" sz="1800" dirty="0" smtClean="0">
                <a:solidFill>
                  <a:srgbClr val="000000"/>
                </a:solidFill>
                <a:latin typeface="Times New Roman" pitchFamily="18" charset="0"/>
                <a:cs typeface="Times New Roman" pitchFamily="18" charset="0"/>
              </a:rPr>
              <a:t> is therefore a collection of objects which are “similar” between them and are “dissimilar” to the objects belonging to other clusters.</a:t>
            </a:r>
            <a:br>
              <a:rPr lang="en-US" sz="1800" dirty="0" smtClean="0">
                <a:solidFill>
                  <a:srgbClr val="000000"/>
                </a:solidFill>
                <a:latin typeface="Times New Roman" pitchFamily="18" charset="0"/>
                <a:cs typeface="Times New Roman" pitchFamily="18" charset="0"/>
              </a:rPr>
            </a:br>
            <a:r>
              <a:rPr lang="en-US" sz="1800" dirty="0" smtClean="0">
                <a:solidFill>
                  <a:srgbClr val="000000"/>
                </a:solidFill>
                <a:latin typeface="Times New Roman" pitchFamily="18" charset="0"/>
                <a:cs typeface="Times New Roman" pitchFamily="18" charset="0"/>
              </a:rPr>
              <a:t>We can show this with a simple graphical example:</a:t>
            </a:r>
            <a:endParaRPr lang="en-US" sz="1800" dirty="0"/>
          </a:p>
        </p:txBody>
      </p:sp>
      <p:sp>
        <p:nvSpPr>
          <p:cNvPr id="4099" name="Rectangle 3"/>
          <p:cNvSpPr>
            <a:spLocks noChangeArrowheads="1"/>
          </p:cNvSpPr>
          <p:nvPr/>
        </p:nvSpPr>
        <p:spPr bwMode="auto">
          <a:xfrm>
            <a:off x="0" y="0"/>
            <a:ext cx="300082" cy="61863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a:t>
            </a:r>
            <a:endParaRPr kumimoji="0" lang="en-US" sz="18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sz="18000" b="0" i="0" u="none" strike="noStrike" cap="none" normalizeH="0" baseline="0" dirty="0" smtClean="0">
                <a:ln>
                  <a:noFill/>
                </a:ln>
                <a:solidFill>
                  <a:srgbClr val="000000"/>
                </a:solidFill>
                <a:effectLst/>
                <a:latin typeface="Times New Roman" pitchFamily="18" charset="0"/>
                <a:cs typeface="Times New Roman" pitchFamily="18" charset="0"/>
              </a:rPr>
            </a:br>
            <a:endParaRPr kumimoji="0" lang="en-US" sz="18000" b="0" i="0" u="none" strike="noStrike" cap="none" normalizeH="0" baseline="0" dirty="0" smtClean="0">
              <a:ln>
                <a:noFill/>
              </a:ln>
              <a:solidFill>
                <a:srgbClr val="000000"/>
              </a:solidFill>
              <a:effectLst/>
              <a:latin typeface="Times New Roman" pitchFamily="18" charset="0"/>
              <a:cs typeface="Times New Roman" pitchFamily="18" charset="0"/>
            </a:endParaRPr>
          </a:p>
        </p:txBody>
      </p:sp>
      <p:pic>
        <p:nvPicPr>
          <p:cNvPr id="4100" name="Picture 4" descr="http://home.dei.polimi.it/matteucc/Clustering/tutorial_html/images/clustering.gif"/>
          <p:cNvPicPr>
            <a:picLocks noChangeAspect="1" noChangeArrowheads="1"/>
          </p:cNvPicPr>
          <p:nvPr/>
        </p:nvPicPr>
        <p:blipFill>
          <a:blip r:embed="rId2"/>
          <a:srcRect/>
          <a:stretch>
            <a:fillRect/>
          </a:stretch>
        </p:blipFill>
        <p:spPr bwMode="auto">
          <a:xfrm>
            <a:off x="1219200" y="4000500"/>
            <a:ext cx="5715000" cy="2857500"/>
          </a:xfrm>
          <a:prstGeom prst="rect">
            <a:avLst/>
          </a:prstGeom>
          <a:noFill/>
        </p:spPr>
      </p:pic>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Distance Measure</a:t>
            </a:r>
            <a:endParaRPr lang="en-US" dirty="0"/>
          </a:p>
        </p:txBody>
      </p:sp>
      <p:sp>
        <p:nvSpPr>
          <p:cNvPr id="3" name="Rectangle 2"/>
          <p:cNvSpPr/>
          <p:nvPr/>
        </p:nvSpPr>
        <p:spPr>
          <a:xfrm>
            <a:off x="381000" y="1752600"/>
            <a:ext cx="7239000" cy="5078313"/>
          </a:xfrm>
          <a:prstGeom prst="rect">
            <a:avLst/>
          </a:prstGeom>
        </p:spPr>
        <p:txBody>
          <a:bodyPr wrap="square">
            <a:spAutoFit/>
          </a:bodyPr>
          <a:lstStyle/>
          <a:p>
            <a:pPr>
              <a:buFont typeface="Arial" pitchFamily="34" charset="0"/>
              <a:buChar char="•"/>
            </a:pPr>
            <a:r>
              <a:rPr lang="en-US" dirty="0" smtClean="0"/>
              <a:t/>
            </a:r>
            <a:br>
              <a:rPr lang="en-US" dirty="0" smtClean="0"/>
            </a:br>
            <a:r>
              <a:rPr lang="en-US" sz="2800" dirty="0" smtClean="0"/>
              <a:t>An important component of a clustering algorithm is the distance measure between data points. </a:t>
            </a:r>
          </a:p>
          <a:p>
            <a:pPr>
              <a:buFont typeface="Arial" pitchFamily="34" charset="0"/>
              <a:buChar char="•"/>
            </a:pPr>
            <a:endParaRPr lang="en-US" sz="2800" dirty="0" smtClean="0"/>
          </a:p>
          <a:p>
            <a:pPr>
              <a:buFont typeface="Arial" pitchFamily="34" charset="0"/>
              <a:buChar char="•"/>
            </a:pPr>
            <a:r>
              <a:rPr lang="en-US" sz="2800" dirty="0" smtClean="0"/>
              <a:t>If the components of the data instance vectors are all in the same physical units then it is possible that the simple Euclidean distance metric is sufficient to successfully group similar data instances. </a:t>
            </a:r>
            <a:endParaRPr lang="en-US" dirty="0" smtClean="0"/>
          </a:p>
          <a:p>
            <a:endParaRPr lang="en-US" dirty="0" smtClean="0"/>
          </a:p>
          <a:p>
            <a:r>
              <a:rPr lang="en-US" dirty="0" smtClean="0"/>
              <a:t/>
            </a:r>
            <a:br>
              <a:rPr lang="en-US" dirty="0" smtClean="0"/>
            </a:br>
            <a:endParaRPr lang="en-US" dirty="0"/>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Euclidean distance. </a:t>
            </a:r>
            <a:endParaRPr lang="en-US" dirty="0"/>
          </a:p>
        </p:txBody>
      </p:sp>
      <p:sp>
        <p:nvSpPr>
          <p:cNvPr id="6" name="Content Placeholder 5"/>
          <p:cNvSpPr>
            <a:spLocks noGrp="1"/>
          </p:cNvSpPr>
          <p:nvPr>
            <p:ph sz="quarter" idx="1"/>
          </p:nvPr>
        </p:nvSpPr>
        <p:spPr/>
        <p:txBody>
          <a:bodyPr>
            <a:normAutofit/>
          </a:bodyPr>
          <a:lstStyle/>
          <a:p>
            <a:endParaRPr lang="en-US" dirty="0" smtClean="0"/>
          </a:p>
          <a:p>
            <a:pPr>
              <a:buNone/>
            </a:pPr>
            <a:endParaRPr lang="en-US" dirty="0" smtClean="0"/>
          </a:p>
          <a:p>
            <a:r>
              <a:rPr lang="en-US" dirty="0" smtClean="0"/>
              <a:t>This is probably the most commonly chosen type of distance. </a:t>
            </a:r>
          </a:p>
          <a:p>
            <a:r>
              <a:rPr lang="en-US" dirty="0" smtClean="0"/>
              <a:t>It simply is the geometric distance in the multidimensional space. </a:t>
            </a:r>
          </a:p>
          <a:p>
            <a:r>
              <a:rPr lang="en-US" dirty="0" smtClean="0"/>
              <a:t>It is computed as:</a:t>
            </a:r>
          </a:p>
          <a:p>
            <a:r>
              <a:rPr lang="en-US" dirty="0" smtClean="0"/>
              <a:t>distance(</a:t>
            </a:r>
            <a:r>
              <a:rPr lang="en-US" dirty="0" err="1" smtClean="0"/>
              <a:t>x,y</a:t>
            </a:r>
            <a:r>
              <a:rPr lang="en-US" dirty="0" smtClean="0"/>
              <a:t>) = {</a:t>
            </a:r>
            <a:r>
              <a:rPr lang="en-US" baseline="-25000" dirty="0" err="1" smtClean="0"/>
              <a:t>i</a:t>
            </a:r>
            <a:r>
              <a:rPr lang="en-US" dirty="0" smtClean="0"/>
              <a:t> (x</a:t>
            </a:r>
            <a:r>
              <a:rPr lang="en-US" baseline="-25000" dirty="0" smtClean="0"/>
              <a:t>i</a:t>
            </a:r>
            <a:r>
              <a:rPr lang="en-US" dirty="0" smtClean="0"/>
              <a:t> - </a:t>
            </a:r>
            <a:r>
              <a:rPr lang="en-US" dirty="0" err="1" smtClean="0"/>
              <a:t>y</a:t>
            </a:r>
            <a:r>
              <a:rPr lang="en-US" baseline="-25000" dirty="0" err="1" smtClean="0"/>
              <a:t>i</a:t>
            </a:r>
            <a:r>
              <a:rPr lang="en-US" dirty="0" smtClean="0"/>
              <a:t>)</a:t>
            </a:r>
            <a:r>
              <a:rPr lang="en-US" baseline="30000" dirty="0" smtClean="0"/>
              <a:t>2</a:t>
            </a:r>
            <a:r>
              <a:rPr lang="en-US" dirty="0" smtClean="0"/>
              <a:t> }</a:t>
            </a:r>
            <a:r>
              <a:rPr lang="en-US" baseline="30000" dirty="0" smtClean="0"/>
              <a:t>½</a:t>
            </a:r>
            <a:endParaRPr lang="en-US" dirty="0" smtClean="0"/>
          </a:p>
          <a:p>
            <a:pPr>
              <a:buNone/>
            </a:pPr>
            <a:endParaRPr lang="en-US" dirty="0"/>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 detection (</a:t>
            </a:r>
            <a:r>
              <a:rPr lang="en-US" dirty="0" err="1" smtClean="0"/>
              <a:t>euclidian</a:t>
            </a:r>
            <a:r>
              <a:rPr lang="en-US" dirty="0" smtClean="0"/>
              <a:t> distance method)</a:t>
            </a:r>
            <a:endParaRPr lang="en-US" dirty="0"/>
          </a:p>
        </p:txBody>
      </p:sp>
      <p:pic>
        <p:nvPicPr>
          <p:cNvPr id="2049" name="Picture 1" descr="C:\Users\user\Desktop\1 SEM PROJECTS\Final\dbms\photos\11.png"/>
          <p:cNvPicPr>
            <a:picLocks noChangeAspect="1" noChangeArrowheads="1"/>
          </p:cNvPicPr>
          <p:nvPr/>
        </p:nvPicPr>
        <p:blipFill>
          <a:blip r:embed="rId2"/>
          <a:srcRect/>
          <a:stretch>
            <a:fillRect/>
          </a:stretch>
        </p:blipFill>
        <p:spPr bwMode="auto">
          <a:xfrm>
            <a:off x="609600" y="1600200"/>
            <a:ext cx="7848600" cy="4876800"/>
          </a:xfrm>
          <a:prstGeom prst="rect">
            <a:avLst/>
          </a:prstGeom>
          <a:noFill/>
        </p:spPr>
      </p:pic>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4034" name="Picture 2" descr="C:\Users\user\Desktop\1 SEM PROJECTS\Final\dbms\photos\12.png"/>
          <p:cNvPicPr>
            <a:picLocks noChangeAspect="1" noChangeArrowheads="1"/>
          </p:cNvPicPr>
          <p:nvPr/>
        </p:nvPicPr>
        <p:blipFill>
          <a:blip r:embed="rId2"/>
          <a:srcRect/>
          <a:stretch>
            <a:fillRect/>
          </a:stretch>
        </p:blipFill>
        <p:spPr bwMode="auto">
          <a:xfrm>
            <a:off x="457200" y="228600"/>
            <a:ext cx="7823200" cy="5867400"/>
          </a:xfrm>
          <a:prstGeom prst="rect">
            <a:avLst/>
          </a:prstGeom>
          <a:noFill/>
        </p:spPr>
      </p:pic>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5059" name="Picture 3" descr="C:\Users\user\Desktop\1 SEM PROJECTS\Final\dbms\photos\13.png"/>
          <p:cNvPicPr>
            <a:picLocks noChangeAspect="1" noChangeArrowheads="1"/>
          </p:cNvPicPr>
          <p:nvPr/>
        </p:nvPicPr>
        <p:blipFill>
          <a:blip r:embed="rId2"/>
          <a:srcRect/>
          <a:stretch>
            <a:fillRect/>
          </a:stretch>
        </p:blipFill>
        <p:spPr bwMode="auto">
          <a:xfrm>
            <a:off x="457200" y="304800"/>
            <a:ext cx="7848600" cy="5886450"/>
          </a:xfrm>
          <a:prstGeom prst="rect">
            <a:avLst/>
          </a:prstGeom>
          <a:noFill/>
        </p:spPr>
      </p:pic>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latin typeface="Times New Roman" pitchFamily="18" charset="0"/>
                <a:cs typeface="Times New Roman" pitchFamily="18" charset="0"/>
              </a:rPr>
              <a:t>objective</a:t>
            </a:r>
            <a:endParaRPr lang="en-US"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2286000"/>
            <a:ext cx="8610600" cy="4572000"/>
          </a:xfrm>
        </p:spPr>
        <p:txBody>
          <a:bodyPr>
            <a:noAutofit/>
          </a:bodyPr>
          <a:lstStyle/>
          <a:p>
            <a:r>
              <a:rPr lang="en-US" sz="2000" i="1" dirty="0" smtClean="0">
                <a:latin typeface="Times New Roman" pitchFamily="18" charset="0"/>
                <a:cs typeface="Times New Roman" pitchFamily="18" charset="0"/>
              </a:rPr>
              <a:t>Vast amounts of statistical information are available in today's global and economic environment because of continual improvements in computer technology. To compete successfully globally, managers and decision makers must be able to understand the information and use it effectively. Methods of data analysis are used in a wide variety of occupations and help people identify, study, and solve many complex problems.</a:t>
            </a:r>
          </a:p>
          <a:p>
            <a:pPr>
              <a:buNone/>
            </a:pPr>
            <a:r>
              <a:rPr lang="en-US" sz="2000" i="1" dirty="0" smtClean="0">
                <a:latin typeface="Times New Roman" pitchFamily="18" charset="0"/>
                <a:cs typeface="Times New Roman" pitchFamily="18" charset="0"/>
              </a:rPr>
              <a:t> </a:t>
            </a:r>
          </a:p>
          <a:p>
            <a:r>
              <a:rPr lang="en-US" sz="2000" i="1" dirty="0" smtClean="0">
                <a:latin typeface="Times New Roman" pitchFamily="18" charset="0"/>
                <a:cs typeface="Times New Roman" pitchFamily="18" charset="0"/>
              </a:rPr>
              <a:t>Piles of data are collected and important knowledge is often hidden without anybody knowing. Statistical data analysis and modeling are the best methods to retrieve useful information and manage huge data.</a:t>
            </a:r>
            <a:endParaRPr lang="en-US" sz="2000" dirty="0" smtClean="0"/>
          </a:p>
          <a:p>
            <a:pPr>
              <a:buNone/>
            </a:pPr>
            <a:r>
              <a:rPr lang="en-US" sz="2000" dirty="0" smtClean="0"/>
              <a:t> </a:t>
            </a:r>
          </a:p>
          <a:p>
            <a:endParaRPr lang="en" sz="2000" dirty="0" smtClean="0"/>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0"/>
            <a:ext cx="8229600" cy="1143000"/>
          </a:xfrm>
        </p:spPr>
        <p:txBody>
          <a:bodyPr>
            <a:normAutofit/>
          </a:bodyPr>
          <a:lstStyle/>
          <a:p>
            <a:r>
              <a:rPr lang="en-US" sz="6000" dirty="0" smtClean="0"/>
              <a:t>Thank You</a:t>
            </a:r>
            <a:endParaRPr lang="en-US" sz="6000" dirty="0"/>
          </a:p>
        </p:txBody>
      </p:sp>
      <p:sp>
        <p:nvSpPr>
          <p:cNvPr id="3" name="Title 1"/>
          <p:cNvSpPr txBox="1">
            <a:spLocks/>
          </p:cNvSpPr>
          <p:nvPr/>
        </p:nvSpPr>
        <p:spPr>
          <a:xfrm>
            <a:off x="5257800" y="4495800"/>
            <a:ext cx="8153400" cy="9906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smtClean="0">
                <a:ln>
                  <a:noFill/>
                </a:ln>
                <a:solidFill>
                  <a:schemeClr val="tx2"/>
                </a:solidFill>
                <a:effectLst/>
                <a:uLnTx/>
                <a:uFillTx/>
                <a:latin typeface="+mj-lt"/>
                <a:ea typeface="+mj-ea"/>
                <a:cs typeface="+mj-cs"/>
              </a:rPr>
              <a:t>Thank You</a:t>
            </a:r>
            <a:endParaRPr kumimoji="0" lang="en-US" sz="4800" b="1" i="0" u="none" strike="noStrike" kern="1200" cap="none" spc="0" normalizeH="0" baseline="0" noProof="0" dirty="0">
              <a:ln>
                <a:noFill/>
              </a:ln>
              <a:solidFill>
                <a:schemeClr val="tx2"/>
              </a:solidFill>
              <a:effectLst/>
              <a:uLnTx/>
              <a:uFillTx/>
              <a:latin typeface="+mj-lt"/>
              <a:ea typeface="+mj-ea"/>
              <a:cs typeface="+mj-cs"/>
            </a:endParaRPr>
          </a:p>
        </p:txBody>
      </p:sp>
      <p:pic>
        <p:nvPicPr>
          <p:cNvPr id="4" name="Picture 2" descr="http://techpubs.sgi.com/library/dynaweb_docs/0650/SGI_EndUser/books/MineSet_T/sgi_html/figures/dataprocess.gif"/>
          <p:cNvPicPr>
            <a:picLocks noChangeAspect="1" noChangeArrowheads="1"/>
          </p:cNvPicPr>
          <p:nvPr/>
        </p:nvPicPr>
        <p:blipFill>
          <a:blip r:embed="rId2"/>
          <a:srcRect/>
          <a:stretch>
            <a:fillRect/>
          </a:stretch>
        </p:blipFill>
        <p:spPr bwMode="auto">
          <a:xfrm>
            <a:off x="304800" y="1828800"/>
            <a:ext cx="4480192" cy="4648200"/>
          </a:xfrm>
          <a:prstGeom prst="rect">
            <a:avLst/>
          </a:prstGeom>
          <a:noFill/>
        </p:spPr>
      </p:pic>
      <p:pic>
        <p:nvPicPr>
          <p:cNvPr id="5" name="Picture 4" descr="http://www.dataminingtechniques.net/wp-content/uploads/2011/05/dataminingtechniques-homepage.jpg"/>
          <p:cNvPicPr>
            <a:picLocks noChangeAspect="1" noChangeArrowheads="1"/>
          </p:cNvPicPr>
          <p:nvPr/>
        </p:nvPicPr>
        <p:blipFill>
          <a:blip r:embed="rId3"/>
          <a:srcRect/>
          <a:stretch>
            <a:fillRect/>
          </a:stretch>
        </p:blipFill>
        <p:spPr bwMode="auto">
          <a:xfrm>
            <a:off x="5257800" y="1600200"/>
            <a:ext cx="2486025" cy="2466975"/>
          </a:xfrm>
          <a:prstGeom prst="rect">
            <a:avLst/>
          </a:prstGeom>
          <a:noFill/>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Project progress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81000" y="2133600"/>
            <a:ext cx="8305800" cy="4191000"/>
          </a:xfrm>
        </p:spPr>
        <p:txBody>
          <a:bodyPr>
            <a:normAutofit fontScale="85000" lnSpcReduction="20000"/>
          </a:bodyPr>
          <a:lstStyle/>
          <a:p>
            <a:pPr>
              <a:lnSpc>
                <a:spcPct val="150000"/>
              </a:lnSpc>
              <a:buNone/>
            </a:pPr>
            <a:r>
              <a:rPr lang="en-US" u="sng" dirty="0" smtClean="0"/>
              <a:t>Milestones achieved:</a:t>
            </a:r>
          </a:p>
          <a:p>
            <a:pPr>
              <a:lnSpc>
                <a:spcPct val="150000"/>
              </a:lnSpc>
            </a:pPr>
            <a:r>
              <a:rPr lang="en-US" dirty="0" smtClean="0">
                <a:solidFill>
                  <a:srgbClr val="00B050"/>
                </a:solidFill>
              </a:rPr>
              <a:t>Phase1: </a:t>
            </a:r>
            <a:r>
              <a:rPr lang="en-US" dirty="0" smtClean="0"/>
              <a:t>complete understanding of Statistical Data Analysis and ETL process</a:t>
            </a:r>
          </a:p>
          <a:p>
            <a:pPr>
              <a:lnSpc>
                <a:spcPct val="150000"/>
              </a:lnSpc>
            </a:pPr>
            <a:r>
              <a:rPr lang="en-US" dirty="0" smtClean="0"/>
              <a:t>Implementing of ETL Process:</a:t>
            </a:r>
          </a:p>
          <a:p>
            <a:pPr>
              <a:lnSpc>
                <a:spcPct val="150000"/>
              </a:lnSpc>
            </a:pPr>
            <a:r>
              <a:rPr lang="en-US" dirty="0" smtClean="0">
                <a:solidFill>
                  <a:srgbClr val="00B050"/>
                </a:solidFill>
              </a:rPr>
              <a:t>Phase2</a:t>
            </a:r>
            <a:r>
              <a:rPr lang="en-US" dirty="0" smtClean="0"/>
              <a:t>: Data Extraction</a:t>
            </a:r>
          </a:p>
          <a:p>
            <a:pPr>
              <a:lnSpc>
                <a:spcPct val="150000"/>
              </a:lnSpc>
            </a:pPr>
            <a:r>
              <a:rPr lang="en-US" dirty="0" smtClean="0">
                <a:solidFill>
                  <a:srgbClr val="00B050"/>
                </a:solidFill>
              </a:rPr>
              <a:t>Phase3: </a:t>
            </a:r>
            <a:r>
              <a:rPr lang="en-US" dirty="0" smtClean="0"/>
              <a:t>Data Pre-processing- (</a:t>
            </a:r>
            <a:r>
              <a:rPr lang="en-US" dirty="0" err="1" smtClean="0"/>
              <a:t>Ex:Data</a:t>
            </a:r>
            <a:r>
              <a:rPr lang="en-US" dirty="0" smtClean="0"/>
              <a:t> Cleaning)</a:t>
            </a:r>
          </a:p>
          <a:p>
            <a:pPr>
              <a:lnSpc>
                <a:spcPct val="150000"/>
              </a:lnSpc>
            </a:pPr>
            <a:r>
              <a:rPr lang="en-US" dirty="0" smtClean="0">
                <a:solidFill>
                  <a:srgbClr val="00B050"/>
                </a:solidFill>
              </a:rPr>
              <a:t>Phase4: </a:t>
            </a:r>
            <a:r>
              <a:rPr lang="en-US" dirty="0" smtClean="0"/>
              <a:t>Graphic Displays of Descriptive Data Summaries(Scatter Plot-2D/3D, Andrew Curves, Quartile Plot)</a:t>
            </a:r>
          </a:p>
          <a:p>
            <a:r>
              <a:rPr lang="en-US" dirty="0" smtClean="0">
                <a:solidFill>
                  <a:srgbClr val="00B050"/>
                </a:solidFill>
              </a:rPr>
              <a:t>Phase5:</a:t>
            </a:r>
            <a:r>
              <a:rPr lang="en-US" dirty="0" smtClean="0">
                <a:solidFill>
                  <a:srgbClr val="0070C0"/>
                </a:solidFill>
              </a:rPr>
              <a:t> </a:t>
            </a:r>
            <a:r>
              <a:rPr lang="en-US" dirty="0" smtClean="0"/>
              <a:t>Outlier Detection </a:t>
            </a:r>
          </a:p>
          <a:p>
            <a:endParaRPr lang="en-US" dirty="0" smtClean="0"/>
          </a:p>
          <a:p>
            <a:pPr>
              <a:lnSpc>
                <a:spcPct val="150000"/>
              </a:lnSpc>
            </a:pPr>
            <a:endParaRPr lang="en" dirty="0" smtClean="0"/>
          </a:p>
          <a:p>
            <a:pPr algn="just">
              <a:lnSpc>
                <a:spcPct val="150000"/>
              </a:lnSpc>
              <a:buNone/>
            </a:pPr>
            <a:endParaRPr lang="en-US" b="1" dirty="0" smtClean="0">
              <a:solidFill>
                <a:schemeClr val="accent1"/>
              </a:solidFill>
              <a:latin typeface="Times New Roman" pitchFamily="18" charset="0"/>
              <a:cs typeface="Times New Roman" pitchFamily="18" charset="0"/>
            </a:endParaRPr>
          </a:p>
          <a:p>
            <a:pPr algn="just">
              <a:lnSpc>
                <a:spcPct val="150000"/>
              </a:lnSpc>
              <a:buNone/>
            </a:pPr>
            <a:endParaRPr lang="en-US" dirty="0" smtClean="0">
              <a:latin typeface="Times New Roman" pitchFamily="18" charset="0"/>
              <a:cs typeface="Times New Roman" pitchFamily="18" charset="0"/>
            </a:endParaRPr>
          </a:p>
          <a:p>
            <a:pPr algn="just">
              <a:lnSpc>
                <a:spcPct val="150000"/>
              </a:lnSpc>
              <a:buNone/>
            </a:pPr>
            <a:endParaRPr lang="en-US" dirty="0" smtClean="0">
              <a:latin typeface="Times New Roman" pitchFamily="18" charset="0"/>
              <a:cs typeface="Times New Roman" pitchFamily="18" charset="0"/>
            </a:endParaRPr>
          </a:p>
          <a:p>
            <a:pPr algn="just">
              <a:lnSpc>
                <a:spcPct val="150000"/>
              </a:lnSpc>
              <a:buNone/>
            </a:pPr>
            <a:endParaRPr lang="en-US" dirty="0" smtClean="0">
              <a:latin typeface="Times New Roman" pitchFamily="18" charset="0"/>
              <a:cs typeface="Times New Roman" pitchFamily="18" charset="0"/>
            </a:endParaRPr>
          </a:p>
          <a:p>
            <a:pPr algn="just">
              <a:lnSpc>
                <a:spcPct val="150000"/>
              </a:lnSpc>
              <a:buNone/>
            </a:pPr>
            <a:endParaRPr lang="en-US" dirty="0" smtClean="0">
              <a:latin typeface="Times New Roman" pitchFamily="18" charset="0"/>
              <a:cs typeface="Times New Roman" pitchFamily="18" charset="0"/>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Statistical Data Analysis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Analysis of data</a:t>
            </a:r>
            <a:r>
              <a:rPr lang="en-US" dirty="0" smtClean="0">
                <a:latin typeface="Times New Roman" pitchFamily="18" charset="0"/>
                <a:cs typeface="Times New Roman" pitchFamily="18" charset="0"/>
              </a:rPr>
              <a:t> is a process of inspecting, cleaning, transforming, and modeling data with the goal of highlighting useful information, suggesting conclusions, and supporting decision making. </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Data analysis has multiple facets and approaches, encompassing diverse techniques under a variety of names, in different business, science, and social science domains.</a:t>
            </a:r>
            <a:endParaRPr lang="en" dirty="0" smtClean="0">
              <a:latin typeface="Times New Roman" pitchFamily="18" charset="0"/>
              <a:cs typeface="Times New Roman" pitchFamily="18" charset="0"/>
            </a:endParaRPr>
          </a:p>
          <a:p>
            <a:pPr algn="just">
              <a:lnSpc>
                <a:spcPct val="150000"/>
              </a:lnSpc>
              <a:buNone/>
            </a:pPr>
            <a:endParaRPr lang="en-US" dirty="0">
              <a:latin typeface="Times New Roman" pitchFamily="18" charset="0"/>
              <a:cs typeface="Times New Roman" pitchFamily="18" charset="0"/>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Data Cleaning</a:t>
            </a:r>
            <a:endParaRPr lang="en-US" dirty="0"/>
          </a:p>
        </p:txBody>
      </p:sp>
      <p:sp>
        <p:nvSpPr>
          <p:cNvPr id="3" name="Content Placeholder 2"/>
          <p:cNvSpPr>
            <a:spLocks noGrp="1"/>
          </p:cNvSpPr>
          <p:nvPr>
            <p:ph sz="quarter" idx="1"/>
          </p:nvPr>
        </p:nvSpPr>
        <p:spPr>
          <a:xfrm>
            <a:off x="457200" y="2468880"/>
            <a:ext cx="8229600" cy="4389120"/>
          </a:xfrm>
        </p:spPr>
        <p:txBody>
          <a:bodyPr/>
          <a:lstStyle/>
          <a:p>
            <a:r>
              <a:rPr lang="en-US" dirty="0" smtClean="0"/>
              <a:t>Data cleaning is an important procedure during which the data are inspected, and erroneous data are—if necessary, preferable, and possible—corrected. </a:t>
            </a:r>
          </a:p>
          <a:p>
            <a:r>
              <a:rPr lang="en-US" dirty="0" smtClean="0"/>
              <a:t>Data cleaning can be done during the stage of data entry.</a:t>
            </a:r>
            <a:endParaRPr lang="en-US" dirty="0"/>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Process</a:t>
            </a:r>
            <a:endParaRPr lang="en-US" dirty="0"/>
          </a:p>
        </p:txBody>
      </p:sp>
      <p:sp>
        <p:nvSpPr>
          <p:cNvPr id="3" name="Content Placeholder 2"/>
          <p:cNvSpPr>
            <a:spLocks noGrp="1"/>
          </p:cNvSpPr>
          <p:nvPr>
            <p:ph sz="quarter" idx="1"/>
          </p:nvPr>
        </p:nvSpPr>
        <p:spPr>
          <a:xfrm>
            <a:off x="381000" y="2057400"/>
            <a:ext cx="8229600" cy="4038600"/>
          </a:xfrm>
        </p:spPr>
        <p:txBody>
          <a:bodyPr/>
          <a:lstStyle/>
          <a:p>
            <a:pPr>
              <a:buNone/>
            </a:pPr>
            <a:r>
              <a:rPr lang="en-US" dirty="0" smtClean="0"/>
              <a:t>Extract-Transform-Load (</a:t>
            </a:r>
            <a:r>
              <a:rPr lang="en-US" b="1" dirty="0" smtClean="0"/>
              <a:t>ETL</a:t>
            </a:r>
            <a:r>
              <a:rPr lang="en-US" dirty="0" smtClean="0"/>
              <a:t>), is a process that is used to take information from one or more sources, normalize it in some way to some convenient schema, and then insert it into some other repository.</a:t>
            </a:r>
          </a:p>
          <a:p>
            <a:pPr>
              <a:buNone/>
            </a:pPr>
            <a:endParaRPr lang="en-US" dirty="0" smtClean="0"/>
          </a:p>
          <a:p>
            <a:pPr>
              <a:buNone/>
            </a:pPr>
            <a:r>
              <a:rPr lang="en-US" dirty="0" smtClean="0"/>
              <a:t>ETL enables physical</a:t>
            </a:r>
            <a:r>
              <a:rPr lang="en-US" u="sng" dirty="0" smtClean="0"/>
              <a:t> movement of movement of data</a:t>
            </a:r>
            <a:r>
              <a:rPr lang="en-US" dirty="0" smtClean="0"/>
              <a:t> from source to target data repository.</a:t>
            </a:r>
          </a:p>
          <a:p>
            <a:pPr>
              <a:buNone/>
            </a:pPr>
            <a:endParaRPr lang="en-US" dirty="0"/>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ETL Process</a:t>
            </a:r>
            <a:endParaRPr lang="en-US" dirty="0"/>
          </a:p>
        </p:txBody>
      </p:sp>
      <p:sp>
        <p:nvSpPr>
          <p:cNvPr id="3" name="Content Placeholder 2"/>
          <p:cNvSpPr>
            <a:spLocks noGrp="1"/>
          </p:cNvSpPr>
          <p:nvPr>
            <p:ph sz="quarter" idx="1"/>
          </p:nvPr>
        </p:nvSpPr>
        <p:spPr>
          <a:xfrm>
            <a:off x="457200" y="1935480"/>
            <a:ext cx="4038600" cy="4389120"/>
          </a:xfrm>
        </p:spPr>
        <p:txBody>
          <a:bodyPr>
            <a:normAutofit fontScale="92500" lnSpcReduction="20000"/>
          </a:bodyPr>
          <a:lstStyle/>
          <a:p>
            <a:r>
              <a:rPr lang="en-US" dirty="0" smtClean="0"/>
              <a:t>The first step, extraction, is to collect or grab data from from its source(s).  </a:t>
            </a:r>
          </a:p>
          <a:p>
            <a:r>
              <a:rPr lang="en-US" dirty="0" smtClean="0"/>
              <a:t>The second step, transformation, is to convert, reformat, cleanse data into format that can be used be the target database.  </a:t>
            </a:r>
          </a:p>
          <a:p>
            <a:r>
              <a:rPr lang="en-US" dirty="0" smtClean="0"/>
              <a:t>Finally the last step, loading, is import the transformed data into a target database, data warehouse, or a data mart.</a:t>
            </a:r>
            <a:endParaRPr lang="en-US" dirty="0"/>
          </a:p>
        </p:txBody>
      </p:sp>
      <p:pic>
        <p:nvPicPr>
          <p:cNvPr id="11266" name="Picture 2" descr="Steps within ETL Processing"/>
          <p:cNvPicPr>
            <a:picLocks noChangeAspect="1" noChangeArrowheads="1"/>
          </p:cNvPicPr>
          <p:nvPr/>
        </p:nvPicPr>
        <p:blipFill>
          <a:blip r:embed="rId2"/>
          <a:srcRect/>
          <a:stretch>
            <a:fillRect/>
          </a:stretch>
        </p:blipFill>
        <p:spPr bwMode="auto">
          <a:xfrm>
            <a:off x="4826255" y="1371600"/>
            <a:ext cx="3936746" cy="5296071"/>
          </a:xfrm>
          <a:prstGeom prst="rect">
            <a:avLst/>
          </a:prstGeom>
          <a:noFill/>
        </p:spPr>
      </p:pic>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latin typeface="Times New Roman" pitchFamily="18" charset="0"/>
                <a:cs typeface="Times New Roman" pitchFamily="18" charset="0"/>
              </a:rPr>
              <a:t>Dataset- HIV </a:t>
            </a:r>
            <a:r>
              <a:rPr lang="en-US" b="1" dirty="0" smtClean="0">
                <a:solidFill>
                  <a:srgbClr val="00B050"/>
                </a:solidFill>
                <a:latin typeface="Times New Roman" pitchFamily="18" charset="0"/>
                <a:cs typeface="Times New Roman" pitchFamily="18" charset="0"/>
              </a:rPr>
              <a:t>patients</a:t>
            </a:r>
            <a:endParaRPr lang="en-US" dirty="0"/>
          </a:p>
        </p:txBody>
      </p:sp>
      <p:sp>
        <p:nvSpPr>
          <p:cNvPr id="3" name="Content Placeholder 2"/>
          <p:cNvSpPr>
            <a:spLocks noGrp="1"/>
          </p:cNvSpPr>
          <p:nvPr>
            <p:ph sz="quarter" idx="1"/>
          </p:nvPr>
        </p:nvSpPr>
        <p:spPr/>
        <p:txBody>
          <a:bodyPr/>
          <a:lstStyle/>
          <a:p>
            <a:pPr marL="0" indent="0">
              <a:buNone/>
            </a:pPr>
            <a:endParaRPr lang="en-US" dirty="0" smtClean="0"/>
          </a:p>
          <a:p>
            <a:pPr marL="0" indent="0">
              <a:buNone/>
            </a:pPr>
            <a:r>
              <a:rPr lang="en-US" dirty="0" smtClean="0"/>
              <a:t>Patients information from </a:t>
            </a:r>
            <a:r>
              <a:rPr lang="en-US" dirty="0" err="1" smtClean="0"/>
              <a:t>masterchart</a:t>
            </a:r>
            <a:endParaRPr lang="en-US" dirty="0" smtClean="0"/>
          </a:p>
          <a:p>
            <a:endParaRPr lang="en-US" dirty="0"/>
          </a:p>
          <a:p>
            <a:r>
              <a:rPr lang="en-US" dirty="0" smtClean="0"/>
              <a:t>No. of attributes:20</a:t>
            </a:r>
          </a:p>
          <a:p>
            <a:r>
              <a:rPr lang="en-US" dirty="0" smtClean="0"/>
              <a:t>No. of instances:48</a:t>
            </a:r>
          </a:p>
          <a:p>
            <a:r>
              <a:rPr lang="en-US" dirty="0" smtClean="0"/>
              <a:t>No. of missing values:3</a:t>
            </a:r>
            <a:endParaRPr lang="en-US" dirty="0"/>
          </a:p>
        </p:txBody>
      </p:sp>
    </p:spTree>
    <p:extLst>
      <p:ext uri="{BB962C8B-B14F-4D97-AF65-F5344CB8AC3E}">
        <p14:creationId xmlns:p14="http://schemas.microsoft.com/office/powerpoint/2010/main" xmlns="" val="2974281100"/>
      </p:ext>
    </p:extLst>
  </p:cSld>
  <p:clrMapOvr>
    <a:masterClrMapping/>
  </p:clrMapOvr>
  <p:transition>
    <p:zo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427</TotalTime>
  <Words>639</Words>
  <Application>Microsoft Office PowerPoint</Application>
  <PresentationFormat>On-screen Show (4:3)</PresentationFormat>
  <Paragraphs>118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Oriel</vt:lpstr>
      <vt:lpstr>Statistical  Data  Analysis  And Modeling  Using  Rapid Miner</vt:lpstr>
      <vt:lpstr>AGENDA</vt:lpstr>
      <vt:lpstr>objective</vt:lpstr>
      <vt:lpstr>Project progress</vt:lpstr>
      <vt:lpstr>Statistical Data Analysis</vt:lpstr>
      <vt:lpstr>Data Cleaning</vt:lpstr>
      <vt:lpstr>ETL Process</vt:lpstr>
      <vt:lpstr>ETL Process</vt:lpstr>
      <vt:lpstr>Dataset- HIV patients</vt:lpstr>
      <vt:lpstr>DESCRIPTION</vt:lpstr>
      <vt:lpstr>Master chart </vt:lpstr>
      <vt:lpstr>Extracting Data from the Dataset- Meta data view</vt:lpstr>
      <vt:lpstr>Data view:</vt:lpstr>
      <vt:lpstr>DATA PRE-PROCESSING</vt:lpstr>
      <vt:lpstr>DATA PRE-PROCESSING -Missing values:</vt:lpstr>
      <vt:lpstr>MISSING VALUE REPLACEMENT:</vt:lpstr>
      <vt:lpstr>DATA PRE-PROCESSING</vt:lpstr>
      <vt:lpstr>2D- Scatter Plot: CD4</vt:lpstr>
      <vt:lpstr>2D- Scatter Plot: Pulse Rate</vt:lpstr>
      <vt:lpstr>Andrew Curves</vt:lpstr>
      <vt:lpstr>Andrew Curves: Pulse Rate</vt:lpstr>
      <vt:lpstr>3D Scatter Plot: (CD4, Pulse Rate, BP)</vt:lpstr>
      <vt:lpstr>Quartile Plot-CD4</vt:lpstr>
      <vt:lpstr>Clustering</vt:lpstr>
      <vt:lpstr>Distance Measure</vt:lpstr>
      <vt:lpstr>Euclidean distance. </vt:lpstr>
      <vt:lpstr>Outlier detection (euclidian distance method)</vt:lpstr>
      <vt:lpstr>Slide 28</vt:lpstr>
      <vt:lpstr>Slide 29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the cache performance</dc:title>
  <dc:creator>ADMIN</dc:creator>
  <cp:lastModifiedBy>user</cp:lastModifiedBy>
  <cp:revision>72</cp:revision>
  <dcterms:created xsi:type="dcterms:W3CDTF">2012-10-07T07:55:30Z</dcterms:created>
  <dcterms:modified xsi:type="dcterms:W3CDTF">2012-11-23T17:06:53Z</dcterms:modified>
</cp:coreProperties>
</file>