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5" r:id="rId7"/>
    <p:sldId id="267" r:id="rId8"/>
    <p:sldId id="261" r:id="rId9"/>
    <p:sldId id="262" r:id="rId10"/>
    <p:sldId id="268" r:id="rId11"/>
    <p:sldId id="272" r:id="rId12"/>
    <p:sldId id="269" r:id="rId13"/>
    <p:sldId id="280" r:id="rId14"/>
    <p:sldId id="270" r:id="rId15"/>
    <p:sldId id="271" r:id="rId16"/>
    <p:sldId id="274" r:id="rId17"/>
    <p:sldId id="276" r:id="rId18"/>
    <p:sldId id="278" r:id="rId19"/>
    <p:sldId id="279" r:id="rId20"/>
    <p:sldId id="264" r:id="rId21"/>
    <p:sldId id="26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31A1AC4-8720-4FF0-9822-A8EC28F8CDB6}"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1A1AC4-8720-4FF0-9822-A8EC28F8CDB6}"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1A1AC4-8720-4FF0-9822-A8EC28F8CDB6}"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1A1AC4-8720-4FF0-9822-A8EC28F8CD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AF389BFC-2A40-40B1-8C08-8B362AEFB0A7}" type="datetimeFigureOut">
              <a:rPr lang="en-US" smtClean="0"/>
              <a:pPr/>
              <a:t>12/5/2012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1A1AC4-8720-4FF0-9822-A8EC28F8CDB6}"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F389BFC-2A40-40B1-8C08-8B362AEFB0A7}" type="datetimeFigureOut">
              <a:rPr lang="en-US" smtClean="0"/>
              <a:pPr/>
              <a:t>12/5/2012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1A1AC4-8720-4FF0-9822-A8EC28F8CDB6}"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7406640" cy="1472184"/>
          </a:xfrm>
        </p:spPr>
        <p:txBody>
          <a:bodyPr/>
          <a:lstStyle/>
          <a:p>
            <a:r>
              <a:rPr lang="en-US" dirty="0" smtClean="0"/>
              <a:t>Image Segmentation using Euler Graphs</a:t>
            </a:r>
            <a:endParaRPr lang="en-US" dirty="0"/>
          </a:p>
        </p:txBody>
      </p:sp>
      <p:sp>
        <p:nvSpPr>
          <p:cNvPr id="3" name="Subtitle 2"/>
          <p:cNvSpPr>
            <a:spLocks noGrp="1"/>
          </p:cNvSpPr>
          <p:nvPr>
            <p:ph type="subTitle" idx="1"/>
          </p:nvPr>
        </p:nvSpPr>
        <p:spPr>
          <a:xfrm>
            <a:off x="4267200" y="5486400"/>
            <a:ext cx="5638800" cy="630864"/>
          </a:xfrm>
        </p:spPr>
        <p:txBody>
          <a:bodyPr>
            <a:normAutofit/>
          </a:bodyPr>
          <a:lstStyle/>
          <a:p>
            <a:r>
              <a:rPr lang="en-US" dirty="0" err="1" smtClean="0"/>
              <a:t>Sneha.D.L</a:t>
            </a:r>
            <a:r>
              <a:rPr lang="en-US" dirty="0" smtClean="0"/>
              <a:t>(12MCS1037)</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Representation of image as a grid graph</a:t>
            </a:r>
            <a:endParaRPr lang="en-US" dirty="0"/>
          </a:p>
        </p:txBody>
      </p:sp>
      <p:sp>
        <p:nvSpPr>
          <p:cNvPr id="3" name="Content Placeholder 2"/>
          <p:cNvSpPr>
            <a:spLocks noGrp="1"/>
          </p:cNvSpPr>
          <p:nvPr>
            <p:ph idx="1"/>
          </p:nvPr>
        </p:nvSpPr>
        <p:spPr>
          <a:xfrm>
            <a:off x="1219200" y="1828800"/>
            <a:ext cx="7714488" cy="4419600"/>
          </a:xfrm>
        </p:spPr>
        <p:txBody>
          <a:bodyPr>
            <a:normAutofit fontScale="62500" lnSpcReduction="20000"/>
          </a:bodyPr>
          <a:lstStyle/>
          <a:p>
            <a:r>
              <a:rPr lang="en-US" dirty="0" smtClean="0"/>
              <a:t>The image to be segmented is represented as a graph G(V,E). </a:t>
            </a:r>
          </a:p>
          <a:p>
            <a:r>
              <a:rPr lang="en-US" dirty="0" smtClean="0"/>
              <a:t>To do so, each pixel is treated as a vertex of the graph. </a:t>
            </a:r>
          </a:p>
          <a:p>
            <a:r>
              <a:rPr lang="en-US" dirty="0" smtClean="0"/>
              <a:t>Edges are defined based on 8–connectivity of the neighborhood vertices. </a:t>
            </a:r>
          </a:p>
          <a:p>
            <a:r>
              <a:rPr lang="en-US" dirty="0" smtClean="0"/>
              <a:t>An edge (</a:t>
            </a:r>
            <a:r>
              <a:rPr lang="en-US" dirty="0" err="1" smtClean="0"/>
              <a:t>vi,vj</a:t>
            </a:r>
            <a:r>
              <a:rPr lang="en-US" dirty="0" smtClean="0"/>
              <a:t>) 2 E corresponds to a pair of neighboring vertices.</a:t>
            </a:r>
          </a:p>
          <a:p>
            <a:r>
              <a:rPr lang="en-US" dirty="0" smtClean="0"/>
              <a:t>The graph G, thus obtained is an undirected weighted non-planar graph. </a:t>
            </a:r>
          </a:p>
          <a:p>
            <a:r>
              <a:rPr lang="en-US" dirty="0" smtClean="0"/>
              <a:t>Clearly, an image of size N ×N contains N2 vertices, (N −1)N vertical edges, N(N −1) horizontal edges and 2(N −1)2 diagonal edges. Thus, in total there are (N −1)N +N(N−1)+2(N−1)2= 4N2−6N+2 edges. </a:t>
            </a:r>
          </a:p>
          <a:p>
            <a:r>
              <a:rPr lang="en-US" dirty="0" smtClean="0"/>
              <a:t>Let M = 4N2−6N+2. The graph thus formed is visualized as a grid and hence called as grid graph. </a:t>
            </a:r>
          </a:p>
          <a:p>
            <a:r>
              <a:rPr lang="en-US" dirty="0" smtClean="0"/>
              <a:t>The weights are assigned to the edges by using the absolute intensity difference between the adjacent pixels.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sample grid graph of size 8×8 </a:t>
            </a:r>
            <a:endParaRPr lang="en-US" dirty="0"/>
          </a:p>
        </p:txBody>
      </p:sp>
      <p:pic>
        <p:nvPicPr>
          <p:cNvPr id="1026" name="Picture 2" descr="C:\Users\user\Desktop\Untitled.png"/>
          <p:cNvPicPr>
            <a:picLocks noGrp="1" noChangeAspect="1" noChangeArrowheads="1"/>
          </p:cNvPicPr>
          <p:nvPr>
            <p:ph idx="1"/>
          </p:nvPr>
        </p:nvPicPr>
        <p:blipFill>
          <a:blip r:embed="rId2"/>
          <a:srcRect/>
          <a:stretch>
            <a:fillRect/>
          </a:stretch>
        </p:blipFill>
        <p:spPr bwMode="auto">
          <a:xfrm>
            <a:off x="2425626" y="1447800"/>
            <a:ext cx="5518297" cy="4800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of grid graph into </a:t>
            </a:r>
            <a:r>
              <a:rPr lang="en-US" dirty="0" err="1" smtClean="0"/>
              <a:t>Eulerian</a:t>
            </a:r>
            <a:endParaRPr lang="en-US" dirty="0"/>
          </a:p>
        </p:txBody>
      </p:sp>
      <p:sp>
        <p:nvSpPr>
          <p:cNvPr id="3" name="Content Placeholder 2"/>
          <p:cNvSpPr>
            <a:spLocks noGrp="1"/>
          </p:cNvSpPr>
          <p:nvPr>
            <p:ph idx="1"/>
          </p:nvPr>
        </p:nvSpPr>
        <p:spPr>
          <a:xfrm>
            <a:off x="990600" y="1828800"/>
            <a:ext cx="7943088" cy="4800600"/>
          </a:xfrm>
        </p:spPr>
        <p:txBody>
          <a:bodyPr>
            <a:normAutofit fontScale="62500" lnSpcReduction="20000"/>
          </a:bodyPr>
          <a:lstStyle/>
          <a:p>
            <a:pPr>
              <a:buNone/>
            </a:pPr>
            <a:r>
              <a:rPr lang="en-US" sz="3500" dirty="0" smtClean="0"/>
              <a:t>The grid graph thus obtained is a connected non-</a:t>
            </a:r>
            <a:r>
              <a:rPr lang="en-US" sz="3500" dirty="0" err="1" smtClean="0"/>
              <a:t>Eulerian</a:t>
            </a:r>
            <a:r>
              <a:rPr lang="en-US" sz="3500" dirty="0" smtClean="0"/>
              <a:t> because some of the vertices have odd degree. </a:t>
            </a:r>
          </a:p>
          <a:p>
            <a:pPr>
              <a:buNone/>
            </a:pPr>
            <a:r>
              <a:rPr lang="en-US" sz="3500" dirty="0" smtClean="0"/>
              <a:t>The procedure for the conversion to </a:t>
            </a:r>
            <a:r>
              <a:rPr lang="en-US" sz="3500" dirty="0" err="1" smtClean="0"/>
              <a:t>Eulerian</a:t>
            </a:r>
            <a:r>
              <a:rPr lang="en-US" sz="3500" dirty="0" smtClean="0"/>
              <a:t> guarantees the formation of cycles covering all edges since all the vertices are of even degree. </a:t>
            </a:r>
          </a:p>
          <a:p>
            <a:pPr>
              <a:buNone/>
            </a:pPr>
            <a:r>
              <a:rPr lang="en-US" sz="3500" dirty="0" smtClean="0"/>
              <a:t>Border vertices are the vertices on the first row, last row, first column and last column. For this reason, the grid graph can be converted to </a:t>
            </a:r>
            <a:r>
              <a:rPr lang="en-US" sz="3500" dirty="0" err="1" smtClean="0"/>
              <a:t>Eulerian</a:t>
            </a:r>
            <a:r>
              <a:rPr lang="en-US" sz="3500" dirty="0" smtClean="0"/>
              <a:t> so that all vertices have even degree. </a:t>
            </a:r>
          </a:p>
          <a:p>
            <a:pPr>
              <a:buNone/>
            </a:pPr>
            <a:endParaRPr lang="en-US" sz="3500" dirty="0" smtClean="0"/>
          </a:p>
          <a:p>
            <a:pPr>
              <a:buNone/>
            </a:pPr>
            <a:r>
              <a:rPr lang="en-US" sz="3500" dirty="0" smtClean="0"/>
              <a:t>This can be achieved in two ways. </a:t>
            </a:r>
          </a:p>
          <a:p>
            <a:pPr>
              <a:buNone/>
            </a:pPr>
            <a:r>
              <a:rPr lang="en-US" sz="3500" dirty="0" smtClean="0"/>
              <a:t>In the first case i.e., by adding one extra multiple edge for each of disjoint pair of adjacent odd degree vertices. </a:t>
            </a:r>
          </a:p>
          <a:p>
            <a:pPr>
              <a:buNone/>
            </a:pPr>
            <a:r>
              <a:rPr lang="en-US" sz="3500" dirty="0" smtClean="0"/>
              <a:t>The same weight is allocated to both duplicated and original edge to avoid ambiguity. </a:t>
            </a:r>
          </a:p>
          <a:p>
            <a:pPr>
              <a:buNone/>
            </a:pPr>
            <a:r>
              <a:rPr lang="en-US" sz="3500" dirty="0" smtClean="0"/>
              <a:t>The process is repeated until no such pair exists.</a:t>
            </a:r>
          </a:p>
          <a:p>
            <a:pPr>
              <a:buNone/>
            </a:pPr>
            <a:endParaRPr lang="en-US" sz="3500" dirty="0" smtClean="0"/>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Conversion of grid graph into </a:t>
            </a:r>
            <a:r>
              <a:rPr lang="en-US" dirty="0" err="1" smtClean="0"/>
              <a:t>Eulerian</a:t>
            </a:r>
            <a:endParaRPr lang="en-US" dirty="0"/>
          </a:p>
        </p:txBody>
      </p:sp>
      <p:sp>
        <p:nvSpPr>
          <p:cNvPr id="3" name="Content Placeholder 2"/>
          <p:cNvSpPr>
            <a:spLocks noGrp="1"/>
          </p:cNvSpPr>
          <p:nvPr>
            <p:ph idx="1"/>
          </p:nvPr>
        </p:nvSpPr>
        <p:spPr>
          <a:xfrm>
            <a:off x="1295400" y="1828800"/>
            <a:ext cx="7638288" cy="4419600"/>
          </a:xfrm>
        </p:spPr>
        <p:txBody>
          <a:bodyPr>
            <a:normAutofit fontScale="85000" lnSpcReduction="10000"/>
          </a:bodyPr>
          <a:lstStyle/>
          <a:p>
            <a:pPr>
              <a:buNone/>
            </a:pPr>
            <a:r>
              <a:rPr lang="en-US" dirty="0" smtClean="0"/>
              <a:t>In the second case, instead of adding duplicate edges to the pair of adjacent vertices of odd degree,</a:t>
            </a:r>
          </a:p>
          <a:p>
            <a:pPr>
              <a:buNone/>
            </a:pPr>
            <a:r>
              <a:rPr lang="en-US" dirty="0" smtClean="0"/>
              <a:t>alternate edges are removed at the boundary to maintain even degree. It is found that there is no loss of information from images by removing such edges because all the edges removed are due to border vertices. </a:t>
            </a:r>
          </a:p>
          <a:p>
            <a:pPr>
              <a:buNone/>
            </a:pPr>
            <a:r>
              <a:rPr lang="en-US" dirty="0" smtClean="0"/>
              <a:t>In practice, there is not much information available at the border vertices and experimentally it is found that there is no variation in the segments formed in either way.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Procedure</a:t>
            </a:r>
            <a:endParaRPr lang="en-US" dirty="0"/>
          </a:p>
        </p:txBody>
      </p:sp>
      <p:sp>
        <p:nvSpPr>
          <p:cNvPr id="3" name="Content Placeholder 2"/>
          <p:cNvSpPr>
            <a:spLocks noGrp="1"/>
          </p:cNvSpPr>
          <p:nvPr>
            <p:ph idx="1"/>
          </p:nvPr>
        </p:nvSpPr>
        <p:spPr/>
        <p:txBody>
          <a:bodyPr/>
          <a:lstStyle/>
          <a:p>
            <a:r>
              <a:rPr lang="en-US" dirty="0" smtClean="0"/>
              <a:t>The algorithm uses a color structure which labels the edges as given below:</a:t>
            </a:r>
          </a:p>
          <a:p>
            <a:r>
              <a:rPr lang="en-US" dirty="0" smtClean="0"/>
              <a:t>• Initially all edges are in WHITE color</a:t>
            </a:r>
          </a:p>
          <a:p>
            <a:r>
              <a:rPr lang="en-US" dirty="0" smtClean="0"/>
              <a:t>• A visited edges is in GRAY color</a:t>
            </a:r>
          </a:p>
          <a:p>
            <a:r>
              <a:rPr lang="en-US" dirty="0" smtClean="0"/>
              <a:t>• An edge in BLACK color indicates that it is a part of the boundary of a region.</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Refinement of segments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At this stage, all the edges are labeled to either gray or black. </a:t>
            </a:r>
            <a:endParaRPr lang="en-US" dirty="0" smtClean="0"/>
          </a:p>
          <a:p>
            <a:r>
              <a:rPr lang="en-US" dirty="0" smtClean="0"/>
              <a:t>Refinement </a:t>
            </a:r>
            <a:r>
              <a:rPr lang="en-US" dirty="0" smtClean="0"/>
              <a:t>of black colored edges is </a:t>
            </a:r>
            <a:r>
              <a:rPr lang="en-US" dirty="0" smtClean="0"/>
              <a:t>not possible </a:t>
            </a:r>
            <a:r>
              <a:rPr lang="en-US" dirty="0" smtClean="0"/>
              <a:t>because they represent the boundaries of the regions already formed. </a:t>
            </a:r>
            <a:endParaRPr lang="en-US" dirty="0" smtClean="0"/>
          </a:p>
          <a:p>
            <a:r>
              <a:rPr lang="en-US" dirty="0" smtClean="0"/>
              <a:t>The </a:t>
            </a:r>
            <a:r>
              <a:rPr lang="en-US" dirty="0" smtClean="0"/>
              <a:t>gray colored </a:t>
            </a:r>
            <a:r>
              <a:rPr lang="en-US" dirty="0" smtClean="0"/>
              <a:t>edges are </a:t>
            </a:r>
            <a:r>
              <a:rPr lang="en-US" dirty="0" smtClean="0"/>
              <a:t>subjected for refinement. The same procedure is used to form regions by choosing any </a:t>
            </a:r>
            <a:r>
              <a:rPr lang="en-US" dirty="0" smtClean="0"/>
              <a:t>randomly selected </a:t>
            </a:r>
            <a:r>
              <a:rPr lang="en-US" dirty="0" smtClean="0"/>
              <a:t>gray colored edge and for further traversals.</a:t>
            </a:r>
          </a:p>
          <a:p>
            <a:r>
              <a:rPr lang="en-US" dirty="0" smtClean="0"/>
              <a:t>In this way, the algorithm tries to refine the segmentation for regions formation. Too much of refinement leads to over segmentation and no refinement leads to under segmentation. </a:t>
            </a:r>
          </a:p>
          <a:p>
            <a:r>
              <a:rPr lang="en-US" dirty="0" smtClean="0"/>
              <a:t>A moderate level of refinement is necessary.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The proposed method is tested on standard Berkeley Image database. Two trivial synthetic images</a:t>
            </a:r>
          </a:p>
          <a:p>
            <a:r>
              <a:rPr lang="en-US" dirty="0" smtClean="0"/>
              <a:t>have been created and tested the algorithm on them. The results of the two synthetic images and the </a:t>
            </a:r>
            <a:r>
              <a:rPr lang="en-US" dirty="0" err="1" smtClean="0"/>
              <a:t>cor</a:t>
            </a:r>
            <a:r>
              <a:rPr lang="en-US" dirty="0" smtClean="0"/>
              <a:t>-</a:t>
            </a:r>
          </a:p>
          <a:p>
            <a:r>
              <a:rPr lang="en-US" dirty="0" smtClean="0"/>
              <a:t>responding results are shown in Figure 3. The results presented in Figure 3 are the induced segmentations</a:t>
            </a:r>
          </a:p>
          <a:p>
            <a:r>
              <a:rPr lang="en-US" dirty="0" smtClean="0"/>
              <a:t>obtained before refinement process.</a:t>
            </a:r>
          </a:p>
          <a:p>
            <a:r>
              <a:rPr lang="en-US" dirty="0" smtClean="0"/>
              <a:t>Figure 3: Segmentation results-I of synthetic images</a:t>
            </a:r>
          </a:p>
          <a:p>
            <a:r>
              <a:rPr lang="en-US" dirty="0" smtClean="0"/>
              <a:t>In Figure 3, (a) and (c) are the two synthetic images created and the corresponding segmentations</a:t>
            </a:r>
          </a:p>
          <a:p>
            <a:r>
              <a:rPr lang="en-US" dirty="0" smtClean="0"/>
              <a:t>are shown in (b) and (d). These two synthetic images are created in such a way to study the behavior of</a:t>
            </a:r>
          </a:p>
          <a:p>
            <a:r>
              <a:rPr lang="en-US" dirty="0" smtClean="0"/>
              <a:t>the algorithm in </a:t>
            </a:r>
            <a:r>
              <a:rPr lang="en-US" dirty="0" err="1" smtClean="0"/>
              <a:t>open_paths</a:t>
            </a:r>
            <a:r>
              <a:rPr lang="en-US" dirty="0" smtClean="0"/>
              <a:t> case. As mentioned in the algorithm, the </a:t>
            </a:r>
            <a:r>
              <a:rPr lang="en-US" dirty="0" err="1" smtClean="0"/>
              <a:t>temporary_growing_vector</a:t>
            </a:r>
            <a:r>
              <a:rPr lang="en-US" dirty="0" smtClean="0"/>
              <a:t> stops</a:t>
            </a:r>
          </a:p>
          <a:p>
            <a:r>
              <a:rPr lang="en-US" dirty="0" smtClean="0"/>
              <a:t>traversing when there is no suitable edge satisfying the criteria. In such case the path is not closed and</a:t>
            </a:r>
          </a:p>
          <a:p>
            <a:r>
              <a:rPr lang="en-US" dirty="0" smtClean="0"/>
              <a:t>hence it is stored in </a:t>
            </a:r>
            <a:r>
              <a:rPr lang="en-US" dirty="0" err="1" smtClean="0"/>
              <a:t>open_paths</a:t>
            </a:r>
            <a:r>
              <a:rPr lang="en-US" dirty="0" smtClean="0"/>
              <a:t> vector. In Figure 3b, the segmentation result shows two </a:t>
            </a:r>
            <a:r>
              <a:rPr lang="en-US" dirty="0" err="1" smtClean="0"/>
              <a:t>open_paths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450954"/>
            <a:ext cx="3657600" cy="3597640"/>
          </a:xfrm>
          <a:prstGeom prst="rect">
            <a:avLst/>
          </a:prstGeom>
          <a:noFill/>
          <a:ln w="9525">
            <a:noFill/>
            <a:miter lim="800000"/>
            <a:headEnd/>
            <a:tailEnd/>
          </a:ln>
          <a:effectLst/>
        </p:spPr>
      </p:pic>
      <p:sp>
        <p:nvSpPr>
          <p:cNvPr id="8" name="Subtitle 7"/>
          <p:cNvSpPr>
            <a:spLocks noGrp="1"/>
          </p:cNvSpPr>
          <p:nvPr>
            <p:ph type="subTitle" idx="1"/>
          </p:nvPr>
        </p:nvSpPr>
        <p:spPr>
          <a:xfrm>
            <a:off x="1219200" y="4648200"/>
            <a:ext cx="7406640" cy="2209800"/>
          </a:xfrm>
        </p:spPr>
        <p:txBody>
          <a:bodyPr/>
          <a:lstStyle/>
          <a:p>
            <a:r>
              <a:rPr lang="en-US" dirty="0" smtClean="0"/>
              <a:t>There are 4 closed regions. </a:t>
            </a:r>
          </a:p>
          <a:p>
            <a:r>
              <a:rPr lang="en-US" dirty="0" smtClean="0"/>
              <a:t>The refinement process, in these cases, tried to get closed regions and in that process lead to over segmentation.</a:t>
            </a:r>
            <a:endParaRPr lang="en-US" dirty="0"/>
          </a:p>
        </p:txBody>
      </p:sp>
      <p:pic>
        <p:nvPicPr>
          <p:cNvPr id="5" name="Picture 2"/>
          <p:cNvPicPr>
            <a:picLocks noGrp="1" noChangeAspect="1" noChangeArrowheads="1"/>
          </p:cNvPicPr>
          <p:nvPr>
            <p:ph idx="4294967295"/>
          </p:nvPr>
        </p:nvPicPr>
        <p:blipFill>
          <a:blip r:embed="rId3"/>
          <a:srcRect/>
          <a:stretch>
            <a:fillRect/>
          </a:stretch>
        </p:blipFill>
        <p:spPr bwMode="auto">
          <a:xfrm>
            <a:off x="6096000" y="609600"/>
            <a:ext cx="3048000" cy="2998788"/>
          </a:xfrm>
          <a:prstGeom prst="rect">
            <a:avLst/>
          </a:prstGeom>
          <a:noFill/>
          <a:ln w="9525">
            <a:noFill/>
            <a:miter lim="800000"/>
            <a:headEnd/>
            <a:tailEnd/>
          </a:ln>
          <a:effectLst/>
        </p:spPr>
      </p:pic>
      <p:sp>
        <p:nvSpPr>
          <p:cNvPr id="6" name="Right Arrow 5"/>
          <p:cNvSpPr/>
          <p:nvPr/>
        </p:nvSpPr>
        <p:spPr>
          <a:xfrm>
            <a:off x="4114800" y="1752600"/>
            <a:ext cx="16002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714488" cy="5715000"/>
          </a:xfrm>
        </p:spPr>
        <p:txBody>
          <a:bodyPr>
            <a:normAutofit/>
          </a:bodyPr>
          <a:lstStyle/>
          <a:p>
            <a:endParaRPr lang="en-US" dirty="0" smtClean="0"/>
          </a:p>
          <a:p>
            <a:endParaRPr lang="en-US" dirty="0" smtClean="0"/>
          </a:p>
          <a:p>
            <a:r>
              <a:rPr lang="en-US" dirty="0" smtClean="0"/>
              <a:t>This </a:t>
            </a:r>
            <a:r>
              <a:rPr lang="en-US" dirty="0" smtClean="0"/>
              <a:t>may be true in real images also. </a:t>
            </a:r>
            <a:endParaRPr lang="en-US" dirty="0" smtClean="0"/>
          </a:p>
          <a:p>
            <a:r>
              <a:rPr lang="en-US" dirty="0" smtClean="0"/>
              <a:t>The </a:t>
            </a:r>
            <a:r>
              <a:rPr lang="en-US" dirty="0" smtClean="0"/>
              <a:t>results of some real images taken from Berkeley </a:t>
            </a:r>
            <a:r>
              <a:rPr lang="en-US" dirty="0" smtClean="0"/>
              <a:t>Image database </a:t>
            </a:r>
            <a:r>
              <a:rPr lang="en-US" dirty="0" smtClean="0"/>
              <a:t>are shown </a:t>
            </a:r>
            <a:r>
              <a:rPr lang="en-US" dirty="0" smtClean="0"/>
              <a:t>in </a:t>
            </a:r>
            <a:r>
              <a:rPr lang="en-US" dirty="0" err="1" smtClean="0"/>
              <a:t>nxt</a:t>
            </a:r>
            <a:r>
              <a:rPr lang="en-US" dirty="0" smtClean="0"/>
              <a:t> Figure.</a:t>
            </a:r>
          </a:p>
          <a:p>
            <a:r>
              <a:rPr lang="en-US" dirty="0" smtClean="0"/>
              <a:t>T</a:t>
            </a:r>
            <a:r>
              <a:rPr lang="en-US" dirty="0" smtClean="0"/>
              <a:t>he </a:t>
            </a:r>
            <a:r>
              <a:rPr lang="en-US" dirty="0" smtClean="0"/>
              <a:t>first and third columns represent the original image </a:t>
            </a:r>
            <a:r>
              <a:rPr lang="en-US" dirty="0" smtClean="0"/>
              <a:t>and </a:t>
            </a:r>
            <a:r>
              <a:rPr lang="en-US" dirty="0" smtClean="0"/>
              <a:t>s</a:t>
            </a:r>
            <a:r>
              <a:rPr lang="en-US" dirty="0" smtClean="0"/>
              <a:t>econd </a:t>
            </a:r>
            <a:r>
              <a:rPr lang="en-US" dirty="0" smtClean="0"/>
              <a:t>and fourth columns represent the segmentation result obtained.</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Segmntation</a:t>
            </a:r>
            <a:r>
              <a:rPr lang="en-US" dirty="0" smtClean="0"/>
              <a:t> on Berkeley Image database</a:t>
            </a:r>
            <a:endParaRPr lang="en-US" dirty="0"/>
          </a:p>
        </p:txBody>
      </p:sp>
      <p:pic>
        <p:nvPicPr>
          <p:cNvPr id="4098" name="Picture 2"/>
          <p:cNvPicPr>
            <a:picLocks noChangeAspect="1" noChangeArrowheads="1"/>
          </p:cNvPicPr>
          <p:nvPr/>
        </p:nvPicPr>
        <p:blipFill>
          <a:blip r:embed="rId2"/>
          <a:srcRect/>
          <a:stretch>
            <a:fillRect/>
          </a:stretch>
        </p:blipFill>
        <p:spPr bwMode="auto">
          <a:xfrm>
            <a:off x="1828800" y="1844540"/>
            <a:ext cx="6934200" cy="501346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endParaRPr lang="en-US" dirty="0"/>
          </a:p>
        </p:txBody>
      </p:sp>
      <p:sp>
        <p:nvSpPr>
          <p:cNvPr id="3" name="Content Placeholder 2"/>
          <p:cNvSpPr>
            <a:spLocks noGrp="1"/>
          </p:cNvSpPr>
          <p:nvPr>
            <p:ph idx="1"/>
          </p:nvPr>
        </p:nvSpPr>
        <p:spPr/>
        <p:txBody>
          <a:bodyPr/>
          <a:lstStyle/>
          <a:p>
            <a:r>
              <a:rPr lang="en-US" dirty="0" smtClean="0"/>
              <a:t>Image Segmentation</a:t>
            </a:r>
          </a:p>
          <a:p>
            <a:r>
              <a:rPr lang="en-US" dirty="0" smtClean="0"/>
              <a:t>Applications</a:t>
            </a:r>
          </a:p>
          <a:p>
            <a:r>
              <a:rPr lang="en-US" dirty="0" smtClean="0"/>
              <a:t>Euler graphs</a:t>
            </a:r>
          </a:p>
          <a:p>
            <a:r>
              <a:rPr lang="en-US" dirty="0" smtClean="0"/>
              <a:t>Euler theorem</a:t>
            </a:r>
          </a:p>
          <a:p>
            <a:r>
              <a:rPr lang="en-US" dirty="0" smtClean="0"/>
              <a:t>Methodology</a:t>
            </a:r>
          </a:p>
          <a:p>
            <a:r>
              <a:rPr lang="en-US" dirty="0" smtClean="0"/>
              <a:t>Experimental Results</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paper, </a:t>
            </a:r>
            <a:r>
              <a:rPr lang="en-US" dirty="0" smtClean="0"/>
              <a:t> a </a:t>
            </a:r>
            <a:r>
              <a:rPr lang="en-US" dirty="0"/>
              <a:t>novel algorithm for segmenting an image into different regions using Euler </a:t>
            </a:r>
            <a:r>
              <a:rPr lang="en-US" dirty="0" smtClean="0"/>
              <a:t>graphs has </a:t>
            </a:r>
            <a:r>
              <a:rPr lang="en-US" dirty="0"/>
              <a:t>been proposed. </a:t>
            </a:r>
            <a:endParaRPr lang="en-US" dirty="0" smtClean="0"/>
          </a:p>
          <a:p>
            <a:r>
              <a:rPr lang="en-US" dirty="0" smtClean="0"/>
              <a:t>The </a:t>
            </a:r>
            <a:r>
              <a:rPr lang="en-US" dirty="0"/>
              <a:t>algorithm starts by randomly choosing an edge and tries to form closed regions.</a:t>
            </a:r>
          </a:p>
          <a:p>
            <a:r>
              <a:rPr lang="en-US" dirty="0"/>
              <a:t>In cases, open paths are formed. The color look up table is used for edges to trace their transition. </a:t>
            </a:r>
            <a:endParaRPr lang="en-US" dirty="0" smtClean="0"/>
          </a:p>
          <a:p>
            <a:r>
              <a:rPr lang="en-US" dirty="0" smtClean="0"/>
              <a:t>A white </a:t>
            </a:r>
            <a:r>
              <a:rPr lang="en-US" dirty="0"/>
              <a:t>color indicates unvisited edge, a gray color indicates visited and may go for refinement and </a:t>
            </a:r>
            <a:r>
              <a:rPr lang="en-US" dirty="0" smtClean="0"/>
              <a:t>black color </a:t>
            </a:r>
            <a:r>
              <a:rPr lang="en-US" dirty="0"/>
              <a:t>indicates visited and marked permanently for no refinement since it is already a part of a </a:t>
            </a:r>
            <a:r>
              <a:rPr lang="en-US" dirty="0" smtClean="0"/>
              <a:t>region boundary</a:t>
            </a:r>
            <a:r>
              <a:rPr lang="en-US" dirty="0"/>
              <a:t>. </a:t>
            </a:r>
            <a:endParaRPr lang="en-US" dirty="0" smtClean="0"/>
          </a:p>
          <a:p>
            <a:r>
              <a:rPr lang="en-US" dirty="0" smtClean="0"/>
              <a:t>The </a:t>
            </a:r>
            <a:r>
              <a:rPr lang="en-US" dirty="0"/>
              <a:t>procedures discussed run in polynomial time. </a:t>
            </a:r>
            <a:endParaRPr lang="en-US" dirty="0" smtClean="0"/>
          </a:p>
          <a:p>
            <a:r>
              <a:rPr lang="en-US" dirty="0" smtClean="0"/>
              <a:t>The </a:t>
            </a:r>
            <a:r>
              <a:rPr lang="en-US" dirty="0"/>
              <a:t>MST and cycles method </a:t>
            </a:r>
            <a:r>
              <a:rPr lang="en-US" dirty="0" smtClean="0"/>
              <a:t>performs better </a:t>
            </a:r>
            <a:r>
              <a:rPr lang="en-US" dirty="0"/>
              <a:t>compared to Euler Graph method in terms of precision, recall and F measures.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429000"/>
            <a:ext cx="7498080" cy="1143000"/>
          </a:xfrm>
        </p:spPr>
        <p:txBody>
          <a:bodyPr/>
          <a:lstStyle/>
          <a:p>
            <a:r>
              <a:rPr lang="en-US" dirty="0" smtClean="0"/>
              <a:t>Thank You</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computer </a:t>
            </a:r>
            <a:r>
              <a:rPr lang="en-US" dirty="0" smtClean="0"/>
              <a:t>vision </a:t>
            </a:r>
            <a:r>
              <a:rPr lang="en-US" b="1" dirty="0" smtClean="0"/>
              <a:t>segmentation</a:t>
            </a:r>
            <a:r>
              <a:rPr lang="en-US" dirty="0" smtClean="0"/>
              <a:t> </a:t>
            </a:r>
            <a:r>
              <a:rPr lang="en-US" dirty="0"/>
              <a:t>is the process of partitioning a digital image into multiple segments (sets of </a:t>
            </a:r>
            <a:r>
              <a:rPr lang="en-US" dirty="0" smtClean="0"/>
              <a:t>pixels </a:t>
            </a:r>
            <a:r>
              <a:rPr lang="en-US" dirty="0"/>
              <a:t>also known as </a:t>
            </a:r>
            <a:r>
              <a:rPr lang="en-US" dirty="0" err="1"/>
              <a:t>superpixels</a:t>
            </a:r>
            <a:r>
              <a:rPr lang="en-US" dirty="0"/>
              <a:t>). </a:t>
            </a:r>
            <a:endParaRPr lang="en-US" dirty="0" smtClean="0"/>
          </a:p>
          <a:p>
            <a:endParaRPr lang="en-US" dirty="0" smtClean="0"/>
          </a:p>
          <a:p>
            <a:r>
              <a:rPr lang="en-US" dirty="0" smtClean="0"/>
              <a:t>The </a:t>
            </a:r>
            <a:r>
              <a:rPr lang="en-US" dirty="0"/>
              <a:t>goal of segmentation is to simplify and/or change the representation of an image into something that is more meaningful and easier to </a:t>
            </a:r>
            <a:r>
              <a:rPr lang="en-US" dirty="0" smtClean="0"/>
              <a:t>analyze.</a:t>
            </a:r>
            <a:r>
              <a:rPr lang="en-US" baseline="30000" dirty="0" smtClean="0"/>
              <a:t> </a:t>
            </a:r>
          </a:p>
          <a:p>
            <a:r>
              <a:rPr lang="en-US" dirty="0" smtClean="0"/>
              <a:t>Image </a:t>
            </a:r>
            <a:r>
              <a:rPr lang="en-US" dirty="0"/>
              <a:t>segmentation is typically used to locate objects and boundaries (lines, curves, etc.) in images. </a:t>
            </a:r>
            <a:endParaRPr lang="en-US" dirty="0" smtClean="0"/>
          </a:p>
          <a:p>
            <a:r>
              <a:rPr lang="en-US" dirty="0" smtClean="0"/>
              <a:t>More </a:t>
            </a:r>
            <a:r>
              <a:rPr lang="en-US" dirty="0"/>
              <a:t>precisely, image segmentation is the process of assigning a label to every pixel in an image such that pixels with the same label share certain visual characteristics.</a:t>
            </a:r>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Segmentation Applications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Medical imaging</a:t>
            </a:r>
          </a:p>
          <a:p>
            <a:r>
              <a:rPr lang="en-US" dirty="0" smtClean="0"/>
              <a:t>Locate tumors and other pathologies</a:t>
            </a:r>
          </a:p>
          <a:p>
            <a:r>
              <a:rPr lang="en-US" dirty="0" smtClean="0"/>
              <a:t>Measure tissue volumes</a:t>
            </a:r>
          </a:p>
          <a:p>
            <a:r>
              <a:rPr lang="en-US" dirty="0" smtClean="0"/>
              <a:t>Computer-guided surgery</a:t>
            </a:r>
          </a:p>
          <a:p>
            <a:r>
              <a:rPr lang="en-US" dirty="0" smtClean="0"/>
              <a:t>Diagnosis</a:t>
            </a:r>
          </a:p>
          <a:p>
            <a:r>
              <a:rPr lang="en-US" dirty="0" smtClean="0"/>
              <a:t>Treatment planning</a:t>
            </a:r>
          </a:p>
          <a:p>
            <a:r>
              <a:rPr lang="en-US" dirty="0" smtClean="0"/>
              <a:t>Study of anatomical structure</a:t>
            </a:r>
          </a:p>
          <a:p>
            <a:r>
              <a:rPr lang="en-US" dirty="0" smtClean="0"/>
              <a:t>Locate objects in satellite images (roads, forests, etc.)</a:t>
            </a:r>
          </a:p>
          <a:p>
            <a:r>
              <a:rPr lang="en-US" dirty="0" smtClean="0"/>
              <a:t>Face recognition</a:t>
            </a:r>
          </a:p>
          <a:p>
            <a:r>
              <a:rPr lang="en-US" dirty="0" smtClean="0"/>
              <a:t>Iris recognition</a:t>
            </a:r>
          </a:p>
          <a:p>
            <a:r>
              <a:rPr lang="en-US" dirty="0" smtClean="0"/>
              <a:t>Fingerprint recognition</a:t>
            </a:r>
          </a:p>
          <a:p>
            <a:r>
              <a:rPr lang="en-US" dirty="0" smtClean="0"/>
              <a:t>Traffic control systems</a:t>
            </a:r>
          </a:p>
          <a:p>
            <a:r>
              <a:rPr lang="en-US" dirty="0" smtClean="0"/>
              <a:t>Brake light detection</a:t>
            </a:r>
          </a:p>
          <a:p>
            <a:r>
              <a:rPr lang="en-US" dirty="0" smtClean="0"/>
              <a:t>Machine vision</a:t>
            </a:r>
          </a:p>
          <a:p>
            <a:r>
              <a:rPr lang="en-US" dirty="0" smtClean="0"/>
              <a:t>Agricultural imaging – crop disease detection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graphs</a:t>
            </a:r>
            <a:endParaRPr lang="en-US" dirty="0"/>
          </a:p>
        </p:txBody>
      </p:sp>
      <p:sp>
        <p:nvSpPr>
          <p:cNvPr id="3" name="Content Placeholder 2"/>
          <p:cNvSpPr>
            <a:spLocks noGrp="1"/>
          </p:cNvSpPr>
          <p:nvPr>
            <p:ph idx="1"/>
          </p:nvPr>
        </p:nvSpPr>
        <p:spPr/>
        <p:txBody>
          <a:bodyPr>
            <a:normAutofit fontScale="92500" lnSpcReduction="10000"/>
          </a:bodyPr>
          <a:lstStyle/>
          <a:p>
            <a:r>
              <a:rPr lang="en-US" sz="3000" dirty="0"/>
              <a:t>Let G(V,E) be the given graph with V and E representing the vertex set and edge set respectively.</a:t>
            </a:r>
          </a:p>
          <a:p>
            <a:r>
              <a:rPr lang="en-US" sz="3000" dirty="0"/>
              <a:t>Definition 1. A trail that traverses every edge of G is called an Euler trail. It is named as Euler </a:t>
            </a:r>
            <a:r>
              <a:rPr lang="en-US" sz="3000" dirty="0" smtClean="0"/>
              <a:t>trail because </a:t>
            </a:r>
            <a:r>
              <a:rPr lang="en-US" sz="3000" dirty="0"/>
              <a:t>Euler was the first to investigate the existence of such trails in graphs.</a:t>
            </a:r>
          </a:p>
          <a:p>
            <a:r>
              <a:rPr lang="en-US" sz="3000" dirty="0"/>
              <a:t>Definition 2. An Euler tour is a tour which covers all the edges of G.</a:t>
            </a:r>
          </a:p>
          <a:p>
            <a:r>
              <a:rPr lang="en-US" sz="3000" dirty="0"/>
              <a:t>Definition 3</a:t>
            </a:r>
            <a:r>
              <a:rPr lang="en-US" sz="3000" dirty="0" smtClean="0"/>
              <a:t>.  </a:t>
            </a:r>
            <a:r>
              <a:rPr lang="en-US" sz="3000" dirty="0"/>
              <a:t>A graph is an Euler graph or </a:t>
            </a:r>
            <a:r>
              <a:rPr lang="en-US" sz="3000" dirty="0" err="1"/>
              <a:t>Eulerian</a:t>
            </a:r>
            <a:r>
              <a:rPr lang="en-US" sz="3000" dirty="0"/>
              <a:t> if it contains an Euler tour.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Documents and Settings\eg40\Desktop\untitled.bmp"/>
          <p:cNvPicPr>
            <a:picLocks noChangeAspect="1" noChangeArrowheads="1"/>
          </p:cNvPicPr>
          <p:nvPr/>
        </p:nvPicPr>
        <p:blipFill>
          <a:blip r:embed="rId2" cstate="print"/>
          <a:srcRect/>
          <a:stretch>
            <a:fillRect/>
          </a:stretch>
        </p:blipFill>
        <p:spPr bwMode="auto">
          <a:xfrm>
            <a:off x="228600" y="1066800"/>
            <a:ext cx="8708899" cy="4648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A B C D E F B G C E G F A     </a:t>
            </a:r>
            <a:br>
              <a:rPr lang="pt-BR" dirty="0" smtClean="0"/>
            </a:br>
            <a:r>
              <a:rPr lang="pt-BR" dirty="0" smtClean="0"/>
              <a:t>A F G C D E G B C E F B A</a:t>
            </a:r>
            <a:endParaRPr lang="en-US" dirty="0"/>
          </a:p>
        </p:txBody>
      </p:sp>
      <p:pic>
        <p:nvPicPr>
          <p:cNvPr id="5" name="Picture 3" descr="C:\Documents and Settings\eg40\Desktop\untitled.bmp"/>
          <p:cNvPicPr>
            <a:picLocks noChangeAspect="1" noChangeArrowheads="1"/>
          </p:cNvPicPr>
          <p:nvPr/>
        </p:nvPicPr>
        <p:blipFill>
          <a:blip r:embed="rId2" cstate="print"/>
          <a:srcRect/>
          <a:stretch>
            <a:fillRect/>
          </a:stretch>
        </p:blipFill>
        <p:spPr bwMode="auto">
          <a:xfrm>
            <a:off x="152400" y="1905000"/>
            <a:ext cx="8708899" cy="44958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Euler theorem</a:t>
            </a:r>
            <a:endParaRPr lang="en-US" dirty="0"/>
          </a:p>
        </p:txBody>
      </p:sp>
      <p:sp>
        <p:nvSpPr>
          <p:cNvPr id="3" name="Content Placeholder 2"/>
          <p:cNvSpPr>
            <a:spLocks noGrp="1"/>
          </p:cNvSpPr>
          <p:nvPr>
            <p:ph idx="1"/>
          </p:nvPr>
        </p:nvSpPr>
        <p:spPr/>
        <p:txBody>
          <a:bodyPr>
            <a:normAutofit fontScale="85000" lnSpcReduction="10000"/>
          </a:bodyPr>
          <a:lstStyle/>
          <a:p>
            <a:r>
              <a:rPr lang="en-US" dirty="0"/>
              <a:t>Euler proved the following theorem and corollary through which a graph has Euler tour can </a:t>
            </a:r>
            <a:r>
              <a:rPr lang="en-US" dirty="0" smtClean="0"/>
              <a:t>be determined</a:t>
            </a:r>
            <a:r>
              <a:rPr lang="en-US" dirty="0"/>
              <a:t>. The following characterizations are taken as they are defined and proved in </a:t>
            </a:r>
            <a:r>
              <a:rPr lang="en-US" dirty="0" err="1"/>
              <a:t>Bondy</a:t>
            </a:r>
            <a:r>
              <a:rPr lang="en-US" dirty="0"/>
              <a:t> </a:t>
            </a:r>
            <a:r>
              <a:rPr lang="en-US" dirty="0" smtClean="0"/>
              <a:t>and </a:t>
            </a:r>
            <a:r>
              <a:rPr lang="en-US" dirty="0" err="1" smtClean="0"/>
              <a:t>Murty</a:t>
            </a:r>
            <a:r>
              <a:rPr lang="en-US" dirty="0" smtClean="0"/>
              <a:t> </a:t>
            </a:r>
            <a:r>
              <a:rPr lang="en-US" dirty="0"/>
              <a:t>(1982</a:t>
            </a:r>
            <a:r>
              <a:rPr lang="en-US" dirty="0" smtClean="0"/>
              <a:t>).</a:t>
            </a:r>
            <a:endParaRPr lang="en-US" dirty="0"/>
          </a:p>
          <a:p>
            <a:endParaRPr lang="en-US" dirty="0" smtClean="0"/>
          </a:p>
          <a:p>
            <a:r>
              <a:rPr lang="en-US" dirty="0"/>
              <a:t>Theorem 4.</a:t>
            </a:r>
            <a:r>
              <a:rPr lang="en-US" b="1" dirty="0">
                <a:solidFill>
                  <a:srgbClr val="00B050"/>
                </a:solidFill>
              </a:rPr>
              <a:t> A non-empty connected graph is </a:t>
            </a:r>
            <a:r>
              <a:rPr lang="en-US" b="1" dirty="0" err="1">
                <a:solidFill>
                  <a:srgbClr val="00B050"/>
                </a:solidFill>
              </a:rPr>
              <a:t>Eulerian</a:t>
            </a:r>
            <a:r>
              <a:rPr lang="en-US" b="1" dirty="0">
                <a:solidFill>
                  <a:srgbClr val="00B050"/>
                </a:solidFill>
              </a:rPr>
              <a:t> if and only if it has no vertices of odd degree.</a:t>
            </a:r>
          </a:p>
          <a:p>
            <a:r>
              <a:rPr lang="en-US" dirty="0"/>
              <a:t>Corollary: A connected graph has an Euler trail if and only if it has at most two vertices of </a:t>
            </a:r>
            <a:r>
              <a:rPr lang="en-US" dirty="0" smtClean="0"/>
              <a:t>odd degree</a:t>
            </a:r>
            <a:r>
              <a:rPr lang="en-US"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Proposed Method</a:t>
            </a:r>
          </a:p>
          <a:p>
            <a:pPr>
              <a:buNone/>
            </a:pPr>
            <a:r>
              <a:rPr lang="en-US" dirty="0"/>
              <a:t>The Euler graph and its properties are exposed in this work for solving image </a:t>
            </a:r>
            <a:r>
              <a:rPr lang="en-US" dirty="0" smtClean="0"/>
              <a:t>segmentation problem.</a:t>
            </a:r>
          </a:p>
          <a:p>
            <a:pPr>
              <a:buNone/>
            </a:pPr>
            <a:r>
              <a:rPr lang="en-US" dirty="0" smtClean="0"/>
              <a:t>The </a:t>
            </a:r>
            <a:r>
              <a:rPr lang="en-US" dirty="0"/>
              <a:t>basic idea is that Euler graph is decomposed into edge disjoint cycles. The steps of the </a:t>
            </a:r>
            <a:r>
              <a:rPr lang="en-US" dirty="0" smtClean="0"/>
              <a:t>proposed method </a:t>
            </a:r>
            <a:r>
              <a:rPr lang="en-US" dirty="0"/>
              <a:t>are given below:</a:t>
            </a:r>
          </a:p>
          <a:p>
            <a:endParaRPr lang="en-US" dirty="0" smtClean="0"/>
          </a:p>
          <a:p>
            <a:r>
              <a:rPr lang="en-US" dirty="0" smtClean="0"/>
              <a:t>Step-1</a:t>
            </a:r>
            <a:r>
              <a:rPr lang="en-US" dirty="0"/>
              <a:t>: Representation of image as a grid graph</a:t>
            </a:r>
          </a:p>
          <a:p>
            <a:r>
              <a:rPr lang="en-US" dirty="0"/>
              <a:t>Step-2: Conversion of grid graph into </a:t>
            </a:r>
            <a:r>
              <a:rPr lang="en-US" dirty="0" err="1"/>
              <a:t>Eulerian</a:t>
            </a:r>
            <a:endParaRPr lang="en-US" dirty="0"/>
          </a:p>
          <a:p>
            <a:r>
              <a:rPr lang="en-US" dirty="0"/>
              <a:t>Step-3: Segmentation Procedure</a:t>
            </a:r>
          </a:p>
          <a:p>
            <a:r>
              <a:rPr lang="en-US" dirty="0"/>
              <a:t>Step-4: Refinement of segments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131</TotalTime>
  <Words>1384</Words>
  <Application>Microsoft Office PowerPoint</Application>
  <PresentationFormat>On-screen Show (4:3)</PresentationFormat>
  <Paragraphs>113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Solstice</vt:lpstr>
      <vt:lpstr>Image Segmentation using Euler Graphs</vt:lpstr>
      <vt:lpstr>Overview </vt:lpstr>
      <vt:lpstr>Image Segmentation</vt:lpstr>
      <vt:lpstr>Image Segmentation Applications</vt:lpstr>
      <vt:lpstr>Euler graphs</vt:lpstr>
      <vt:lpstr>Slide 6</vt:lpstr>
      <vt:lpstr>A B C D E F B G C E G F A      A F G C D E G B C E F B A</vt:lpstr>
      <vt:lpstr>Euler theorem</vt:lpstr>
      <vt:lpstr>Methodology</vt:lpstr>
      <vt:lpstr>Representation of image as a grid graph</vt:lpstr>
      <vt:lpstr>A sample grid graph of size 8×8 </vt:lpstr>
      <vt:lpstr>Conversion of grid graph into Eulerian</vt:lpstr>
      <vt:lpstr>Conversion of grid graph into Eulerian</vt:lpstr>
      <vt:lpstr>Segmentation Procedure</vt:lpstr>
      <vt:lpstr>Refinement of segments</vt:lpstr>
      <vt:lpstr>Experimental Results</vt:lpstr>
      <vt:lpstr>Slide 17</vt:lpstr>
      <vt:lpstr>Slide 18</vt:lpstr>
      <vt:lpstr>Segmntation on Berkeley Image database</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Segmentation using Euler Graphs</dc:title>
  <dc:creator>eg40</dc:creator>
  <cp:lastModifiedBy>user</cp:lastModifiedBy>
  <cp:revision>11</cp:revision>
  <dcterms:created xsi:type="dcterms:W3CDTF">2012-09-18T13:16:13Z</dcterms:created>
  <dcterms:modified xsi:type="dcterms:W3CDTF">2012-12-05T08:38:06Z</dcterms:modified>
</cp:coreProperties>
</file>