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80" r:id="rId14"/>
    <p:sldId id="279" r:id="rId15"/>
    <p:sldId id="267" r:id="rId16"/>
    <p:sldId id="275" r:id="rId17"/>
    <p:sldId id="277" r:id="rId18"/>
    <p:sldId id="268" r:id="rId19"/>
    <p:sldId id="269" r:id="rId20"/>
    <p:sldId id="270" r:id="rId21"/>
    <p:sldId id="271" r:id="rId22"/>
    <p:sldId id="272" r:id="rId23"/>
    <p:sldId id="278"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78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B8AAD-4EF4-47BB-995B-93CA0D83F2AF}" type="datetimeFigureOut">
              <a:rPr lang="en-US" smtClean="0"/>
              <a:pPr/>
              <a:t>10/14/2012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5904-EBC4-4D49-B9EE-DC9B626BD07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3BB95904-EBC4-4D49-B9EE-DC9B626BD07E}" type="slidenum">
              <a:rPr lang="en-US" smtClean="0"/>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3BB95904-EBC4-4D49-B9EE-DC9B626BD07E}"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8B6019-F66B-4092-A4DF-B56741F4B20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EF819E-E792-4295-BB50-F824FA0881F9}" type="datetimeFigureOut">
              <a:rPr lang="en-US" smtClean="0"/>
              <a:pPr/>
              <a:t>10/14/2012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CF8B6019-F66B-4092-A4DF-B56741F4B207}"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BEF819E-E792-4295-BB50-F824FA0881F9}" type="datetimeFigureOut">
              <a:rPr lang="en-US" smtClean="0"/>
              <a:pPr/>
              <a:t>10/14/2012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8B6019-F66B-4092-A4DF-B56741F4B207}"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7038536" cy="4191000"/>
          </a:xfrm>
        </p:spPr>
        <p:txBody>
          <a:bodyPr/>
          <a:lstStyle/>
          <a:p>
            <a:r>
              <a:rPr lang="en-US" dirty="0" smtClean="0">
                <a:solidFill>
                  <a:schemeClr val="tx1">
                    <a:lumMod val="95000"/>
                    <a:lumOff val="5000"/>
                  </a:schemeClr>
                </a:solidFill>
              </a:rPr>
              <a:t>Improving the cache </a:t>
            </a:r>
            <a:r>
              <a:rPr lang="en-US" dirty="0" smtClean="0">
                <a:solidFill>
                  <a:schemeClr val="tx1">
                    <a:lumMod val="95000"/>
                    <a:lumOff val="5000"/>
                  </a:schemeClr>
                </a:solidFill>
              </a:rPr>
              <a:t>performance in </a:t>
            </a:r>
            <a:r>
              <a:rPr lang="en-US" dirty="0" err="1" smtClean="0">
                <a:solidFill>
                  <a:schemeClr val="tx1">
                    <a:lumMod val="95000"/>
                    <a:lumOff val="5000"/>
                  </a:schemeClr>
                </a:solidFill>
              </a:rPr>
              <a:t>multicore</a:t>
            </a:r>
            <a:r>
              <a:rPr lang="en-US" dirty="0" smtClean="0">
                <a:solidFill>
                  <a:schemeClr val="tx1">
                    <a:lumMod val="95000"/>
                    <a:lumOff val="5000"/>
                  </a:schemeClr>
                </a:solidFill>
              </a:rPr>
              <a:t> environment</a:t>
            </a:r>
            <a:endParaRPr lang="en-US" dirty="0">
              <a:solidFill>
                <a:schemeClr val="tx1">
                  <a:lumMod val="95000"/>
                  <a:lumOff val="5000"/>
                </a:schemeClr>
              </a:solidFill>
            </a:endParaRPr>
          </a:p>
        </p:txBody>
      </p:sp>
      <p:sp>
        <p:nvSpPr>
          <p:cNvPr id="3" name="Subtitle 2"/>
          <p:cNvSpPr>
            <a:spLocks noGrp="1"/>
          </p:cNvSpPr>
          <p:nvPr>
            <p:ph type="subTitle" idx="1"/>
          </p:nvPr>
        </p:nvSpPr>
        <p:spPr>
          <a:xfrm>
            <a:off x="6629400" y="5410200"/>
            <a:ext cx="2286000" cy="762000"/>
          </a:xfrm>
        </p:spPr>
        <p:txBody>
          <a:bodyPr>
            <a:normAutofit fontScale="85000" lnSpcReduction="10000"/>
          </a:bodyPr>
          <a:lstStyle/>
          <a:p>
            <a:r>
              <a:rPr lang="en-US" sz="1600" b="1" dirty="0" smtClean="0">
                <a:solidFill>
                  <a:schemeClr val="tx1"/>
                </a:solidFill>
                <a:latin typeface="Times New Roman" pitchFamily="18" charset="0"/>
                <a:cs typeface="Times New Roman" pitchFamily="18" charset="0"/>
              </a:rPr>
              <a:t>Presented  by</a:t>
            </a:r>
          </a:p>
          <a:p>
            <a:r>
              <a:rPr lang="en-US" sz="1600" b="1" dirty="0" smtClean="0">
                <a:solidFill>
                  <a:schemeClr val="tx1"/>
                </a:solidFill>
                <a:latin typeface="Times New Roman" pitchFamily="18" charset="0"/>
                <a:cs typeface="Times New Roman" pitchFamily="18" charset="0"/>
              </a:rPr>
              <a:t>D.L.Sneha(12mcs1037)</a:t>
            </a:r>
          </a:p>
          <a:p>
            <a:r>
              <a:rPr lang="en-US" sz="1600" b="1" dirty="0" smtClean="0">
                <a:solidFill>
                  <a:schemeClr val="tx1"/>
                </a:solidFill>
                <a:latin typeface="Times New Roman" pitchFamily="18" charset="0"/>
                <a:cs typeface="Times New Roman" pitchFamily="18" charset="0"/>
              </a:rPr>
              <a:t>P.L.Padmasree(12mcs1034)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Cntd..</a:t>
            </a:r>
            <a:endParaRPr lang="en-US" dirty="0"/>
          </a:p>
        </p:txBody>
      </p:sp>
      <p:sp>
        <p:nvSpPr>
          <p:cNvPr id="3" name="Content Placeholder 2"/>
          <p:cNvSpPr>
            <a:spLocks noGrp="1"/>
          </p:cNvSpPr>
          <p:nvPr>
            <p:ph idx="1"/>
          </p:nvPr>
        </p:nvSpPr>
        <p:spPr/>
        <p:txBody>
          <a:bodyPr>
            <a:normAutofit/>
          </a:bodyPr>
          <a:lstStyle/>
          <a:p>
            <a:pPr>
              <a:buNone/>
            </a:pPr>
            <a:r>
              <a:rPr lang="en-US" dirty="0" smtClean="0"/>
              <a:t>An ordinary loop:</a:t>
            </a:r>
          </a:p>
          <a:p>
            <a:pPr>
              <a:buNone/>
            </a:pPr>
            <a:r>
              <a:rPr lang="en-US" dirty="0" smtClean="0"/>
              <a:t>                        for(</a:t>
            </a:r>
            <a:r>
              <a:rPr lang="en-US" dirty="0" err="1" smtClean="0"/>
              <a:t>i</a:t>
            </a:r>
            <a:r>
              <a:rPr lang="en-US" dirty="0" smtClean="0"/>
              <a:t>=0; </a:t>
            </a:r>
            <a:r>
              <a:rPr lang="en-US" dirty="0" err="1" smtClean="0"/>
              <a:t>i</a:t>
            </a:r>
            <a:r>
              <a:rPr lang="en-US" dirty="0" smtClean="0"/>
              <a:t>&lt;N; ++</a:t>
            </a:r>
            <a:r>
              <a:rPr lang="en-US" dirty="0" err="1" smtClean="0"/>
              <a:t>i</a:t>
            </a:r>
            <a:r>
              <a:rPr lang="en-US" dirty="0" smtClean="0"/>
              <a:t>)</a:t>
            </a:r>
          </a:p>
          <a:p>
            <a:pPr>
              <a:buNone/>
            </a:pPr>
            <a:r>
              <a:rPr lang="en-US" dirty="0" smtClean="0"/>
              <a:t>				{ </a:t>
            </a:r>
            <a:r>
              <a:rPr lang="en-US" dirty="0" smtClean="0"/>
              <a:t>... </a:t>
            </a:r>
            <a:r>
              <a:rPr lang="en-US" dirty="0" smtClean="0"/>
              <a:t>}</a:t>
            </a:r>
          </a:p>
          <a:p>
            <a:pPr>
              <a:buNone/>
            </a:pPr>
            <a:endParaRPr lang="en-US" dirty="0" smtClean="0"/>
          </a:p>
          <a:p>
            <a:pPr>
              <a:buNone/>
            </a:pPr>
            <a:r>
              <a:rPr lang="en-US" dirty="0" smtClean="0"/>
              <a:t>can be blocked with a block size B by replacing it with</a:t>
            </a:r>
          </a:p>
          <a:p>
            <a:pPr>
              <a:buNone/>
            </a:pPr>
            <a:r>
              <a:rPr lang="en-US" dirty="0" smtClean="0"/>
              <a:t>                       for(j=0; j&lt;N; j+=B) </a:t>
            </a:r>
          </a:p>
          <a:p>
            <a:pPr>
              <a:buNone/>
            </a:pPr>
            <a:r>
              <a:rPr lang="en-US" dirty="0" smtClean="0"/>
              <a:t>                       for(</a:t>
            </a:r>
            <a:r>
              <a:rPr lang="en-US" dirty="0" err="1" smtClean="0"/>
              <a:t>i</a:t>
            </a:r>
            <a:r>
              <a:rPr lang="en-US" dirty="0" smtClean="0"/>
              <a:t>=j; </a:t>
            </a:r>
            <a:r>
              <a:rPr lang="en-US" dirty="0" err="1" smtClean="0"/>
              <a:t>i</a:t>
            </a:r>
            <a:r>
              <a:rPr lang="en-US" dirty="0" smtClean="0"/>
              <a:t>&lt;min(N, </a:t>
            </a:r>
            <a:r>
              <a:rPr lang="en-US" dirty="0" err="1" smtClean="0"/>
              <a:t>j+B</a:t>
            </a:r>
            <a:r>
              <a:rPr lang="en-US" dirty="0" smtClean="0"/>
              <a:t>); ++</a:t>
            </a:r>
            <a:r>
              <a:rPr lang="en-US" dirty="0" err="1" smtClean="0"/>
              <a:t>i</a:t>
            </a:r>
            <a:r>
              <a:rPr lang="en-US" dirty="0" smtClean="0"/>
              <a:t>)</a:t>
            </a:r>
          </a:p>
          <a:p>
            <a:pPr>
              <a:buNone/>
            </a:pPr>
            <a:r>
              <a:rPr lang="en-US" dirty="0" smtClean="0"/>
              <a:t>	</a:t>
            </a:r>
            <a:r>
              <a:rPr lang="en-US" dirty="0" smtClean="0"/>
              <a:t>		{ .... </a:t>
            </a:r>
            <a:r>
              <a:rPr lang="en-US" dirty="0" smtClean="0"/>
              <a:t>} </a:t>
            </a:r>
          </a:p>
          <a:p>
            <a:endParaRPr lang="en-US" dirty="0" smtClean="0"/>
          </a:p>
          <a:p>
            <a:endParaRPr lang="en" dirty="0" smtClean="0"/>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Matrix </a:t>
            </a:r>
            <a:r>
              <a:rPr lang="en-US" dirty="0" err="1" smtClean="0"/>
              <a:t>multipication</a:t>
            </a:r>
            <a:r>
              <a:rPr lang="en-US" dirty="0" smtClean="0"/>
              <a:t> without cache blocking</a:t>
            </a:r>
            <a:r>
              <a:rPr lang="en-US" dirty="0" smtClean="0"/>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2057400"/>
            <a:ext cx="8305800" cy="4267200"/>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r>
              <a:rPr lang="en-US" dirty="0" smtClean="0"/>
              <a:t>For </a:t>
            </a:r>
            <a:r>
              <a:rPr lang="en-US" dirty="0" smtClean="0"/>
              <a:t>the matrix multiplication C = A.B, if we made code as below:</a:t>
            </a:r>
          </a:p>
          <a:p>
            <a:endParaRPr lang="en-US" dirty="0" smtClean="0"/>
          </a:p>
          <a:p>
            <a:r>
              <a:rPr lang="en-US" dirty="0" smtClean="0"/>
              <a:t>For </a:t>
            </a:r>
            <a:r>
              <a:rPr lang="en-US" dirty="0" smtClean="0"/>
              <a:t>(I = 0; I &lt; m; I++) </a:t>
            </a:r>
            <a:br>
              <a:rPr lang="en-US" dirty="0" smtClean="0"/>
            </a:br>
            <a:r>
              <a:rPr lang="en-US" dirty="0" smtClean="0"/>
              <a:t>    For (J = 0; J &lt; n; J = J++) { </a:t>
            </a:r>
            <a:br>
              <a:rPr lang="en-US" dirty="0" smtClean="0"/>
            </a:br>
            <a:r>
              <a:rPr lang="en-US" dirty="0" smtClean="0"/>
              <a:t>        R = 0; </a:t>
            </a:r>
            <a:br>
              <a:rPr lang="en-US" dirty="0" smtClean="0"/>
            </a:br>
            <a:r>
              <a:rPr lang="en-US" dirty="0" smtClean="0"/>
              <a:t>        For (K = 0; K &lt; p; K++)             </a:t>
            </a:r>
            <a:br>
              <a:rPr lang="en-US" dirty="0" smtClean="0"/>
            </a:br>
            <a:r>
              <a:rPr lang="en-US" dirty="0" smtClean="0"/>
              <a:t>           R = R + A[I][K] * B[K][J]; </a:t>
            </a:r>
            <a:br>
              <a:rPr lang="en-US" dirty="0" smtClean="0"/>
            </a:br>
            <a:r>
              <a:rPr lang="en-US" dirty="0" smtClean="0"/>
              <a:t>        C[I][J] = R; }</a:t>
            </a:r>
            <a:br>
              <a:rPr lang="en-US" dirty="0" smtClean="0"/>
            </a:br>
            <a:endParaRPr lang="en-US" dirty="0" smtClean="0"/>
          </a:p>
          <a:p>
            <a:r>
              <a:rPr lang="en-US" dirty="0" smtClean="0"/>
              <a:t>The </a:t>
            </a:r>
            <a:r>
              <a:rPr lang="en-US" dirty="0" smtClean="0"/>
              <a:t>number of capacity misses clearly depends on the dimension parameters: m, n, p and the size of the cache. </a:t>
            </a:r>
            <a:r>
              <a:rPr lang="en-US" dirty="0" smtClean="0"/>
              <a:t>I</a:t>
            </a:r>
          </a:p>
          <a:p>
            <a:r>
              <a:rPr lang="en-US" dirty="0" smtClean="0"/>
              <a:t>I</a:t>
            </a:r>
            <a:r>
              <a:rPr lang="en-US" dirty="0" smtClean="0"/>
              <a:t>f </a:t>
            </a:r>
            <a:r>
              <a:rPr lang="en-US" dirty="0" smtClean="0"/>
              <a:t>the cache can hold all three metrics, then all is well, provided there are no cache conflicts. </a:t>
            </a:r>
            <a:endParaRPr lang="en-US" dirty="0" smtClean="0"/>
          </a:p>
          <a:p>
            <a:r>
              <a:rPr lang="en-US" dirty="0" smtClean="0"/>
              <a:t>In </a:t>
            </a:r>
            <a:r>
              <a:rPr lang="en-US" dirty="0" smtClean="0"/>
              <a:t>the worst case, there would be (2*m*n*p + m*n) words read form memory for m*n*p operations. </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Matrix multiplication with cache blocking:</a:t>
            </a:r>
            <a:endParaRPr lang="en-US" dirty="0"/>
          </a:p>
        </p:txBody>
      </p:sp>
      <p:sp>
        <p:nvSpPr>
          <p:cNvPr id="3" name="Content Placeholder 2"/>
          <p:cNvSpPr>
            <a:spLocks noGrp="1"/>
          </p:cNvSpPr>
          <p:nvPr>
            <p:ph idx="1"/>
          </p:nvPr>
        </p:nvSpPr>
        <p:spPr>
          <a:xfrm>
            <a:off x="457200" y="2286000"/>
            <a:ext cx="8382000" cy="4038600"/>
          </a:xfrm>
        </p:spPr>
        <p:txBody>
          <a:bodyPr>
            <a:normAutofit lnSpcReduction="10000"/>
          </a:bodyPr>
          <a:lstStyle/>
          <a:p>
            <a:r>
              <a:rPr lang="en-US" dirty="0" smtClean="0">
                <a:latin typeface="Times New Roman" pitchFamily="18" charset="0"/>
                <a:cs typeface="Times New Roman" pitchFamily="18" charset="0"/>
              </a:rPr>
              <a:t>After we apply loop tiling using 2 * 2 blocks, our code looks like</a:t>
            </a:r>
            <a:r>
              <a:rPr lang="en-US" dirty="0" smtClean="0">
                <a:latin typeface="Times New Roman" pitchFamily="18" charset="0"/>
                <a:cs typeface="Times New Roman" pitchFamily="18" charset="0"/>
              </a:rPr>
              <a:t>:    </a:t>
            </a:r>
            <a:endParaRPr lang="en-US" dirty="0" smtClean="0"/>
          </a:p>
          <a:p>
            <a:r>
              <a:rPr lang="en-US" dirty="0" smtClean="0"/>
              <a:t>Split result matrix C into blocks C</a:t>
            </a:r>
            <a:r>
              <a:rPr lang="en-US" baseline="-25000" dirty="0" smtClean="0"/>
              <a:t>I,J </a:t>
            </a:r>
            <a:r>
              <a:rPr lang="en-US" dirty="0" smtClean="0"/>
              <a:t>of size </a:t>
            </a:r>
            <a:r>
              <a:rPr lang="en-US" dirty="0" err="1" smtClean="0"/>
              <a:t>N</a:t>
            </a:r>
            <a:r>
              <a:rPr lang="en-US" baseline="-25000" dirty="0" err="1" smtClean="0"/>
              <a:t>b</a:t>
            </a:r>
            <a:r>
              <a:rPr lang="en-US" dirty="0" smtClean="0"/>
              <a:t> x </a:t>
            </a:r>
            <a:r>
              <a:rPr lang="en-US" dirty="0" err="1" smtClean="0"/>
              <a:t>N</a:t>
            </a:r>
            <a:r>
              <a:rPr lang="en-US" baseline="-25000" dirty="0" err="1" smtClean="0"/>
              <a:t>b</a:t>
            </a:r>
            <a:r>
              <a:rPr lang="en-US" dirty="0" smtClean="0"/>
              <a:t>, each blocks is constructed into a continuous array </a:t>
            </a:r>
            <a:r>
              <a:rPr lang="en-US" dirty="0" err="1" smtClean="0"/>
              <a:t>C</a:t>
            </a:r>
            <a:r>
              <a:rPr lang="en-US" baseline="-25000" dirty="0" err="1" smtClean="0"/>
              <a:t>b</a:t>
            </a:r>
            <a:r>
              <a:rPr lang="en-US" dirty="0" smtClean="0"/>
              <a:t> which is then copied back into the right C</a:t>
            </a:r>
            <a:r>
              <a:rPr lang="en-US" baseline="-25000" dirty="0" smtClean="0"/>
              <a:t>I,J</a:t>
            </a:r>
            <a:r>
              <a:rPr lang="en-US" dirty="0" smtClean="0"/>
              <a:t>. </a:t>
            </a:r>
          </a:p>
          <a:p>
            <a:r>
              <a:rPr lang="en-US" dirty="0" smtClean="0"/>
              <a:t>Matrices A and B are spit into panels A</a:t>
            </a:r>
            <a:r>
              <a:rPr lang="en-US" baseline="-25000" dirty="0" smtClean="0"/>
              <a:t>I </a:t>
            </a:r>
            <a:r>
              <a:rPr lang="en-US" dirty="0" smtClean="0"/>
              <a:t>and B</a:t>
            </a:r>
            <a:r>
              <a:rPr lang="en-US" baseline="-25000" dirty="0" smtClean="0"/>
              <a:t>J</a:t>
            </a:r>
            <a:r>
              <a:rPr lang="en-US" dirty="0" smtClean="0"/>
              <a:t> of size (</a:t>
            </a:r>
            <a:r>
              <a:rPr lang="en-US" dirty="0" err="1" smtClean="0"/>
              <a:t>N</a:t>
            </a:r>
            <a:r>
              <a:rPr lang="en-US" baseline="-25000" dirty="0" err="1" smtClean="0"/>
              <a:t>b</a:t>
            </a:r>
            <a:r>
              <a:rPr lang="en-US" dirty="0" smtClean="0"/>
              <a:t> x p) and (p x </a:t>
            </a:r>
            <a:r>
              <a:rPr lang="en-US" dirty="0" err="1" smtClean="0"/>
              <a:t>N</a:t>
            </a:r>
            <a:r>
              <a:rPr lang="en-US" baseline="-25000" dirty="0" err="1" smtClean="0"/>
              <a:t>b</a:t>
            </a:r>
            <a:r>
              <a:rPr lang="en-US" dirty="0" smtClean="0"/>
              <a:t>) each panel is copied into continuous arrays </a:t>
            </a:r>
            <a:r>
              <a:rPr lang="en-US" dirty="0" err="1" smtClean="0"/>
              <a:t>A</a:t>
            </a:r>
            <a:r>
              <a:rPr lang="en-US" baseline="-25000" dirty="0" err="1" smtClean="0"/>
              <a:t>b</a:t>
            </a:r>
            <a:r>
              <a:rPr lang="en-US" dirty="0" smtClean="0"/>
              <a:t> and Bb. The choice of </a:t>
            </a:r>
            <a:r>
              <a:rPr lang="en-US" dirty="0" err="1" smtClean="0"/>
              <a:t>N</a:t>
            </a:r>
            <a:r>
              <a:rPr lang="en-US" baseline="-25000" dirty="0" err="1" smtClean="0"/>
              <a:t>b</a:t>
            </a:r>
            <a:r>
              <a:rPr lang="en-US" dirty="0" smtClean="0"/>
              <a:t> must ensure that </a:t>
            </a:r>
            <a:r>
              <a:rPr lang="en-US" dirty="0" err="1" smtClean="0"/>
              <a:t>C</a:t>
            </a:r>
            <a:r>
              <a:rPr lang="en-US" baseline="-25000" dirty="0" err="1" smtClean="0"/>
              <a:t>b</a:t>
            </a:r>
            <a:r>
              <a:rPr lang="en-US" dirty="0" smtClean="0"/>
              <a:t>, </a:t>
            </a:r>
            <a:r>
              <a:rPr lang="en-US" dirty="0" err="1" smtClean="0"/>
              <a:t>A</a:t>
            </a:r>
            <a:r>
              <a:rPr lang="en-US" baseline="-25000" dirty="0" err="1" smtClean="0"/>
              <a:t>b</a:t>
            </a:r>
            <a:r>
              <a:rPr lang="en-US" dirty="0" smtClean="0"/>
              <a:t> and B</a:t>
            </a:r>
            <a:r>
              <a:rPr lang="en-US" baseline="-25000" dirty="0" smtClean="0"/>
              <a:t>b</a:t>
            </a:r>
            <a:r>
              <a:rPr lang="en-US" dirty="0" smtClean="0"/>
              <a:t> fit into one level of cache, usually L</a:t>
            </a:r>
            <a:r>
              <a:rPr lang="en-US" baseline="-25000" dirty="0" smtClean="0"/>
              <a:t>2</a:t>
            </a:r>
            <a:r>
              <a:rPr lang="en-US" dirty="0" smtClean="0"/>
              <a:t> cache. </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Matrix multiplication with cache blocking:</a:t>
            </a: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a:buNone/>
            </a:pPr>
            <a:endParaRPr lang="en-US" dirty="0" smtClean="0"/>
          </a:p>
          <a:p>
            <a:r>
              <a:rPr lang="en-US" dirty="0" smtClean="0"/>
              <a:t>For (I = 0; I &lt; m/</a:t>
            </a:r>
            <a:r>
              <a:rPr lang="en-US" dirty="0" err="1" smtClean="0"/>
              <a:t>N</a:t>
            </a:r>
            <a:r>
              <a:rPr lang="en-US" baseline="-25000" dirty="0" err="1" smtClean="0"/>
              <a:t>b</a:t>
            </a:r>
            <a:r>
              <a:rPr lang="en-US" dirty="0" smtClean="0"/>
              <a:t>; I++){</a:t>
            </a:r>
            <a:br>
              <a:rPr lang="en-US" dirty="0" smtClean="0"/>
            </a:br>
            <a:r>
              <a:rPr lang="en-US" dirty="0" smtClean="0"/>
              <a:t>   </a:t>
            </a:r>
            <a:r>
              <a:rPr lang="en-US" dirty="0" err="1" smtClean="0"/>
              <a:t>A</a:t>
            </a:r>
            <a:r>
              <a:rPr lang="en-US" baseline="-25000" dirty="0" err="1" smtClean="0"/>
              <a:t>b</a:t>
            </a:r>
            <a:r>
              <a:rPr lang="en-US" dirty="0" smtClean="0"/>
              <a:t> = A</a:t>
            </a:r>
            <a:r>
              <a:rPr lang="en-US" baseline="-25000" dirty="0" smtClean="0"/>
              <a:t>I</a:t>
            </a:r>
            <a:r>
              <a:rPr lang="en-US" dirty="0" smtClean="0"/>
              <a:t>;</a:t>
            </a:r>
            <a:br>
              <a:rPr lang="en-US" dirty="0" smtClean="0"/>
            </a:br>
            <a:r>
              <a:rPr lang="en-US" dirty="0" smtClean="0"/>
              <a:t>   For (J = 0; J &lt; n/</a:t>
            </a:r>
            <a:r>
              <a:rPr lang="en-US" dirty="0" err="1" smtClean="0"/>
              <a:t>N</a:t>
            </a:r>
            <a:r>
              <a:rPr lang="en-US" baseline="-25000" dirty="0" err="1" smtClean="0"/>
              <a:t>b</a:t>
            </a:r>
            <a:r>
              <a:rPr lang="en-US" dirty="0" smtClean="0"/>
              <a:t>; J++) {</a:t>
            </a:r>
            <a:br>
              <a:rPr lang="en-US" dirty="0" smtClean="0"/>
            </a:br>
            <a:r>
              <a:rPr lang="en-US" dirty="0" smtClean="0"/>
              <a:t>      B</a:t>
            </a:r>
            <a:r>
              <a:rPr lang="en-US" baseline="-25000" dirty="0" smtClean="0"/>
              <a:t>b</a:t>
            </a:r>
            <a:r>
              <a:rPr lang="en-US" dirty="0" smtClean="0"/>
              <a:t> = B</a:t>
            </a:r>
            <a:r>
              <a:rPr lang="en-US" baseline="-25000" dirty="0" smtClean="0"/>
              <a:t>J</a:t>
            </a:r>
            <a:r>
              <a:rPr lang="en-US" dirty="0" smtClean="0"/>
              <a:t>; </a:t>
            </a:r>
            <a:r>
              <a:rPr lang="en-US" dirty="0" err="1" smtClean="0"/>
              <a:t>C</a:t>
            </a:r>
            <a:r>
              <a:rPr lang="en-US" baseline="-25000" dirty="0" err="1" smtClean="0"/>
              <a:t>b</a:t>
            </a:r>
            <a:r>
              <a:rPr lang="en-US" dirty="0" smtClean="0"/>
              <a:t> = 0; </a:t>
            </a:r>
            <a:br>
              <a:rPr lang="en-US" dirty="0" smtClean="0"/>
            </a:br>
            <a:r>
              <a:rPr lang="en-US" dirty="0" smtClean="0"/>
              <a:t>      For (K = 0; K &lt; p/</a:t>
            </a:r>
            <a:r>
              <a:rPr lang="en-US" dirty="0" err="1" smtClean="0"/>
              <a:t>N</a:t>
            </a:r>
            <a:r>
              <a:rPr lang="en-US" baseline="-25000" dirty="0" err="1" smtClean="0"/>
              <a:t>b</a:t>
            </a:r>
            <a:r>
              <a:rPr lang="en-US" dirty="0" smtClean="0"/>
              <a:t>; K++)</a:t>
            </a:r>
            <a:br>
              <a:rPr lang="en-US" dirty="0" smtClean="0"/>
            </a:br>
            <a:r>
              <a:rPr lang="en-US" dirty="0" smtClean="0"/>
              <a:t>         </a:t>
            </a:r>
            <a:r>
              <a:rPr lang="en-US" dirty="0" err="1" smtClean="0"/>
              <a:t>C</a:t>
            </a:r>
            <a:r>
              <a:rPr lang="en-US" baseline="-25000" dirty="0" err="1" smtClean="0"/>
              <a:t>b</a:t>
            </a:r>
            <a:r>
              <a:rPr lang="en-US" dirty="0" smtClean="0"/>
              <a:t> = </a:t>
            </a:r>
            <a:r>
              <a:rPr lang="en-US" dirty="0" err="1" smtClean="0"/>
              <a:t>C</a:t>
            </a:r>
            <a:r>
              <a:rPr lang="en-US" baseline="-25000" dirty="0" err="1" smtClean="0"/>
              <a:t>b</a:t>
            </a:r>
            <a:r>
              <a:rPr lang="en-US" dirty="0" smtClean="0"/>
              <a:t> + </a:t>
            </a:r>
            <a:r>
              <a:rPr lang="en-US" dirty="0" err="1" smtClean="0"/>
              <a:t>A</a:t>
            </a:r>
            <a:r>
              <a:rPr lang="en-US" baseline="-25000" dirty="0" err="1" smtClean="0"/>
              <a:t>bK</a:t>
            </a:r>
            <a:r>
              <a:rPr lang="en-US" dirty="0" smtClean="0"/>
              <a:t>*</a:t>
            </a:r>
            <a:r>
              <a:rPr lang="en-US" dirty="0" err="1" smtClean="0"/>
              <a:t>B</a:t>
            </a:r>
            <a:r>
              <a:rPr lang="en-US" baseline="-25000" dirty="0" err="1" smtClean="0"/>
              <a:t>Kb</a:t>
            </a:r>
            <a:r>
              <a:rPr lang="en-US" dirty="0" smtClean="0"/>
              <a:t>;</a:t>
            </a:r>
            <a:br>
              <a:rPr lang="en-US" dirty="0" smtClean="0"/>
            </a:br>
            <a:r>
              <a:rPr lang="en-US" dirty="0" smtClean="0"/>
              <a:t>      C</a:t>
            </a:r>
            <a:r>
              <a:rPr lang="en-US" baseline="-25000" dirty="0" smtClean="0"/>
              <a:t>I,J</a:t>
            </a:r>
            <a:r>
              <a:rPr lang="en-US" dirty="0" smtClean="0"/>
              <a:t> = </a:t>
            </a:r>
            <a:r>
              <a:rPr lang="en-US" dirty="0" err="1" smtClean="0"/>
              <a:t>C</a:t>
            </a:r>
            <a:r>
              <a:rPr lang="en-US" baseline="-25000" dirty="0" err="1" smtClean="0"/>
              <a:t>b</a:t>
            </a:r>
            <a:r>
              <a:rPr lang="en-US" dirty="0" smtClean="0"/>
              <a:t>; }}          </a:t>
            </a:r>
            <a:endParaRPr lang="en-US" dirty="0" smtClean="0"/>
          </a:p>
          <a:p>
            <a:endParaRPr lang="en-US" dirty="0" smtClean="0"/>
          </a:p>
          <a:p>
            <a:pPr>
              <a:buNone/>
            </a:pPr>
            <a:r>
              <a:rPr lang="en-US" dirty="0" smtClean="0"/>
              <a:t>We </a:t>
            </a:r>
            <a:r>
              <a:rPr lang="en-US" dirty="0" smtClean="0"/>
              <a:t>suppose for simplicity that </a:t>
            </a:r>
            <a:r>
              <a:rPr lang="en-US" dirty="0" err="1" smtClean="0"/>
              <a:t>N</a:t>
            </a:r>
            <a:r>
              <a:rPr lang="en-US" baseline="-25000" dirty="0" err="1" smtClean="0"/>
              <a:t>b</a:t>
            </a:r>
            <a:r>
              <a:rPr lang="en-US" dirty="0" smtClean="0"/>
              <a:t> divides m, n and p. </a:t>
            </a:r>
            <a:endParaRPr lang="en-US" dirty="0" smtClean="0"/>
          </a:p>
          <a:p>
            <a:endParaRPr lang="en-US" dirty="0" smtClean="0"/>
          </a:p>
          <a:p>
            <a:r>
              <a:rPr lang="en-US" dirty="0" smtClean="0"/>
              <a:t>In </a:t>
            </a:r>
            <a:r>
              <a:rPr lang="en-US" dirty="0" smtClean="0"/>
              <a:t>the case of previous algorithm matrix A is loaded only one time into cache compared to the n times access of the original one, while matrix B is still accessed m times. </a:t>
            </a:r>
            <a:endParaRPr lang="en-US" dirty="0" smtClean="0"/>
          </a:p>
          <a:p>
            <a:r>
              <a:rPr lang="en-US" dirty="0" smtClean="0"/>
              <a:t>This </a:t>
            </a:r>
            <a:r>
              <a:rPr lang="en-US" dirty="0" smtClean="0"/>
              <a:t>simple block method greatly reduce memory access and real codes may choose by looking at matrix size which loop structure </a:t>
            </a:r>
            <a:r>
              <a:rPr lang="en-US" dirty="0" smtClean="0"/>
              <a:t>appropriate </a:t>
            </a:r>
            <a:r>
              <a:rPr lang="en-US" dirty="0" smtClean="0"/>
              <a:t>and if some matrix operand fits totally into cache.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s.umd.edu/~meesh/cmsc411/website/proj01/cache/matrix15.jpg"/>
          <p:cNvPicPr>
            <a:picLocks noChangeAspect="1" noChangeArrowheads="1"/>
          </p:cNvPicPr>
          <p:nvPr/>
        </p:nvPicPr>
        <p:blipFill>
          <a:blip r:embed="rId2"/>
          <a:srcRect/>
          <a:stretch>
            <a:fillRect/>
          </a:stretch>
        </p:blipFill>
        <p:spPr bwMode="auto">
          <a:xfrm>
            <a:off x="457200" y="381000"/>
            <a:ext cx="8153400" cy="618270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Loop interchanging</a:t>
            </a:r>
            <a:endParaRPr lang="en-US" dirty="0"/>
          </a:p>
        </p:txBody>
      </p:sp>
      <p:sp>
        <p:nvSpPr>
          <p:cNvPr id="3" name="Content Placeholder 2"/>
          <p:cNvSpPr>
            <a:spLocks noGrp="1"/>
          </p:cNvSpPr>
          <p:nvPr>
            <p:ph idx="1"/>
          </p:nvPr>
        </p:nvSpPr>
        <p:spPr>
          <a:xfrm>
            <a:off x="381000" y="2057400"/>
            <a:ext cx="8610600" cy="4495800"/>
          </a:xfrm>
        </p:spPr>
        <p:txBody>
          <a:bodyPr>
            <a:normAutofit fontScale="92500" lnSpcReduction="10000"/>
          </a:bodyPr>
          <a:lstStyle/>
          <a:p>
            <a:r>
              <a:rPr lang="en-US" dirty="0" smtClean="0"/>
              <a:t> loop interchange is the process of exchanging the order of two iteration variables</a:t>
            </a:r>
            <a:r>
              <a:rPr lang="en-US" dirty="0" smtClean="0"/>
              <a:t>.</a:t>
            </a:r>
          </a:p>
          <a:p>
            <a:pPr>
              <a:buNone/>
            </a:pPr>
            <a:endParaRPr lang="en-US" dirty="0" smtClean="0"/>
          </a:p>
          <a:p>
            <a:pPr>
              <a:buNone/>
            </a:pPr>
            <a:r>
              <a:rPr lang="en-US" dirty="0" smtClean="0"/>
              <a:t>For example, in the code fragment:</a:t>
            </a:r>
          </a:p>
          <a:p>
            <a:pPr>
              <a:buNone/>
            </a:pPr>
            <a:r>
              <a:rPr lang="en-US" dirty="0" smtClean="0"/>
              <a:t>       for </a:t>
            </a:r>
            <a:r>
              <a:rPr lang="en-US" dirty="0" err="1" smtClean="0"/>
              <a:t>i</a:t>
            </a:r>
            <a:r>
              <a:rPr lang="en-US" dirty="0" smtClean="0"/>
              <a:t> from 0 to 10</a:t>
            </a:r>
          </a:p>
          <a:p>
            <a:pPr>
              <a:buNone/>
            </a:pPr>
            <a:r>
              <a:rPr lang="en-US" dirty="0" smtClean="0"/>
              <a:t>       for j from 0 to 20 </a:t>
            </a:r>
          </a:p>
          <a:p>
            <a:pPr>
              <a:buNone/>
            </a:pPr>
            <a:r>
              <a:rPr lang="en-US" dirty="0" smtClean="0"/>
              <a:t>       a[</a:t>
            </a:r>
            <a:r>
              <a:rPr lang="en-US" dirty="0" err="1" smtClean="0"/>
              <a:t>i</a:t>
            </a:r>
            <a:r>
              <a:rPr lang="en-US" dirty="0" smtClean="0"/>
              <a:t>, j] = </a:t>
            </a:r>
            <a:r>
              <a:rPr lang="en-US" dirty="0" err="1" smtClean="0"/>
              <a:t>i</a:t>
            </a:r>
            <a:r>
              <a:rPr lang="en-US" dirty="0" smtClean="0"/>
              <a:t> + j </a:t>
            </a:r>
          </a:p>
          <a:p>
            <a:pPr>
              <a:buNone/>
            </a:pPr>
            <a:r>
              <a:rPr lang="en-US" dirty="0" smtClean="0"/>
              <a:t>loop interchange would result in:</a:t>
            </a:r>
          </a:p>
          <a:p>
            <a:pPr>
              <a:buNone/>
            </a:pPr>
            <a:r>
              <a:rPr lang="en-US" dirty="0" smtClean="0"/>
              <a:t>       for j from 0 to 20</a:t>
            </a:r>
          </a:p>
          <a:p>
            <a:pPr>
              <a:buNone/>
            </a:pPr>
            <a:r>
              <a:rPr lang="en-US" dirty="0" smtClean="0"/>
              <a:t>       for </a:t>
            </a:r>
            <a:r>
              <a:rPr lang="en-US" dirty="0" err="1" smtClean="0"/>
              <a:t>i</a:t>
            </a:r>
            <a:r>
              <a:rPr lang="en-US" dirty="0" smtClean="0"/>
              <a:t> from 0 to 10</a:t>
            </a:r>
          </a:p>
          <a:p>
            <a:pPr>
              <a:buNone/>
            </a:pPr>
            <a:r>
              <a:rPr lang="en-US" dirty="0" smtClean="0"/>
              <a:t>       a[</a:t>
            </a:r>
            <a:r>
              <a:rPr lang="en-US" dirty="0" err="1" smtClean="0"/>
              <a:t>i</a:t>
            </a:r>
            <a:r>
              <a:rPr lang="en-US" dirty="0" smtClean="0"/>
              <a:t>, j] = </a:t>
            </a:r>
            <a:r>
              <a:rPr lang="en-US" dirty="0" err="1" smtClean="0"/>
              <a:t>i</a:t>
            </a:r>
            <a:r>
              <a:rPr lang="en-US" dirty="0" smtClean="0"/>
              <a:t> + j</a:t>
            </a:r>
            <a:endParaRPr lang="en" dirty="0" smtClean="0"/>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Loop interchanging</a:t>
            </a:r>
            <a:endParaRPr lang="en-US" dirty="0"/>
          </a:p>
        </p:txBody>
      </p:sp>
      <p:sp>
        <p:nvSpPr>
          <p:cNvPr id="3" name="Content Placeholder 2"/>
          <p:cNvSpPr>
            <a:spLocks noGrp="1"/>
          </p:cNvSpPr>
          <p:nvPr>
            <p:ph idx="1"/>
          </p:nvPr>
        </p:nvSpPr>
        <p:spPr>
          <a:xfrm>
            <a:off x="381000" y="2057400"/>
            <a:ext cx="8610600" cy="4495800"/>
          </a:xfrm>
        </p:spPr>
        <p:txBody>
          <a:bodyPr>
            <a:normAutofit fontScale="92500" lnSpcReduction="20000"/>
          </a:bodyPr>
          <a:lstStyle/>
          <a:p>
            <a:r>
              <a:rPr lang="en-US" dirty="0" smtClean="0"/>
              <a:t> loop interchange is the process of exchanging the order of two iteration variables</a:t>
            </a:r>
            <a:r>
              <a:rPr lang="en-US" dirty="0" smtClean="0"/>
              <a:t>.</a:t>
            </a:r>
          </a:p>
          <a:p>
            <a:pPr>
              <a:buNone/>
            </a:pPr>
            <a:endParaRPr lang="en-US" dirty="0" smtClean="0"/>
          </a:p>
          <a:p>
            <a:pPr>
              <a:buNone/>
            </a:pPr>
            <a:r>
              <a:rPr lang="en-US" dirty="0" smtClean="0"/>
              <a:t>For example, in the code fragment:</a:t>
            </a:r>
          </a:p>
          <a:p>
            <a:pPr>
              <a:buNone/>
            </a:pPr>
            <a:r>
              <a:rPr lang="en-US" dirty="0" smtClean="0"/>
              <a:t>       for </a:t>
            </a:r>
            <a:r>
              <a:rPr lang="en-US" dirty="0" err="1" smtClean="0"/>
              <a:t>i</a:t>
            </a:r>
            <a:r>
              <a:rPr lang="en-US" dirty="0" smtClean="0"/>
              <a:t> from 0 to 10</a:t>
            </a:r>
          </a:p>
          <a:p>
            <a:pPr>
              <a:buNone/>
            </a:pPr>
            <a:r>
              <a:rPr lang="en-US" dirty="0" smtClean="0"/>
              <a:t>       for j from 0 to 20 </a:t>
            </a:r>
          </a:p>
          <a:p>
            <a:pPr>
              <a:buNone/>
            </a:pPr>
            <a:r>
              <a:rPr lang="en-US" dirty="0" smtClean="0"/>
              <a:t>       a[</a:t>
            </a:r>
            <a:r>
              <a:rPr lang="en-US" dirty="0" err="1" smtClean="0"/>
              <a:t>i</a:t>
            </a:r>
            <a:r>
              <a:rPr lang="en-US" dirty="0" smtClean="0"/>
              <a:t>, j] = </a:t>
            </a:r>
            <a:r>
              <a:rPr lang="en-US" dirty="0" err="1" smtClean="0"/>
              <a:t>i</a:t>
            </a:r>
            <a:r>
              <a:rPr lang="en-US" dirty="0" smtClean="0"/>
              <a:t> + j </a:t>
            </a:r>
            <a:endParaRPr lang="en-US" dirty="0" smtClean="0"/>
          </a:p>
          <a:p>
            <a:pPr>
              <a:buNone/>
            </a:pPr>
            <a:endParaRPr lang="en-US" dirty="0" smtClean="0"/>
          </a:p>
          <a:p>
            <a:pPr>
              <a:buNone/>
            </a:pPr>
            <a:r>
              <a:rPr lang="en-US" dirty="0" smtClean="0"/>
              <a:t>loop interchange would result in:</a:t>
            </a:r>
          </a:p>
          <a:p>
            <a:pPr>
              <a:buNone/>
            </a:pPr>
            <a:r>
              <a:rPr lang="en-US" dirty="0" smtClean="0"/>
              <a:t>       for j from 0 to 20</a:t>
            </a:r>
          </a:p>
          <a:p>
            <a:pPr>
              <a:buNone/>
            </a:pPr>
            <a:r>
              <a:rPr lang="en-US" dirty="0" smtClean="0"/>
              <a:t>       for </a:t>
            </a:r>
            <a:r>
              <a:rPr lang="en-US" dirty="0" err="1" smtClean="0"/>
              <a:t>i</a:t>
            </a:r>
            <a:r>
              <a:rPr lang="en-US" dirty="0" smtClean="0"/>
              <a:t> from 0 to 10</a:t>
            </a:r>
          </a:p>
          <a:p>
            <a:pPr>
              <a:buNone/>
            </a:pPr>
            <a:r>
              <a:rPr lang="en-US" dirty="0" smtClean="0"/>
              <a:t>       a[</a:t>
            </a:r>
            <a:r>
              <a:rPr lang="en-US" dirty="0" err="1" smtClean="0"/>
              <a:t>i</a:t>
            </a:r>
            <a:r>
              <a:rPr lang="en-US" dirty="0" smtClean="0"/>
              <a:t>, j] = </a:t>
            </a:r>
            <a:r>
              <a:rPr lang="en-US" dirty="0" err="1" smtClean="0"/>
              <a:t>i</a:t>
            </a:r>
            <a:r>
              <a:rPr lang="en-US" dirty="0" smtClean="0"/>
              <a:t> + j</a:t>
            </a:r>
            <a:endParaRPr lang="en" dirty="0" smtClean="0"/>
          </a:p>
          <a:p>
            <a:pPr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Interchange Benefits</a:t>
            </a:r>
            <a:endParaRPr lang="en-US" dirty="0"/>
          </a:p>
        </p:txBody>
      </p:sp>
      <p:sp>
        <p:nvSpPr>
          <p:cNvPr id="3" name="Content Placeholder 2"/>
          <p:cNvSpPr>
            <a:spLocks noGrp="1"/>
          </p:cNvSpPr>
          <p:nvPr>
            <p:ph idx="1"/>
          </p:nvPr>
        </p:nvSpPr>
        <p:spPr>
          <a:xfrm>
            <a:off x="457200" y="2362200"/>
            <a:ext cx="8305800" cy="3962400"/>
          </a:xfrm>
        </p:spPr>
        <p:txBody>
          <a:bodyPr>
            <a:normAutofit/>
          </a:bodyPr>
          <a:lstStyle/>
          <a:p>
            <a:r>
              <a:rPr lang="en-US" sz="2800" dirty="0" smtClean="0"/>
              <a:t>One major purpose of loop interchange is to improve the cache performance for accessing array elements. </a:t>
            </a:r>
            <a:endParaRPr lang="en-US" sz="2800" dirty="0" smtClean="0"/>
          </a:p>
          <a:p>
            <a:endParaRPr lang="en-US" sz="2800" dirty="0" smtClean="0"/>
          </a:p>
          <a:p>
            <a:r>
              <a:rPr lang="en-US" sz="2800" dirty="0" smtClean="0"/>
              <a:t>Cache </a:t>
            </a:r>
            <a:r>
              <a:rPr lang="en-US" sz="2800" dirty="0" smtClean="0"/>
              <a:t>misses occur if the contiguously accessed array elements within the loop come from a different cache line. Loop interchange can help prevent this. </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Cntd…….</a:t>
            </a:r>
            <a:endParaRPr lang="en-US" dirty="0"/>
          </a:p>
        </p:txBody>
      </p:sp>
      <p:sp>
        <p:nvSpPr>
          <p:cNvPr id="3" name="Content Placeholder 2"/>
          <p:cNvSpPr>
            <a:spLocks noGrp="1"/>
          </p:cNvSpPr>
          <p:nvPr>
            <p:ph idx="1"/>
          </p:nvPr>
        </p:nvSpPr>
        <p:spPr/>
        <p:txBody>
          <a:bodyPr>
            <a:normAutofit/>
          </a:bodyPr>
          <a:lstStyle/>
          <a:p>
            <a:r>
              <a:rPr lang="en-US" dirty="0" smtClean="0"/>
              <a:t>Matrix multiplicattion without loop interchanging</a:t>
            </a:r>
          </a:p>
          <a:p>
            <a:pPr>
              <a:buNone/>
            </a:pPr>
            <a:r>
              <a:rPr lang="en-US" dirty="0" smtClean="0"/>
              <a:t>        void matmult(int m, int n, int p, double **A,      double **B, double **C) {</a:t>
            </a:r>
          </a:p>
          <a:p>
            <a:pPr>
              <a:buNone/>
            </a:pPr>
            <a:r>
              <a:rPr lang="en-US" dirty="0" smtClean="0"/>
              <a:t>         for (int i = 0; i &lt; m; i++) {</a:t>
            </a:r>
          </a:p>
          <a:p>
            <a:pPr>
              <a:buNone/>
            </a:pPr>
            <a:r>
              <a:rPr lang="en-US" dirty="0" smtClean="0"/>
              <a:t>         for (int j = 0; j &lt; n; j++) { </a:t>
            </a:r>
          </a:p>
          <a:p>
            <a:pPr>
              <a:buNone/>
            </a:pPr>
            <a:r>
              <a:rPr lang="en-US" dirty="0" smtClean="0"/>
              <a:t>         for (int k = 0; k &lt; p; k++) {</a:t>
            </a:r>
          </a:p>
          <a:p>
            <a:pPr>
              <a:buNone/>
            </a:pPr>
            <a:r>
              <a:rPr lang="en-US" dirty="0" smtClean="0"/>
              <a:t>         C[i][j] += A[i][k] * B[k][j];</a:t>
            </a:r>
          </a:p>
          <a:p>
            <a:pPr>
              <a:buNone/>
            </a:pPr>
            <a:r>
              <a:rPr lang="en-US" dirty="0" smtClean="0"/>
              <a:t>          } } }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Cntd…….</a:t>
            </a:r>
            <a:endParaRPr lang="en-US" dirty="0"/>
          </a:p>
        </p:txBody>
      </p:sp>
      <p:sp>
        <p:nvSpPr>
          <p:cNvPr id="3" name="Content Placeholder 2"/>
          <p:cNvSpPr>
            <a:spLocks noGrp="1"/>
          </p:cNvSpPr>
          <p:nvPr>
            <p:ph idx="1"/>
          </p:nvPr>
        </p:nvSpPr>
        <p:spPr/>
        <p:txBody>
          <a:bodyPr>
            <a:normAutofit/>
          </a:bodyPr>
          <a:lstStyle/>
          <a:p>
            <a:r>
              <a:rPr lang="en-US" dirty="0" smtClean="0"/>
              <a:t>Matrix multipilcation with loop interchanging </a:t>
            </a:r>
          </a:p>
          <a:p>
            <a:endParaRPr lang="en-US" dirty="0" smtClean="0"/>
          </a:p>
          <a:p>
            <a:pPr>
              <a:buNone/>
            </a:pPr>
            <a:r>
              <a:rPr lang="en-US" dirty="0" smtClean="0"/>
              <a:t>     void matmult(int m, int n, int p, double **A, double **B, double **C) {</a:t>
            </a:r>
          </a:p>
          <a:p>
            <a:pPr>
              <a:buNone/>
            </a:pPr>
            <a:r>
              <a:rPr lang="en-US" dirty="0" smtClean="0"/>
              <a:t>      for (int i = 0; i &lt; m; i++) {</a:t>
            </a:r>
          </a:p>
          <a:p>
            <a:pPr>
              <a:buNone/>
            </a:pPr>
            <a:r>
              <a:rPr lang="en-US" dirty="0" smtClean="0"/>
              <a:t>      for (int k = 0; k &lt; p; k++) {</a:t>
            </a:r>
          </a:p>
          <a:p>
            <a:pPr>
              <a:buNone/>
            </a:pPr>
            <a:r>
              <a:rPr lang="en-US" dirty="0" smtClean="0"/>
              <a:t>      for (int j = 0; j &lt; n; j++) {</a:t>
            </a:r>
          </a:p>
          <a:p>
            <a:pPr>
              <a:buNone/>
            </a:pPr>
            <a:r>
              <a:rPr lang="en-US" dirty="0" smtClean="0"/>
              <a:t>      C[i][j] += A[i][k] * B[k][j]; </a:t>
            </a:r>
          </a:p>
          <a:p>
            <a:pPr>
              <a:buNone/>
            </a:pPr>
            <a:r>
              <a:rPr lang="en-US" dirty="0" smtClean="0"/>
              <a:t>       } } } }</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Objective</a:t>
            </a:r>
          </a:p>
          <a:p>
            <a:r>
              <a:rPr lang="en-US" dirty="0" smtClean="0">
                <a:latin typeface="Times New Roman" pitchFamily="18" charset="0"/>
                <a:cs typeface="Times New Roman" pitchFamily="18" charset="0"/>
              </a:rPr>
              <a:t>Goals of our </a:t>
            </a:r>
            <a:r>
              <a:rPr lang="en-US" dirty="0" smtClean="0">
                <a:latin typeface="Times New Roman" pitchFamily="18" charset="0"/>
                <a:cs typeface="Times New Roman" pitchFamily="18" charset="0"/>
              </a:rPr>
              <a:t>project</a:t>
            </a:r>
          </a:p>
          <a:p>
            <a:r>
              <a:rPr lang="en-US" dirty="0" smtClean="0">
                <a:latin typeface="Times New Roman" pitchFamily="18" charset="0"/>
                <a:cs typeface="Times New Roman" pitchFamily="18" charset="0"/>
              </a:rPr>
              <a:t>Project </a:t>
            </a:r>
            <a:r>
              <a:rPr lang="en-US" dirty="0" smtClean="0">
                <a:latin typeface="Times New Roman" pitchFamily="18" charset="0"/>
                <a:cs typeface="Times New Roman" pitchFamily="18" charset="0"/>
              </a:rPr>
              <a:t>progress</a:t>
            </a:r>
          </a:p>
          <a:p>
            <a:r>
              <a:rPr lang="en-US" dirty="0" smtClean="0">
                <a:latin typeface="Times New Roman" pitchFamily="18" charset="0"/>
                <a:cs typeface="Times New Roman" pitchFamily="18" charset="0"/>
              </a:rPr>
              <a:t>Cache blocking</a:t>
            </a:r>
          </a:p>
          <a:p>
            <a:r>
              <a:rPr lang="en-US" dirty="0" smtClean="0">
                <a:latin typeface="Times New Roman" pitchFamily="18" charset="0"/>
                <a:cs typeface="Times New Roman" pitchFamily="18" charset="0"/>
              </a:rPr>
              <a:t>Compiler Optimization Techniques</a:t>
            </a:r>
          </a:p>
          <a:p>
            <a:r>
              <a:rPr lang="en-US" dirty="0" smtClean="0">
                <a:latin typeface="Times New Roman" pitchFamily="18" charset="0"/>
                <a:cs typeface="Times New Roman" pitchFamily="18" charset="0"/>
              </a:rPr>
              <a:t>Software </a:t>
            </a:r>
            <a:r>
              <a:rPr lang="en-US" dirty="0" err="1" smtClean="0">
                <a:latin typeface="Times New Roman" pitchFamily="18" charset="0"/>
                <a:cs typeface="Times New Roman" pitchFamily="18" charset="0"/>
              </a:rPr>
              <a:t>prefetching</a:t>
            </a:r>
            <a:endParaRPr lang="en-US" dirty="0" smtClean="0">
              <a:latin typeface="Times New Roman" pitchFamily="18" charset="0"/>
              <a:cs typeface="Times New Roman" pitchFamily="18" charset="0"/>
            </a:endParaRPr>
          </a:p>
          <a:p>
            <a:r>
              <a:rPr lang="en-US" dirty="0" smtClean="0"/>
              <a:t>Learning and discovery</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imes New Roman" pitchFamily="18" charset="0"/>
                <a:cs typeface="Times New Roman" pitchFamily="18" charset="0"/>
              </a:rPr>
              <a:t>Compiler Optimization: Loop </a:t>
            </a:r>
            <a:r>
              <a:rPr lang="en-US" dirty="0" smtClean="0">
                <a:latin typeface="Times New Roman" pitchFamily="18" charset="0"/>
                <a:cs typeface="Times New Roman" pitchFamily="18" charset="0"/>
              </a:rPr>
              <a:t>unrolling</a:t>
            </a:r>
            <a:endParaRPr lang="en-US" dirty="0">
              <a:latin typeface="Times New Roman" pitchFamily="18" charset="0"/>
              <a:cs typeface="Times New Roman" pitchFamily="18" charset="0"/>
            </a:endParaRPr>
          </a:p>
        </p:txBody>
      </p:sp>
      <p:sp>
        <p:nvSpPr>
          <p:cNvPr id="4" name="Rectangle 3"/>
          <p:cNvSpPr/>
          <p:nvPr/>
        </p:nvSpPr>
        <p:spPr>
          <a:xfrm>
            <a:off x="228600" y="2133599"/>
            <a:ext cx="8915400" cy="3539430"/>
          </a:xfrm>
          <a:prstGeom prst="rect">
            <a:avLst/>
          </a:prstGeom>
        </p:spPr>
        <p:txBody>
          <a:bodyPr wrap="square">
            <a:spAutoFit/>
          </a:bodyPr>
          <a:lstStyle/>
          <a:p>
            <a:pPr>
              <a:buFont typeface="Arial" pitchFamily="34" charset="0"/>
              <a:buChar char="•"/>
            </a:pPr>
            <a:r>
              <a:rPr lang="en-US" sz="2800" dirty="0" smtClean="0"/>
              <a:t>Loop unwinding, also known as loop unrolling, is a loop transformation technique that attempts to optimize a program's execution speed. </a:t>
            </a:r>
            <a:r>
              <a:rPr lang="en-US" sz="2800" dirty="0" smtClean="0"/>
              <a:t>In </a:t>
            </a:r>
            <a:r>
              <a:rPr lang="en-US" sz="2800" dirty="0" smtClean="0"/>
              <a:t>particular, e</a:t>
            </a:r>
            <a:r>
              <a:rPr lang="en-US" sz="2800" dirty="0" smtClean="0"/>
              <a:t>liminate the </a:t>
            </a:r>
            <a:r>
              <a:rPr lang="en-US" sz="2800" dirty="0" smtClean="0"/>
              <a:t>delay in reading data from memory". </a:t>
            </a:r>
            <a:endParaRPr lang="en-US" sz="2800" dirty="0" smtClean="0"/>
          </a:p>
          <a:p>
            <a:pPr>
              <a:buFont typeface="Arial" pitchFamily="34" charset="0"/>
              <a:buChar char="•"/>
            </a:pPr>
            <a:endParaRPr lang="en" sz="2800" dirty="0" smtClean="0"/>
          </a:p>
          <a:p>
            <a:pPr>
              <a:buFont typeface="Arial" pitchFamily="34" charset="0"/>
              <a:buChar char="•"/>
            </a:pPr>
            <a:r>
              <a:rPr lang="en-US" sz="2800" dirty="0" smtClean="0"/>
              <a:t>Loops can be re-written instead as a repeated sequence of similar independent statements eliminating this overhead.</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imes New Roman" pitchFamily="18" charset="0"/>
                <a:cs typeface="Times New Roman" pitchFamily="18" charset="0"/>
              </a:rPr>
              <a:t>Compiler </a:t>
            </a:r>
            <a:r>
              <a:rPr lang="en-US" dirty="0" smtClean="0">
                <a:latin typeface="Times New Roman" pitchFamily="18" charset="0"/>
                <a:cs typeface="Times New Roman" pitchFamily="18" charset="0"/>
              </a:rPr>
              <a:t>Optimization: Software </a:t>
            </a:r>
            <a:r>
              <a:rPr lang="en-US" dirty="0" smtClean="0">
                <a:latin typeface="Times New Roman" pitchFamily="18" charset="0"/>
                <a:cs typeface="Times New Roman" pitchFamily="18" charset="0"/>
              </a:rPr>
              <a:t>prefetching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86000"/>
            <a:ext cx="8458200" cy="4038600"/>
          </a:xfrm>
        </p:spPr>
        <p:txBody>
          <a:bodyPr>
            <a:normAutofit fontScale="92500" lnSpcReduction="10000"/>
          </a:bodyPr>
          <a:lstStyle/>
          <a:p>
            <a:r>
              <a:rPr lang="en-US" dirty="0" smtClean="0"/>
              <a:t>Fetching the instruction </a:t>
            </a:r>
            <a:r>
              <a:rPr lang="en-US" dirty="0" err="1" smtClean="0"/>
              <a:t>opcodes</a:t>
            </a:r>
            <a:r>
              <a:rPr lang="en-US" dirty="0" smtClean="0"/>
              <a:t> </a:t>
            </a:r>
            <a:r>
              <a:rPr lang="en-US" dirty="0" smtClean="0"/>
              <a:t>from</a:t>
            </a:r>
          </a:p>
          <a:p>
            <a:r>
              <a:rPr lang="en-US" dirty="0" smtClean="0"/>
              <a:t>program</a:t>
            </a:r>
            <a:r>
              <a:rPr lang="en-US" dirty="0" smtClean="0"/>
              <a:t> memory well in advance is known as </a:t>
            </a:r>
            <a:r>
              <a:rPr lang="en-US" dirty="0" err="1" smtClean="0"/>
              <a:t>prefetching</a:t>
            </a:r>
            <a:r>
              <a:rPr lang="en-US" dirty="0" smtClean="0"/>
              <a:t>.</a:t>
            </a:r>
            <a:endParaRPr lang="en-US" dirty="0" smtClean="0"/>
          </a:p>
          <a:p>
            <a:r>
              <a:rPr lang="en-US" dirty="0" smtClean="0"/>
              <a:t>The pre-fetched instructions are stored in data structure Queue. </a:t>
            </a:r>
            <a:endParaRPr lang="en-US" dirty="0" smtClean="0"/>
          </a:p>
          <a:p>
            <a:r>
              <a:rPr lang="en-US" dirty="0" smtClean="0"/>
              <a:t>The </a:t>
            </a:r>
            <a:r>
              <a:rPr lang="en-US" dirty="0" smtClean="0"/>
              <a:t>fetching of </a:t>
            </a:r>
            <a:r>
              <a:rPr lang="en-US" dirty="0" err="1" smtClean="0"/>
              <a:t>opcodes</a:t>
            </a:r>
            <a:r>
              <a:rPr lang="en-US" dirty="0" smtClean="0"/>
              <a:t> well in advance, prior to their need for execution increases the overall efficiency of the processor boosting its speed. </a:t>
            </a:r>
          </a:p>
          <a:p>
            <a:r>
              <a:rPr lang="en-US" dirty="0" smtClean="0"/>
              <a:t>The processor no longer has to wait for the memory access operations for the subsequent instruction </a:t>
            </a:r>
            <a:r>
              <a:rPr lang="en-US" dirty="0" err="1" smtClean="0"/>
              <a:t>opcode</a:t>
            </a:r>
            <a:r>
              <a:rPr lang="en-US" dirty="0" smtClean="0"/>
              <a:t> to </a:t>
            </a:r>
            <a:r>
              <a:rPr lang="en-US" dirty="0" smtClean="0"/>
              <a:t>complete.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Learning and discovery</a:t>
            </a:r>
            <a:endParaRPr lang="en-US" dirty="0"/>
          </a:p>
        </p:txBody>
      </p:sp>
      <p:sp>
        <p:nvSpPr>
          <p:cNvPr id="3" name="Content Placeholder 2"/>
          <p:cNvSpPr>
            <a:spLocks noGrp="1"/>
          </p:cNvSpPr>
          <p:nvPr>
            <p:ph idx="1"/>
          </p:nvPr>
        </p:nvSpPr>
        <p:spPr>
          <a:xfrm>
            <a:off x="457200" y="2057400"/>
            <a:ext cx="8229600" cy="4267200"/>
          </a:xfrm>
        </p:spPr>
        <p:txBody>
          <a:bodyPr/>
          <a:lstStyle/>
          <a:p>
            <a:pPr algn="just"/>
            <a:r>
              <a:rPr lang="en-US" dirty="0" smtClean="0">
                <a:latin typeface="Times New Roman" pitchFamily="18" charset="0"/>
                <a:cs typeface="Times New Roman" pitchFamily="18" charset="0"/>
              </a:rPr>
              <a:t>Learning in terms </a:t>
            </a:r>
            <a:r>
              <a:rPr lang="en-US" dirty="0" smtClean="0">
                <a:latin typeface="Times New Roman" pitchFamily="18" charset="0"/>
                <a:cs typeface="Times New Roman" pitchFamily="18" charset="0"/>
              </a:rPr>
              <a:t>of languages  c ,</a:t>
            </a:r>
            <a:r>
              <a:rPr lang="en-US"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openmp</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programming </a:t>
            </a:r>
          </a:p>
          <a:p>
            <a:pPr algn="just"/>
            <a:r>
              <a:rPr lang="en-US" dirty="0" smtClean="0">
                <a:latin typeface="Times New Roman" pitchFamily="18" charset="0"/>
                <a:cs typeface="Times New Roman" pitchFamily="18" charset="0"/>
              </a:rPr>
              <a:t>Complete understanding of cache memory  concepts in multicore</a:t>
            </a:r>
          </a:p>
          <a:p>
            <a:pPr algn="just"/>
            <a:r>
              <a:rPr lang="en-US" dirty="0" smtClean="0">
                <a:latin typeface="Times New Roman" pitchFamily="18" charset="0"/>
                <a:cs typeface="Times New Roman" pitchFamily="18" charset="0"/>
              </a:rPr>
              <a:t>Getting in sight on various cache optimization techniques.</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Naïve multiplication- 0.0870 seconds</a:t>
            </a:r>
          </a:p>
          <a:p>
            <a:r>
              <a:rPr lang="en-US" dirty="0" smtClean="0"/>
              <a:t>Loop Tilling- </a:t>
            </a:r>
          </a:p>
          <a:p>
            <a:r>
              <a:rPr lang="en-US" dirty="0" smtClean="0"/>
              <a:t>Loop Interchange- 0.0610 seconds</a:t>
            </a:r>
          </a:p>
          <a:p>
            <a:r>
              <a:rPr lang="en-US" dirty="0" smtClean="0"/>
              <a:t>Loop Unrolling-  0.0460 seconds</a:t>
            </a:r>
          </a:p>
          <a:p>
            <a:r>
              <a:rPr lang="en-US" dirty="0" smtClean="0"/>
              <a:t>Software </a:t>
            </a:r>
            <a:r>
              <a:rPr lang="en-US" dirty="0" err="1" smtClean="0"/>
              <a:t>Prefetching</a:t>
            </a:r>
            <a:r>
              <a:rPr lang="en-US" dirty="0" smtClean="0"/>
              <a:t>- 0.0300 seconds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0"/>
            <a:ext cx="8229600" cy="1143000"/>
          </a:xfrm>
        </p:spPr>
        <p:txBody>
          <a:bodyPr>
            <a:normAutofit/>
          </a:bodyPr>
          <a:lstStyle/>
          <a:p>
            <a:r>
              <a:rPr lang="en-US" sz="6000" dirty="0" smtClean="0"/>
              <a:t>Thank You</a:t>
            </a:r>
            <a:endParaRPr lang="en-US"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latin typeface="Times New Roman" pitchFamily="18" charset="0"/>
                <a:cs typeface="Times New Roman" pitchFamily="18" charset="0"/>
              </a:rPr>
              <a:t>objective</a:t>
            </a:r>
            <a:endParaRPr lang="en-US"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2286000"/>
            <a:ext cx="8610600" cy="4572000"/>
          </a:xfrm>
        </p:spPr>
        <p:txBody>
          <a:bodyPr>
            <a:noAutofit/>
          </a:bodyPr>
          <a:lstStyle/>
          <a:p>
            <a:r>
              <a:rPr lang="en-US" sz="2000" dirty="0" smtClean="0"/>
              <a:t>Cache memory is used mainly to improve the system performance by reducing the time needed to access memory</a:t>
            </a:r>
            <a:r>
              <a:rPr lang="en-US" sz="2000" dirty="0" smtClean="0"/>
              <a:t>.</a:t>
            </a:r>
          </a:p>
          <a:p>
            <a:endParaRPr lang="en-US" sz="2000" dirty="0" smtClean="0"/>
          </a:p>
          <a:p>
            <a:r>
              <a:rPr lang="en-US" sz="2000" dirty="0" smtClean="0"/>
              <a:t>As the demand for technologies like multithreading, multimedia, database and low power devices that run on high performance </a:t>
            </a:r>
            <a:r>
              <a:rPr lang="en-US" sz="2000" dirty="0" err="1" smtClean="0"/>
              <a:t>multicore</a:t>
            </a:r>
            <a:r>
              <a:rPr lang="en-US" sz="2000" dirty="0" smtClean="0"/>
              <a:t> processors using higher </a:t>
            </a:r>
            <a:r>
              <a:rPr lang="en-US" sz="2000" dirty="0" err="1" smtClean="0"/>
              <a:t>associativity</a:t>
            </a:r>
            <a:r>
              <a:rPr lang="en-US" sz="2000" dirty="0" smtClean="0"/>
              <a:t> to enrich performance is increasing, even the need for designing highly efficient cache memory is also increasing. </a:t>
            </a:r>
          </a:p>
          <a:p>
            <a:endParaRPr lang="en-US" sz="2000" dirty="0" smtClean="0"/>
          </a:p>
          <a:p>
            <a:r>
              <a:rPr lang="en-US" sz="2000" dirty="0" smtClean="0"/>
              <a:t>There </a:t>
            </a:r>
            <a:r>
              <a:rPr lang="en-US" sz="2000" dirty="0" smtClean="0"/>
              <a:t>is growing need for efficient cache memory utilization in </a:t>
            </a:r>
            <a:r>
              <a:rPr lang="en-US" sz="2000" dirty="0" err="1" smtClean="0"/>
              <a:t>Multicore</a:t>
            </a:r>
            <a:r>
              <a:rPr lang="en-US" sz="2000" dirty="0" smtClean="0"/>
              <a:t> architectures and also Modern Database System because the significant amount of execution time is spent on second level (L2) data cache misses and first level (L1) instruction cache misses. </a:t>
            </a:r>
          </a:p>
          <a:p>
            <a:pPr>
              <a:buNone/>
            </a:pPr>
            <a:r>
              <a:rPr lang="en-US" sz="2000" dirty="0" smtClean="0"/>
              <a:t> </a:t>
            </a:r>
          </a:p>
          <a:p>
            <a:endParaRPr lang="en" sz="2000" dirty="0" smtClean="0"/>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accent1"/>
                </a:solidFill>
                <a:latin typeface="Times New Roman" pitchFamily="18" charset="0"/>
                <a:cs typeface="Times New Roman" pitchFamily="18" charset="0"/>
              </a:rPr>
              <a:t>Cntd…</a:t>
            </a:r>
            <a:endParaRPr lang="en-US"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2286000"/>
            <a:ext cx="8305800" cy="4343400"/>
          </a:xfrm>
        </p:spPr>
        <p:txBody>
          <a:bodyPr>
            <a:normAutofit lnSpcReduction="10000"/>
          </a:bodyPr>
          <a:lstStyle/>
          <a:p>
            <a:r>
              <a:rPr lang="en-US" sz="2400" dirty="0" smtClean="0"/>
              <a:t>Main aim of this project is to improve the cache performance of </a:t>
            </a:r>
            <a:r>
              <a:rPr lang="en-US" sz="2400" dirty="0" err="1" smtClean="0"/>
              <a:t>multicore</a:t>
            </a:r>
            <a:r>
              <a:rPr lang="en-US" sz="2400" dirty="0" smtClean="0"/>
              <a:t> processors. Our goal is to identify the cache performance issues of </a:t>
            </a:r>
            <a:r>
              <a:rPr lang="en-US" sz="2400" dirty="0" err="1" smtClean="0"/>
              <a:t>multicore</a:t>
            </a:r>
            <a:r>
              <a:rPr lang="en-US" sz="2400" dirty="0" smtClean="0"/>
              <a:t> processors and address the same with various optimization methods and implement the same. </a:t>
            </a:r>
            <a:endParaRPr lang="en-US" sz="2400" dirty="0" smtClean="0"/>
          </a:p>
          <a:p>
            <a:pPr>
              <a:buNone/>
            </a:pPr>
            <a:endParaRPr lang="en-US" sz="2400" dirty="0" smtClean="0"/>
          </a:p>
          <a:p>
            <a:pPr>
              <a:buNone/>
            </a:pPr>
            <a:endParaRPr lang="en-US" sz="2400" dirty="0" smtClean="0"/>
          </a:p>
          <a:p>
            <a:r>
              <a:rPr lang="en-US" sz="2400" dirty="0" smtClean="0"/>
              <a:t>Benefits of improving cache performance in </a:t>
            </a:r>
            <a:r>
              <a:rPr lang="en-US" sz="2400" dirty="0" err="1" smtClean="0"/>
              <a:t>multicore</a:t>
            </a:r>
            <a:r>
              <a:rPr lang="en-US" sz="2400" dirty="0" smtClean="0"/>
              <a:t> processors will be reduced number of instruction cache misses, increased temporal and spatial instruction locality, less overhead and decreased number of branch </a:t>
            </a:r>
            <a:r>
              <a:rPr lang="en-US" sz="2400" dirty="0" err="1" smtClean="0"/>
              <a:t>mispredictions</a:t>
            </a:r>
            <a:r>
              <a:rPr lang="en-US" sz="2400" dirty="0" smtClean="0"/>
              <a:t>.</a:t>
            </a:r>
          </a:p>
          <a:p>
            <a:pPr algn="just">
              <a:lnSpc>
                <a:spcPct val="17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dirty="0" smtClean="0">
                <a:latin typeface="Times New Roman" pitchFamily="18" charset="0"/>
                <a:cs typeface="Times New Roman" pitchFamily="18" charset="0"/>
              </a:rPr>
              <a:t>Goals of our project</a:t>
            </a:r>
            <a:endParaRPr lang="en-US" dirty="0"/>
          </a:p>
        </p:txBody>
      </p:sp>
      <p:sp>
        <p:nvSpPr>
          <p:cNvPr id="3" name="Content Placeholder 2"/>
          <p:cNvSpPr>
            <a:spLocks noGrp="1"/>
          </p:cNvSpPr>
          <p:nvPr>
            <p:ph idx="1"/>
          </p:nvPr>
        </p:nvSpPr>
        <p:spPr>
          <a:xfrm>
            <a:off x="381000" y="2286000"/>
            <a:ext cx="8305800" cy="4023360"/>
          </a:xfrm>
        </p:spPr>
        <p:txBody>
          <a:bodyPr>
            <a:normAutofit fontScale="85000" lnSpcReduction="200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Main aim of </a:t>
            </a: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project is to improve the cache </a:t>
            </a:r>
            <a:r>
              <a:rPr lang="en-US" dirty="0" smtClean="0">
                <a:latin typeface="Times New Roman" pitchFamily="18" charset="0"/>
                <a:cs typeface="Times New Roman" pitchFamily="18" charset="0"/>
              </a:rPr>
              <a:t>performance of </a:t>
            </a:r>
            <a:r>
              <a:rPr lang="en-US" dirty="0" err="1" smtClean="0">
                <a:latin typeface="Times New Roman" pitchFamily="18" charset="0"/>
                <a:cs typeface="Times New Roman" pitchFamily="18" charset="0"/>
              </a:rPr>
              <a:t>multicore</a:t>
            </a:r>
            <a:r>
              <a:rPr lang="en-US" dirty="0" smtClean="0">
                <a:latin typeface="Times New Roman" pitchFamily="18" charset="0"/>
                <a:cs typeface="Times New Roman" pitchFamily="18" charset="0"/>
              </a:rPr>
              <a:t> processors.</a:t>
            </a: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Our goal is to identify the methods for cache performance improvements and implement the same.</a:t>
            </a:r>
          </a:p>
          <a:p>
            <a:pPr algn="just">
              <a:lnSpc>
                <a:spcPct val="150000"/>
              </a:lnSpc>
            </a:pPr>
            <a:endParaRPr lang="en-US" dirty="0" smtClean="0">
              <a:latin typeface="Times New Roman" pitchFamily="18" charset="0"/>
              <a:cs typeface="Times New Roman" pitchFamily="18" charset="0"/>
            </a:endParaRPr>
          </a:p>
          <a:p>
            <a:pPr algn="just">
              <a:lnSpc>
                <a:spcPct val="150000"/>
              </a:lnSpc>
              <a:buNone/>
            </a:pPr>
            <a:r>
              <a:rPr lang="en-US" b="1" u="sng" dirty="0" smtClean="0">
                <a:solidFill>
                  <a:schemeClr val="accent1"/>
                </a:solidFill>
                <a:latin typeface="Times New Roman" pitchFamily="18" charset="0"/>
                <a:cs typeface="Times New Roman" pitchFamily="18" charset="0"/>
              </a:rPr>
              <a:t>Benefits:</a:t>
            </a:r>
          </a:p>
          <a:p>
            <a:pPr algn="just">
              <a:lnSpc>
                <a:spcPct val="150000"/>
              </a:lnSpc>
              <a:buFont typeface="Wingdings" pitchFamily="2" charset="2"/>
              <a:buChar char="Ø"/>
            </a:pPr>
            <a:r>
              <a:rPr lang="en-US" dirty="0" smtClean="0">
                <a:latin typeface="Times New Roman" pitchFamily="18" charset="0"/>
                <a:cs typeface="Times New Roman" pitchFamily="18" charset="0"/>
              </a:rPr>
              <a:t>Reduced number of instruction cache misses</a:t>
            </a:r>
          </a:p>
          <a:p>
            <a:pPr algn="just">
              <a:lnSpc>
                <a:spcPct val="150000"/>
              </a:lnSpc>
              <a:buFont typeface="Wingdings" pitchFamily="2" charset="2"/>
              <a:buChar char="Ø"/>
            </a:pPr>
            <a:r>
              <a:rPr lang="en-US" dirty="0" smtClean="0">
                <a:latin typeface="Times New Roman" pitchFamily="18" charset="0"/>
                <a:cs typeface="Times New Roman" pitchFamily="18" charset="0"/>
              </a:rPr>
              <a:t>less overhead</a:t>
            </a:r>
          </a:p>
          <a:p>
            <a:pPr algn="just">
              <a:lnSpc>
                <a:spcPct val="150000"/>
              </a:lnSpc>
              <a:buNone/>
            </a:pPr>
            <a:endParaRPr lang="en-US" dirty="0" smtClean="0">
              <a:latin typeface="Times New Roman" pitchFamily="18" charset="0"/>
              <a:cs typeface="Times New Roman" pitchFamily="18" charset="0"/>
            </a:endParaRP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Project progress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2133600"/>
            <a:ext cx="8305800" cy="4191000"/>
          </a:xfrm>
        </p:spPr>
        <p:txBody>
          <a:bodyPr>
            <a:normAutofit/>
          </a:bodyPr>
          <a:lstStyle/>
          <a:p>
            <a:pPr>
              <a:buNone/>
            </a:pPr>
            <a:r>
              <a:rPr lang="en-US" u="sng" dirty="0" smtClean="0"/>
              <a:t>Milestones achieved:</a:t>
            </a:r>
          </a:p>
          <a:p>
            <a:r>
              <a:rPr lang="en-US" dirty="0" smtClean="0">
                <a:solidFill>
                  <a:srgbClr val="00B050"/>
                </a:solidFill>
              </a:rPr>
              <a:t>Phase1:</a:t>
            </a:r>
            <a:r>
              <a:rPr lang="en-US" dirty="0" smtClean="0"/>
              <a:t>complete understanding of cache memory and optimization techniques in </a:t>
            </a:r>
            <a:r>
              <a:rPr lang="en-US" dirty="0" err="1" smtClean="0"/>
              <a:t>multicore</a:t>
            </a:r>
            <a:endParaRPr lang="en-US" dirty="0" smtClean="0"/>
          </a:p>
          <a:p>
            <a:r>
              <a:rPr lang="en-US" dirty="0" smtClean="0">
                <a:solidFill>
                  <a:srgbClr val="00B050"/>
                </a:solidFill>
              </a:rPr>
              <a:t>Phase2</a:t>
            </a:r>
            <a:r>
              <a:rPr lang="en-US" dirty="0" smtClean="0"/>
              <a:t>:complete understanding of cache blocking and Compiler optimization techniques in </a:t>
            </a:r>
            <a:r>
              <a:rPr lang="en-US" dirty="0" err="1" smtClean="0"/>
              <a:t>multicore</a:t>
            </a:r>
            <a:endParaRPr lang="en-US" dirty="0" smtClean="0"/>
          </a:p>
          <a:p>
            <a:r>
              <a:rPr lang="en-US" dirty="0" smtClean="0">
                <a:solidFill>
                  <a:srgbClr val="00B050"/>
                </a:solidFill>
              </a:rPr>
              <a:t>Phase3: </a:t>
            </a:r>
            <a:r>
              <a:rPr lang="en-US" dirty="0" smtClean="0"/>
              <a:t>completing the code for cache performance optimization using </a:t>
            </a:r>
            <a:r>
              <a:rPr lang="en-US" b="1" dirty="0" err="1" smtClean="0"/>
              <a:t>loopunrolling</a:t>
            </a:r>
            <a:r>
              <a:rPr lang="en-US" b="1" dirty="0" smtClean="0"/>
              <a:t>, tilling, loop interchanging and </a:t>
            </a:r>
            <a:r>
              <a:rPr lang="en-US" b="1" dirty="0" err="1" smtClean="0"/>
              <a:t>prefetching</a:t>
            </a:r>
            <a:r>
              <a:rPr lang="en-US" b="1" dirty="0" smtClean="0"/>
              <a:t> mechanisms</a:t>
            </a:r>
            <a:endParaRPr lang="en" b="1" dirty="0" smtClean="0"/>
          </a:p>
          <a:p>
            <a:pPr algn="just">
              <a:lnSpc>
                <a:spcPct val="150000"/>
              </a:lnSpc>
              <a:buNone/>
            </a:pPr>
            <a:endParaRPr lang="en-US" b="1" dirty="0" smtClean="0">
              <a:solidFill>
                <a:schemeClr val="accent1"/>
              </a:solidFill>
              <a:latin typeface="Times New Roman" pitchFamily="18" charset="0"/>
              <a:cs typeface="Times New Roman" pitchFamily="18" charset="0"/>
            </a:endParaRP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Cntd…</a:t>
            </a:r>
            <a:endParaRPr lang="en-US" dirty="0"/>
          </a:p>
        </p:txBody>
      </p:sp>
      <p:sp>
        <p:nvSpPr>
          <p:cNvPr id="3" name="Content Placeholder 2"/>
          <p:cNvSpPr>
            <a:spLocks noGrp="1"/>
          </p:cNvSpPr>
          <p:nvPr>
            <p:ph idx="1"/>
          </p:nvPr>
        </p:nvSpPr>
        <p:spPr/>
        <p:txBody>
          <a:bodyPr>
            <a:normAutofit/>
          </a:bodyPr>
          <a:lstStyle/>
          <a:p>
            <a:pPr>
              <a:buNone/>
            </a:pPr>
            <a:r>
              <a:rPr lang="en-US" u="sng" dirty="0" smtClean="0"/>
              <a:t>Milestones to be achieved:</a:t>
            </a:r>
          </a:p>
          <a:p>
            <a:r>
              <a:rPr lang="en-US" dirty="0" smtClean="0">
                <a:solidFill>
                  <a:srgbClr val="0070C0"/>
                </a:solidFill>
              </a:rPr>
              <a:t>Phase4:</a:t>
            </a:r>
            <a:r>
              <a:rPr lang="en-US" dirty="0" smtClean="0"/>
              <a:t>understanding and implementing the cache optimization techniques using locality</a:t>
            </a:r>
            <a:r>
              <a:rPr lang="en-US" dirty="0" smtClean="0"/>
              <a:t>.</a:t>
            </a:r>
            <a:endParaRPr lang="en-US" dirty="0" smtClean="0"/>
          </a:p>
          <a:p>
            <a:r>
              <a:rPr lang="en-US" dirty="0" smtClean="0">
                <a:solidFill>
                  <a:srgbClr val="0070C0"/>
                </a:solidFill>
              </a:rPr>
              <a:t>Phase6:</a:t>
            </a:r>
            <a:r>
              <a:rPr lang="en-US" dirty="0" smtClean="0"/>
              <a:t>testing the code and analyzing cache performance through various implemented techniques using cache analyzer tools.</a:t>
            </a:r>
          </a:p>
          <a:p>
            <a:pPr algn="just">
              <a:lnSpc>
                <a:spcPct val="150000"/>
              </a:lnSpc>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latin typeface="Times New Roman" pitchFamily="18" charset="0"/>
                <a:cs typeface="Times New Roman" pitchFamily="18" charset="0"/>
              </a:rPr>
              <a:t>Cache blocking: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sz="3200" dirty="0" smtClean="0"/>
              <a:t>loop </a:t>
            </a:r>
            <a:r>
              <a:rPr lang="en-US" sz="3200" dirty="0" smtClean="0"/>
              <a:t>blocking, or strip mine and interchange, is a loop optimization </a:t>
            </a:r>
            <a:r>
              <a:rPr lang="en-US" sz="3200" dirty="0" smtClean="0"/>
              <a:t>used</a:t>
            </a:r>
            <a:r>
              <a:rPr lang="en-US" sz="3200" dirty="0" smtClean="0"/>
              <a:t> to make the execution of certain types of loops more efficient.</a:t>
            </a:r>
          </a:p>
          <a:p>
            <a:endParaRPr lang="en" dirty="0" smtClean="0"/>
          </a:p>
          <a:p>
            <a:endParaRPr lang="en" dirty="0" smtClean="0"/>
          </a:p>
          <a:p>
            <a:pPr algn="just">
              <a:lnSpc>
                <a:spcPct val="150000"/>
              </a:lnSpc>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overview</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dirty="0" smtClean="0"/>
          </a:p>
          <a:p>
            <a:r>
              <a:rPr lang="en-US" dirty="0" smtClean="0"/>
              <a:t>Loop </a:t>
            </a:r>
            <a:r>
              <a:rPr lang="en-US" dirty="0" smtClean="0"/>
              <a:t>tiling partitions a loop's iteration space into smaller chunks or blocks, so as to help ensure data used in a loop stays in the cache until it is reused.</a:t>
            </a:r>
          </a:p>
          <a:p>
            <a:endParaRPr lang="en-US" dirty="0" smtClean="0"/>
          </a:p>
          <a:p>
            <a:r>
              <a:rPr lang="en-US" dirty="0" smtClean="0"/>
              <a:t> The partitioning of loop iteration space leads to partitioning of large array into smaller blocks, thus fitting accessed array elements into cache size, enhancing cache reuse and eliminating cache size requirements. </a:t>
            </a:r>
            <a:endParaRPr lang="en" dirty="0" smtClean="0"/>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262</TotalTime>
  <Words>758</Words>
  <Application>Microsoft Office PowerPoint</Application>
  <PresentationFormat>On-screen Show (4:3)</PresentationFormat>
  <Paragraphs>156</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Improving the cache performance in multicore environment</vt:lpstr>
      <vt:lpstr>AGENDA</vt:lpstr>
      <vt:lpstr>objective</vt:lpstr>
      <vt:lpstr>Cntd…</vt:lpstr>
      <vt:lpstr>Goals of our project</vt:lpstr>
      <vt:lpstr>Project progress</vt:lpstr>
      <vt:lpstr>Cntd…</vt:lpstr>
      <vt:lpstr>Cache blocking:</vt:lpstr>
      <vt:lpstr>overview</vt:lpstr>
      <vt:lpstr>Cntd..</vt:lpstr>
      <vt:lpstr>Matrix multipication without cache blocking:</vt:lpstr>
      <vt:lpstr>Matrix multiplication with cache blocking:</vt:lpstr>
      <vt:lpstr>Matrix multiplication with cache blocking:</vt:lpstr>
      <vt:lpstr>Slide 14</vt:lpstr>
      <vt:lpstr>Loop interchanging</vt:lpstr>
      <vt:lpstr>Loop interchanging</vt:lpstr>
      <vt:lpstr>Loop Interchange Benefits</vt:lpstr>
      <vt:lpstr>Cntd…….</vt:lpstr>
      <vt:lpstr>Cntd…….</vt:lpstr>
      <vt:lpstr>Compiler Optimization: Loop unrolling</vt:lpstr>
      <vt:lpstr>Compiler Optimization: Software prefetching</vt:lpstr>
      <vt:lpstr>Learning and discovery</vt:lpstr>
      <vt:lpstr>Output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the cache performance</dc:title>
  <dc:creator>ADMIN</dc:creator>
  <cp:lastModifiedBy>user</cp:lastModifiedBy>
  <cp:revision>51</cp:revision>
  <dcterms:created xsi:type="dcterms:W3CDTF">2012-10-07T07:55:30Z</dcterms:created>
  <dcterms:modified xsi:type="dcterms:W3CDTF">2012-10-14T19:16:09Z</dcterms:modified>
</cp:coreProperties>
</file>