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3" r:id="rId6"/>
    <p:sldId id="261" r:id="rId7"/>
    <p:sldId id="265" r:id="rId8"/>
    <p:sldId id="266" r:id="rId9"/>
    <p:sldId id="262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EA2B0-75E4-437E-8377-6D4D0A8ACFCF}" type="datetimeFigureOut">
              <a:rPr lang="en-US" smtClean="0"/>
              <a:t>8/23/2012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D3EE3-6A48-423E-BBD0-380EB9D92048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D3EE3-6A48-423E-BBD0-380EB9D92048}" type="slidenum">
              <a:rPr lang="en-US" smtClean="0"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47F79EF-956D-4835-8EDE-46558FAE83EF}" type="datetimeFigureOut">
              <a:rPr lang="en-US" smtClean="0"/>
              <a:t>8/23/2012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66F0C1-4166-457B-AA8B-0B29B0714529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79EF-956D-4835-8EDE-46558FAE83EF}" type="datetimeFigureOut">
              <a:rPr lang="en-US" smtClean="0"/>
              <a:t>8/23/2012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F0C1-4166-457B-AA8B-0B29B071452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47F79EF-956D-4835-8EDE-46558FAE83EF}" type="datetimeFigureOut">
              <a:rPr lang="en-US" smtClean="0"/>
              <a:t>8/23/2012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066F0C1-4166-457B-AA8B-0B29B0714529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79EF-956D-4835-8EDE-46558FAE83EF}" type="datetimeFigureOut">
              <a:rPr lang="en-US" smtClean="0"/>
              <a:t>8/23/2012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066F0C1-4166-457B-AA8B-0B29B071452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79EF-956D-4835-8EDE-46558FAE83EF}" type="datetimeFigureOut">
              <a:rPr lang="en-US" smtClean="0"/>
              <a:t>8/23/2012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066F0C1-4166-457B-AA8B-0B29B071452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47F79EF-956D-4835-8EDE-46558FAE83EF}" type="datetimeFigureOut">
              <a:rPr lang="en-US" smtClean="0"/>
              <a:t>8/23/2012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066F0C1-4166-457B-AA8B-0B29B071452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47F79EF-956D-4835-8EDE-46558FAE83EF}" type="datetimeFigureOut">
              <a:rPr lang="en-US" smtClean="0"/>
              <a:t>8/23/2012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066F0C1-4166-457B-AA8B-0B29B071452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79EF-956D-4835-8EDE-46558FAE83EF}" type="datetimeFigureOut">
              <a:rPr lang="en-US" smtClean="0"/>
              <a:t>8/23/2012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066F0C1-4166-457B-AA8B-0B29B071452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79EF-956D-4835-8EDE-46558FAE83EF}" type="datetimeFigureOut">
              <a:rPr lang="en-US" smtClean="0"/>
              <a:t>8/23/2012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66F0C1-4166-457B-AA8B-0B29B071452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79EF-956D-4835-8EDE-46558FAE83EF}" type="datetimeFigureOut">
              <a:rPr lang="en-US" smtClean="0"/>
              <a:t>8/23/2012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066F0C1-4166-457B-AA8B-0B29B071452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47F79EF-956D-4835-8EDE-46558FAE83EF}" type="datetimeFigureOut">
              <a:rPr lang="en-US" smtClean="0"/>
              <a:t>8/23/2012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066F0C1-4166-457B-AA8B-0B29B071452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47F79EF-956D-4835-8EDE-46558FAE83EF}" type="datetimeFigureOut">
              <a:rPr lang="en-US" smtClean="0"/>
              <a:t>8/23/2012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066F0C1-4166-457B-AA8B-0B29B0714529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apidMiner" TargetMode="External"/><Relationship Id="rId7" Type="http://schemas.openxmlformats.org/officeDocument/2006/relationships/hyperlink" Target="http://rapid-i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.ubbcluj.ro/~gabis/ml/MLSoftware/rapidminer-4.4-tutorial.pdf" TargetMode="External"/><Relationship Id="rId5" Type="http://schemas.openxmlformats.org/officeDocument/2006/relationships/hyperlink" Target="http://www.anderson.ucla.edu/faculty/jason.frand/teacher/technologies/palace/datamining.htm" TargetMode="External"/><Relationship Id="rId4" Type="http://schemas.openxmlformats.org/officeDocument/2006/relationships/hyperlink" Target="http://en.wikipedia.org/wiki/Data_min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609600"/>
            <a:ext cx="6858000" cy="2819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Statistical 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Analysis  And Modeling 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Rapid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Miner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Sneha.D.L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(12mcs1037) &amp;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Sravya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(12mcs1012)</a:t>
            </a: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0" y="4495800"/>
            <a:ext cx="8153400" cy="9906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Thank You</a:t>
            </a:r>
            <a:endParaRPr lang="en-US" sz="4800" b="1" dirty="0"/>
          </a:p>
        </p:txBody>
      </p:sp>
      <p:pic>
        <p:nvPicPr>
          <p:cNvPr id="1026" name="Picture 2" descr="http://techpubs.sgi.com/library/dynaweb_docs/0650/SGI_EndUser/books/MineSet_T/sgi_html/figures/dataproces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828800"/>
            <a:ext cx="4480192" cy="4648200"/>
          </a:xfrm>
          <a:prstGeom prst="rect">
            <a:avLst/>
          </a:prstGeom>
          <a:noFill/>
        </p:spPr>
      </p:pic>
      <p:pic>
        <p:nvPicPr>
          <p:cNvPr id="1028" name="Picture 4" descr="http://www.dataminingtechniques.net/wp-content/uploads/2011/05/dataminingtechniques-homepag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1600200"/>
            <a:ext cx="2486025" cy="2466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What is Data Mining?</a:t>
            </a:r>
          </a:p>
          <a:p>
            <a:r>
              <a:rPr lang="en-US" dirty="0" smtClean="0"/>
              <a:t>What is Rapid Miner?</a:t>
            </a:r>
          </a:p>
          <a:p>
            <a:r>
              <a:rPr lang="en-US" dirty="0" smtClean="0"/>
              <a:t>Benefits of Rapid Miner</a:t>
            </a:r>
          </a:p>
          <a:p>
            <a:r>
              <a:rPr lang="en-US" dirty="0" smtClean="0"/>
              <a:t>Applications of Rapid Miner</a:t>
            </a:r>
          </a:p>
          <a:p>
            <a:r>
              <a:rPr lang="en-US" dirty="0" smtClean="0"/>
              <a:t>Project </a:t>
            </a:r>
            <a:r>
              <a:rPr lang="en-US" dirty="0" smtClean="0"/>
              <a:t>Goals</a:t>
            </a:r>
          </a:p>
          <a:p>
            <a:r>
              <a:rPr lang="en-US" dirty="0" smtClean="0"/>
              <a:t>References</a:t>
            </a:r>
          </a:p>
          <a:p>
            <a:endParaRPr lang="en-US" dirty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Vast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amounts of statistical information are available in today's global and economic environment because of continual improvements in computer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technology.To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compete successfully globally, managers and decision makers must be able to understand the information and use it effectively. Methods of data analysis are used in a wide variety of occupations and help people identify, study, and solve many complex problems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Piles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of data are collected and important knowledge is often hidden without anybody knowing. Statistical data analysis and modeling are the best methods to retrieve useful information and manage huge data.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Mining?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DataMining</a:t>
            </a:r>
            <a:r>
              <a:rPr lang="en-US" dirty="0" smtClean="0"/>
              <a:t> is a process of analyzing data and extracting patterns from it.</a:t>
            </a:r>
          </a:p>
          <a:p>
            <a:r>
              <a:rPr lang="en-US" dirty="0" smtClean="0"/>
              <a:t>Steps in Data Mining are:</a:t>
            </a:r>
          </a:p>
          <a:p>
            <a:pPr>
              <a:buFont typeface="Wingdings" pitchFamily="2" charset="2"/>
              <a:buChar char="Ø"/>
            </a:pPr>
            <a:r>
              <a:rPr lang="en-US" b="1" u="sng" dirty="0" smtClean="0"/>
              <a:t>Classification</a:t>
            </a:r>
            <a:r>
              <a:rPr lang="en-US" dirty="0" smtClean="0"/>
              <a:t> – Arrange into pre-defined groups</a:t>
            </a:r>
          </a:p>
          <a:p>
            <a:pPr>
              <a:buFont typeface="Wingdings" pitchFamily="2" charset="2"/>
              <a:buChar char="Ø"/>
            </a:pPr>
            <a:r>
              <a:rPr lang="en-US" b="1" u="sng" dirty="0" smtClean="0"/>
              <a:t>Clustering</a:t>
            </a:r>
            <a:r>
              <a:rPr lang="en-US" dirty="0" smtClean="0"/>
              <a:t> - Here groups are not pre-defined(but similar to </a:t>
            </a:r>
            <a:r>
              <a:rPr lang="en-US" dirty="0" smtClean="0"/>
              <a:t>clasifying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b="1" u="sng" dirty="0" smtClean="0"/>
              <a:t>Regression </a:t>
            </a:r>
            <a:r>
              <a:rPr lang="en-US" dirty="0" smtClean="0"/>
              <a:t>- find a function that models the data with least errors</a:t>
            </a:r>
          </a:p>
          <a:p>
            <a:pPr>
              <a:buFont typeface="Wingdings" pitchFamily="2" charset="2"/>
              <a:buChar char="Ø"/>
            </a:pPr>
            <a:r>
              <a:rPr lang="en-US" b="1" u="sng" dirty="0" smtClean="0"/>
              <a:t>Association rule learning </a:t>
            </a:r>
            <a:r>
              <a:rPr lang="en-US" dirty="0" smtClean="0"/>
              <a:t>- searching for relationships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Rapid Miner?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76400"/>
            <a:ext cx="88392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RapidMiner</a:t>
            </a:r>
            <a:r>
              <a:rPr lang="en-US" dirty="0" smtClean="0"/>
              <a:t> is unquestionably the world-leading open-source system for data mining. </a:t>
            </a:r>
            <a:endParaRPr lang="en-US" dirty="0" smtClean="0"/>
          </a:p>
          <a:p>
            <a:r>
              <a:rPr lang="en-US" dirty="0" smtClean="0"/>
              <a:t>Rapid Miner(formally YALE*-yet another learning environment) written in Java language, </a:t>
            </a:r>
            <a:r>
              <a:rPr lang="en-US" dirty="0" smtClean="0"/>
              <a:t>is used for research, education, training, rapid prototyping, application development, and industrial applications. </a:t>
            </a:r>
          </a:p>
          <a:p>
            <a:r>
              <a:rPr lang="en-US" dirty="0" smtClean="0"/>
              <a:t>It </a:t>
            </a:r>
            <a:r>
              <a:rPr lang="en-US" dirty="0" smtClean="0"/>
              <a:t>uses learning schemes and attribute evaluators from </a:t>
            </a:r>
            <a:r>
              <a:rPr lang="en-US" dirty="0" smtClean="0"/>
              <a:t>the </a:t>
            </a:r>
            <a:r>
              <a:rPr lang="en-US" dirty="0" smtClean="0"/>
              <a:t>Weka</a:t>
            </a:r>
            <a:r>
              <a:rPr lang="en-US" dirty="0" smtClean="0"/>
              <a:t> </a:t>
            </a:r>
            <a:r>
              <a:rPr lang="en-US" dirty="0" smtClean="0"/>
              <a:t>machine learning environment and statistical modeling schemes from R-Project.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Software Versions are: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Community editions (Open-source)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Enterprise Editions</a:t>
            </a:r>
          </a:p>
          <a:p>
            <a:endParaRPr lang="en-US" dirty="0" smtClean="0"/>
          </a:p>
          <a:p>
            <a:endParaRPr lang="en-US" b="1" u="sng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Rapid Miner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534400" cy="4800600"/>
          </a:xfrm>
        </p:spPr>
        <p:txBody>
          <a:bodyPr>
            <a:noAutofit/>
          </a:bodyPr>
          <a:lstStyle/>
          <a:p>
            <a:endParaRPr lang="en-US" sz="1600" dirty="0" smtClean="0">
              <a:latin typeface="+mj-lt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+mj-lt"/>
                <a:cs typeface="Times New Roman" pitchFamily="18" charset="0"/>
              </a:rPr>
              <a:t>Multi-layered data view concept ensures efficient data handling and provides powerful high-dimensional plotting facilities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+mj-lt"/>
                <a:cs typeface="Times New Roman" pitchFamily="18" charset="0"/>
              </a:rPr>
              <a:t>Powerful methods for calculating statistics and analyzing the significance of the </a:t>
            </a:r>
            <a:r>
              <a:rPr lang="en-US" sz="2000" dirty="0" smtClean="0">
                <a:latin typeface="+mj-lt"/>
                <a:cs typeface="Times New Roman" pitchFamily="18" charset="0"/>
              </a:rPr>
              <a:t>results. </a:t>
            </a:r>
            <a:endParaRPr lang="en-US" sz="2000" dirty="0" smtClean="0">
              <a:latin typeface="+mj-lt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+mj-lt"/>
                <a:cs typeface="Times New Roman" pitchFamily="18" charset="0"/>
              </a:rPr>
              <a:t>Data </a:t>
            </a:r>
            <a:r>
              <a:rPr lang="en-US" sz="2000" dirty="0" smtClean="0">
                <a:latin typeface="+mj-lt"/>
                <a:cs typeface="Times New Roman" pitchFamily="18" charset="0"/>
              </a:rPr>
              <a:t>Integration, Analytical ETL, Data Analysis, and Reporting in one single suite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+mj-lt"/>
                <a:cs typeface="Times New Roman" pitchFamily="18" charset="0"/>
              </a:rPr>
              <a:t>Powerful </a:t>
            </a:r>
            <a:r>
              <a:rPr lang="en-US" sz="2000" dirty="0" smtClean="0">
                <a:latin typeface="+mj-lt"/>
                <a:cs typeface="Times New Roman" pitchFamily="18" charset="0"/>
              </a:rPr>
              <a:t>but intuitive graphical user interface for the design of analysis processes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+mj-lt"/>
                <a:cs typeface="Times New Roman" pitchFamily="18" charset="0"/>
              </a:rPr>
              <a:t>Prediction </a:t>
            </a:r>
            <a:r>
              <a:rPr lang="en-US" sz="2000" dirty="0" smtClean="0">
                <a:latin typeface="+mj-lt"/>
                <a:cs typeface="Times New Roman" pitchFamily="18" charset="0"/>
              </a:rPr>
              <a:t>or classification model building, automatic reporting and graphical representation of results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+mj-lt"/>
                <a:cs typeface="Times New Roman" pitchFamily="18" charset="0"/>
              </a:rPr>
              <a:t>Access </a:t>
            </a:r>
            <a:r>
              <a:rPr lang="en-US" sz="2000" dirty="0" smtClean="0">
                <a:latin typeface="+mj-lt"/>
                <a:cs typeface="Times New Roman" pitchFamily="18" charset="0"/>
              </a:rPr>
              <a:t>to data sources like Excel, Access, Oracle, IBM DB2, Microsoft SQL, Sybase, Ingres, </a:t>
            </a:r>
            <a:r>
              <a:rPr lang="en-US" sz="2000" dirty="0" smtClean="0">
                <a:latin typeface="+mj-lt"/>
                <a:cs typeface="Times New Roman" pitchFamily="18" charset="0"/>
              </a:rPr>
              <a:t>MySQL</a:t>
            </a:r>
            <a:r>
              <a:rPr lang="en-US" sz="2000" dirty="0" smtClean="0">
                <a:latin typeface="+mj-lt"/>
                <a:cs typeface="Times New Roman" pitchFamily="18" charset="0"/>
              </a:rPr>
              <a:t>, </a:t>
            </a:r>
            <a:r>
              <a:rPr lang="en-US" sz="2000" dirty="0" smtClean="0">
                <a:latin typeface="+mj-lt"/>
                <a:cs typeface="Times New Roman" pitchFamily="18" charset="0"/>
              </a:rPr>
              <a:t>Postgres</a:t>
            </a:r>
            <a:r>
              <a:rPr lang="en-US" sz="2000" dirty="0" smtClean="0">
                <a:latin typeface="+mj-lt"/>
                <a:cs typeface="Times New Roman" pitchFamily="18" charset="0"/>
              </a:rPr>
              <a:t>, SPSS, dBase, Text files </a:t>
            </a:r>
            <a:r>
              <a:rPr lang="en-US" sz="2000" dirty="0" smtClean="0">
                <a:latin typeface="+mj-lt"/>
                <a:cs typeface="Times New Roman" pitchFamily="18" charset="0"/>
              </a:rPr>
              <a:t>and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+mj-lt"/>
                <a:cs typeface="Times New Roman" pitchFamily="18" charset="0"/>
              </a:rPr>
              <a:t>Several plug-ins are already available in market</a:t>
            </a:r>
            <a:endParaRPr lang="en-US" sz="1600" dirty="0" smtClean="0">
              <a:latin typeface="+mj-lt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600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Rapid Miner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997952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Text Mining</a:t>
            </a:r>
          </a:p>
          <a:p>
            <a:r>
              <a:rPr lang="en-US" dirty="0" smtClean="0"/>
              <a:t>Multimedia Mining</a:t>
            </a:r>
          </a:p>
          <a:p>
            <a:r>
              <a:rPr lang="en-US" dirty="0" smtClean="0"/>
              <a:t>Feature Engineering</a:t>
            </a:r>
          </a:p>
          <a:p>
            <a:r>
              <a:rPr lang="en-US" dirty="0" smtClean="0"/>
              <a:t>Data Stream Mining</a:t>
            </a:r>
          </a:p>
          <a:p>
            <a:r>
              <a:rPr lang="en-US" dirty="0" smtClean="0"/>
              <a:t>Intelligent </a:t>
            </a:r>
            <a:r>
              <a:rPr lang="en-US" dirty="0" smtClean="0"/>
              <a:t>data </a:t>
            </a:r>
            <a:r>
              <a:rPr lang="en-US" dirty="0" smtClean="0"/>
              <a:t>analysis</a:t>
            </a:r>
          </a:p>
          <a:p>
            <a:r>
              <a:rPr lang="en-US" dirty="0" smtClean="0"/>
              <a:t>Data </a:t>
            </a:r>
            <a:r>
              <a:rPr lang="en-US" dirty="0" smtClean="0"/>
              <a:t>mining, knowledge discovery, machine </a:t>
            </a:r>
            <a:r>
              <a:rPr lang="en-US" dirty="0" smtClean="0"/>
              <a:t>learning and predictive analytics</a:t>
            </a:r>
          </a:p>
          <a:p>
            <a:r>
              <a:rPr lang="en-US" dirty="0" smtClean="0"/>
              <a:t>Forecasting and </a:t>
            </a:r>
            <a:r>
              <a:rPr lang="en-US" dirty="0" smtClean="0"/>
              <a:t>analytics in business intelligence (BI). </a:t>
            </a:r>
            <a:endParaRPr lang="en-US" dirty="0" smtClean="0"/>
          </a:p>
          <a:p>
            <a:r>
              <a:rPr lang="en-US" dirty="0" smtClean="0"/>
              <a:t>Distributed Data Mining</a:t>
            </a:r>
          </a:p>
          <a:p>
            <a:r>
              <a:rPr lang="en-US" dirty="0" smtClean="0"/>
              <a:t>Scripting </a:t>
            </a:r>
            <a:r>
              <a:rPr lang="en-US" dirty="0" smtClean="0"/>
              <a:t>language used in </a:t>
            </a:r>
            <a:r>
              <a:rPr lang="en-US" dirty="0" smtClean="0"/>
              <a:t>Rapid Miner </a:t>
            </a:r>
            <a:r>
              <a:rPr lang="en-US" dirty="0" smtClean="0"/>
              <a:t>allows for automating large-scale experiments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752600"/>
            <a:ext cx="8915400" cy="5105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+mj-lt"/>
                <a:cs typeface="Times New Roman" pitchFamily="18" charset="0"/>
              </a:rPr>
              <a:t>We want to implement the standard data mining tasks </a:t>
            </a:r>
            <a:r>
              <a:rPr lang="en-US" sz="1800" dirty="0" smtClean="0">
                <a:latin typeface="+mj-lt"/>
                <a:cs typeface="Times New Roman" pitchFamily="18" charset="0"/>
              </a:rPr>
              <a:t>: </a:t>
            </a:r>
          </a:p>
          <a:p>
            <a:r>
              <a:rPr lang="en-US" sz="1800" b="1" dirty="0" smtClean="0">
                <a:latin typeface="+mj-lt"/>
                <a:cs typeface="Times New Roman" pitchFamily="18" charset="0"/>
              </a:rPr>
              <a:t>Importing </a:t>
            </a:r>
            <a:r>
              <a:rPr lang="en-US" sz="1800" b="1" dirty="0" smtClean="0">
                <a:latin typeface="+mj-lt"/>
                <a:cs typeface="Times New Roman" pitchFamily="18" charset="0"/>
              </a:rPr>
              <a:t>Data</a:t>
            </a:r>
            <a:r>
              <a:rPr lang="en-US" sz="1800" dirty="0" smtClean="0">
                <a:latin typeface="+mj-lt"/>
                <a:cs typeface="Times New Roman" pitchFamily="18" charset="0"/>
              </a:rPr>
              <a:t> and using </a:t>
            </a:r>
            <a:r>
              <a:rPr lang="en-US" sz="1800" dirty="0" smtClean="0">
                <a:latin typeface="+mj-lt"/>
                <a:cs typeface="Times New Roman" pitchFamily="18" charset="0"/>
              </a:rPr>
              <a:t>Data in </a:t>
            </a:r>
            <a:r>
              <a:rPr lang="en-US" sz="1800" dirty="0" smtClean="0">
                <a:latin typeface="+mj-lt"/>
                <a:cs typeface="Times New Roman" pitchFamily="18" charset="0"/>
              </a:rPr>
              <a:t>Processes</a:t>
            </a:r>
          </a:p>
          <a:p>
            <a:r>
              <a:rPr lang="en-US" sz="1800" b="1" dirty="0" smtClean="0">
                <a:latin typeface="+mj-lt"/>
                <a:cs typeface="Times New Roman" pitchFamily="18" charset="0"/>
              </a:rPr>
              <a:t>Training a Data Mining </a:t>
            </a:r>
            <a:r>
              <a:rPr lang="en-US" sz="1800" b="1" dirty="0" smtClean="0">
                <a:latin typeface="+mj-lt"/>
                <a:cs typeface="Times New Roman" pitchFamily="18" charset="0"/>
              </a:rPr>
              <a:t>Model and Applying </a:t>
            </a:r>
            <a:r>
              <a:rPr lang="en-US" sz="1800" b="1" dirty="0" smtClean="0">
                <a:latin typeface="+mj-lt"/>
                <a:cs typeface="Times New Roman" pitchFamily="18" charset="0"/>
              </a:rPr>
              <a:t>Models for </a:t>
            </a:r>
            <a:r>
              <a:rPr lang="en-US" sz="1800" b="1" dirty="0" smtClean="0">
                <a:latin typeface="+mj-lt"/>
                <a:cs typeface="Times New Roman" pitchFamily="18" charset="0"/>
              </a:rPr>
              <a:t>Scoring</a:t>
            </a:r>
          </a:p>
          <a:p>
            <a:pPr>
              <a:buNone/>
            </a:pPr>
            <a:r>
              <a:rPr lang="en-US" sz="1800" dirty="0" smtClean="0">
                <a:latin typeface="+mj-lt"/>
                <a:cs typeface="Times New Roman" pitchFamily="18" charset="0"/>
              </a:rPr>
              <a:t>(ex: </a:t>
            </a:r>
            <a:r>
              <a:rPr lang="en-US" sz="1800" dirty="0" smtClean="0">
                <a:latin typeface="+mj-lt"/>
                <a:cs typeface="Times New Roman" pitchFamily="18" charset="0"/>
              </a:rPr>
              <a:t>Creating a decision tree from a labeled </a:t>
            </a:r>
            <a:r>
              <a:rPr lang="en-US" sz="1800" dirty="0" smtClean="0">
                <a:latin typeface="+mj-lt"/>
                <a:cs typeface="Times New Roman" pitchFamily="18" charset="0"/>
              </a:rPr>
              <a:t>dataset and exporting </a:t>
            </a:r>
            <a:r>
              <a:rPr lang="en-US" sz="1800" dirty="0" smtClean="0">
                <a:latin typeface="+mj-lt"/>
                <a:cs typeface="Times New Roman" pitchFamily="18" charset="0"/>
              </a:rPr>
              <a:t>the model (the classification tree) into a external file (PMML format) </a:t>
            </a:r>
            <a:r>
              <a:rPr lang="en-US" sz="1800" dirty="0" smtClean="0">
                <a:latin typeface="+mj-lt"/>
                <a:cs typeface="Times New Roman" pitchFamily="18" charset="0"/>
              </a:rPr>
              <a:t>for better deployment thereafter)</a:t>
            </a:r>
          </a:p>
          <a:p>
            <a:r>
              <a:rPr lang="en-US" sz="1800" b="1" dirty="0" smtClean="0">
                <a:latin typeface="+mj-lt"/>
                <a:cs typeface="Times New Roman" pitchFamily="18" charset="0"/>
              </a:rPr>
              <a:t>Visualizing Models and other </a:t>
            </a:r>
            <a:r>
              <a:rPr lang="en-US" sz="1800" b="1" dirty="0" smtClean="0">
                <a:latin typeface="+mj-lt"/>
                <a:cs typeface="Times New Roman" pitchFamily="18" charset="0"/>
              </a:rPr>
              <a:t>Results</a:t>
            </a:r>
          </a:p>
          <a:p>
            <a:r>
              <a:rPr lang="en-US" sz="1800" b="1" dirty="0" smtClean="0">
                <a:latin typeface="+mj-lt"/>
                <a:cs typeface="Times New Roman" pitchFamily="18" charset="0"/>
              </a:rPr>
              <a:t>Evaluation and Performance </a:t>
            </a:r>
            <a:r>
              <a:rPr lang="en-US" sz="1800" b="1" dirty="0" smtClean="0">
                <a:latin typeface="+mj-lt"/>
                <a:cs typeface="Times New Roman" pitchFamily="18" charset="0"/>
              </a:rPr>
              <a:t>Estimation (ex: </a:t>
            </a:r>
            <a:r>
              <a:rPr lang="en-US" sz="1800" dirty="0" smtClean="0">
                <a:latin typeface="+mj-lt"/>
                <a:cs typeface="Times New Roman" pitchFamily="18" charset="0"/>
              </a:rPr>
              <a:t>Assessing the model performance using a cross-validation </a:t>
            </a:r>
            <a:r>
              <a:rPr lang="en-US" sz="1800" dirty="0" smtClean="0">
                <a:latin typeface="+mj-lt"/>
                <a:cs typeface="Times New Roman" pitchFamily="18" charset="0"/>
              </a:rPr>
              <a:t>resampling</a:t>
            </a:r>
            <a:r>
              <a:rPr lang="en-US" sz="1800" dirty="0" smtClean="0">
                <a:latin typeface="+mj-lt"/>
                <a:cs typeface="Times New Roman" pitchFamily="18" charset="0"/>
              </a:rPr>
              <a:t> </a:t>
            </a:r>
            <a:r>
              <a:rPr lang="en-US" sz="1800" dirty="0" smtClean="0">
                <a:latin typeface="+mj-lt"/>
                <a:cs typeface="Times New Roman" pitchFamily="18" charset="0"/>
              </a:rPr>
              <a:t>scheme )</a:t>
            </a:r>
            <a:endParaRPr lang="en-US" sz="1800" b="1" dirty="0" smtClean="0">
              <a:latin typeface="+mj-lt"/>
              <a:cs typeface="Times New Roman" pitchFamily="18" charset="0"/>
            </a:endParaRPr>
          </a:p>
          <a:p>
            <a:r>
              <a:rPr lang="en-US" sz="1800" b="1" dirty="0" smtClean="0">
                <a:latin typeface="+mj-lt"/>
                <a:cs typeface="Times New Roman" pitchFamily="18" charset="0"/>
              </a:rPr>
              <a:t>Data </a:t>
            </a:r>
            <a:r>
              <a:rPr lang="en-US" sz="1800" b="1" dirty="0" smtClean="0">
                <a:latin typeface="+mj-lt"/>
                <a:cs typeface="Times New Roman" pitchFamily="18" charset="0"/>
              </a:rPr>
              <a:t>Transformations</a:t>
            </a:r>
            <a:r>
              <a:rPr lang="en-US" sz="1800" b="1" dirty="0" smtClean="0">
                <a:latin typeface="+mj-lt"/>
                <a:cs typeface="Times New Roman" pitchFamily="18" charset="0"/>
              </a:rPr>
              <a:t> </a:t>
            </a:r>
            <a:endParaRPr lang="en-US" sz="1800" b="1" dirty="0" smtClean="0">
              <a:latin typeface="+mj-lt"/>
              <a:cs typeface="Times New Roman" pitchFamily="18" charset="0"/>
            </a:endParaRPr>
          </a:p>
          <a:p>
            <a:pPr>
              <a:buNone/>
            </a:pPr>
            <a:r>
              <a:rPr lang="en-US" sz="1800" b="1" dirty="0" smtClean="0">
                <a:latin typeface="+mj-lt"/>
                <a:cs typeface="Times New Roman" pitchFamily="18" charset="0"/>
              </a:rPr>
              <a:t>(ex: </a:t>
            </a:r>
            <a:r>
              <a:rPr lang="en-US" sz="1800" dirty="0" smtClean="0">
                <a:latin typeface="+mj-lt"/>
                <a:cs typeface="Times New Roman" pitchFamily="18" charset="0"/>
              </a:rPr>
              <a:t>Apply </a:t>
            </a:r>
            <a:r>
              <a:rPr lang="en-US" sz="1800" dirty="0" smtClean="0">
                <a:latin typeface="+mj-lt"/>
                <a:cs typeface="Times New Roman" pitchFamily="18" charset="0"/>
              </a:rPr>
              <a:t>the model on a set of unlabeled instances, the results, i.e. the values of the descriptors and the assigned </a:t>
            </a:r>
            <a:r>
              <a:rPr lang="en-US" sz="1800" dirty="0" smtClean="0">
                <a:latin typeface="+mj-lt"/>
                <a:cs typeface="Times New Roman" pitchFamily="18" charset="0"/>
              </a:rPr>
              <a:t>class and export them into </a:t>
            </a:r>
            <a:r>
              <a:rPr lang="en-US" sz="1800" dirty="0" smtClean="0">
                <a:latin typeface="+mj-lt"/>
                <a:cs typeface="Times New Roman" pitchFamily="18" charset="0"/>
              </a:rPr>
              <a:t>a CSV file. </a:t>
            </a:r>
            <a:r>
              <a:rPr lang="en-US" sz="1800" dirty="0" smtClean="0">
                <a:latin typeface="+mj-lt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US" sz="1800" dirty="0" smtClean="0">
              <a:latin typeface="+mj-lt"/>
              <a:cs typeface="Times New Roman" pitchFamily="18" charset="0"/>
            </a:endParaRPr>
          </a:p>
          <a:p>
            <a:pPr>
              <a:buNone/>
            </a:pPr>
            <a:r>
              <a:rPr lang="en-US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itchFamily="18" charset="0"/>
              </a:rPr>
              <a:t>Basically, we want to perform Statistical </a:t>
            </a:r>
            <a:r>
              <a:rPr lang="en-US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itchFamily="18" charset="0"/>
              </a:rPr>
              <a:t>data analysis and modeling </a:t>
            </a:r>
            <a:r>
              <a:rPr lang="en-US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itchFamily="18" charset="0"/>
              </a:rPr>
              <a:t>on the defined dataset.</a:t>
            </a:r>
            <a:endParaRPr lang="en-US" sz="1800" b="1" i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226552" cy="4953000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en.wikipedia.org/wiki/RapidMiner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en.wikipedia.org/wiki/Data_mining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http://www.anderson.ucla.edu/faculty/jason.frand/teacher/technologies/palace/datamining.htm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http://www.cs.ubbcluj.ro/~</a:t>
            </a:r>
            <a:r>
              <a:rPr lang="en-US" dirty="0" smtClean="0">
                <a:hlinkClick r:id="rId6"/>
              </a:rPr>
              <a:t>gabis/ml/MLSoftware/rapidminer-4.4-tutorial.pdf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http://rapid-i.com/</a:t>
            </a:r>
            <a:endParaRPr lang="en-US" dirty="0" smtClean="0"/>
          </a:p>
          <a:p>
            <a:r>
              <a:rPr lang="en-US" dirty="0" smtClean="0"/>
              <a:t>Landmarking</a:t>
            </a:r>
            <a:r>
              <a:rPr lang="en-US" dirty="0" smtClean="0"/>
              <a:t> </a:t>
            </a:r>
            <a:r>
              <a:rPr lang="en-US" dirty="0" smtClean="0"/>
              <a:t>for Meta-Learning using </a:t>
            </a:r>
            <a:r>
              <a:rPr lang="en-US" dirty="0" smtClean="0"/>
              <a:t>RapidMiner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Sarah </a:t>
            </a:r>
            <a:r>
              <a:rPr lang="en-US" dirty="0" smtClean="0"/>
              <a:t>Daniel Abdelmessih1, Faisal Shafait2, Matthias Reif2, and Markus Goldstein2 </a:t>
            </a:r>
            <a:endParaRPr lang="en-US" dirty="0" smtClean="0"/>
          </a:p>
          <a:p>
            <a:r>
              <a:rPr lang="en-US" i="1" dirty="0" smtClean="0"/>
              <a:t>Next Generation Business Analytics </a:t>
            </a:r>
            <a:r>
              <a:rPr lang="en-US" i="1" dirty="0" smtClean="0"/>
              <a:t>with </a:t>
            </a:r>
            <a:r>
              <a:rPr lang="en-US" i="1" dirty="0" smtClean="0"/>
              <a:t>RapidMiner</a:t>
            </a:r>
            <a:r>
              <a:rPr lang="en-US" i="1" dirty="0" smtClean="0"/>
              <a:t> </a:t>
            </a:r>
            <a:r>
              <a:rPr lang="en-US" i="1" dirty="0" smtClean="0"/>
              <a:t>and </a:t>
            </a:r>
            <a:r>
              <a:rPr lang="en-US" i="1" dirty="0" smtClean="0"/>
              <a:t>RapidAnalytics</a:t>
            </a:r>
            <a:r>
              <a:rPr lang="en-US" i="1" dirty="0" smtClean="0"/>
              <a:t> </a:t>
            </a:r>
            <a:r>
              <a:rPr lang="en-US" i="1" dirty="0" smtClean="0"/>
              <a:t>Open Source Data Mining Software, Solutions, and </a:t>
            </a:r>
            <a:r>
              <a:rPr lang="en-US" i="1" dirty="0" smtClean="0"/>
              <a:t>Services by </a:t>
            </a:r>
            <a:r>
              <a:rPr lang="en-US" i="1" dirty="0" smtClean="0"/>
              <a:t>Rapid-I and its Hungarian Partner United </a:t>
            </a:r>
            <a:r>
              <a:rPr lang="en-US" i="1" dirty="0" smtClean="0"/>
              <a:t>Consult Ralf </a:t>
            </a:r>
            <a:r>
              <a:rPr lang="en-US" i="1" dirty="0" smtClean="0"/>
              <a:t>Klinkenberg</a:t>
            </a:r>
            <a:r>
              <a:rPr lang="en-US" i="1" dirty="0" smtClean="0"/>
              <a:t> </a:t>
            </a:r>
            <a:r>
              <a:rPr lang="en-US" dirty="0" smtClean="0"/>
              <a:t>Rapid-I </a:t>
            </a:r>
            <a:r>
              <a:rPr lang="en-US" dirty="0" smtClean="0"/>
              <a:t>GmbH, Dortmund, </a:t>
            </a:r>
            <a:r>
              <a:rPr lang="en-US" dirty="0" smtClean="0"/>
              <a:t>Germany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102</TotalTime>
  <Words>635</Words>
  <Application>Microsoft Office PowerPoint</Application>
  <PresentationFormat>On-screen Show (4:3)</PresentationFormat>
  <Paragraphs>76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Median</vt:lpstr>
      <vt:lpstr>Statistical  Data  Analysis  And Modeling  Using  Rapid Miner </vt:lpstr>
      <vt:lpstr>Overview</vt:lpstr>
      <vt:lpstr>Introduction</vt:lpstr>
      <vt:lpstr>What is Data Mining?</vt:lpstr>
      <vt:lpstr>What is Rapid Miner?</vt:lpstr>
      <vt:lpstr>Benefits of Rapid Miner</vt:lpstr>
      <vt:lpstr>Applications of Rapid Miner</vt:lpstr>
      <vt:lpstr>Project Goals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Data Analysis And Modeling Using Rapid Miner</dc:title>
  <dc:creator>user</dc:creator>
  <cp:lastModifiedBy>user</cp:lastModifiedBy>
  <cp:revision>8</cp:revision>
  <dcterms:created xsi:type="dcterms:W3CDTF">2012-08-23T10:52:22Z</dcterms:created>
  <dcterms:modified xsi:type="dcterms:W3CDTF">2012-08-23T12:34:43Z</dcterms:modified>
</cp:coreProperties>
</file>