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60" r:id="rId5"/>
    <p:sldId id="261" r:id="rId6"/>
    <p:sldId id="262" r:id="rId7"/>
    <p:sldId id="263" r:id="rId8"/>
    <p:sldId id="264" r:id="rId9"/>
    <p:sldId id="265" r:id="rId10"/>
    <p:sldId id="266" r:id="rId11"/>
    <p:sldId id="259" r:id="rId12"/>
  </p:sldIdLst>
  <p:sldSz cx="12192000" cy="6858000"/>
  <p:notesSz cx="6858000" cy="9144000"/>
  <p:embeddedFontLst>
    <p:embeddedFont>
      <p:font typeface="Libre Baskerville" charset="0"/>
      <p:regular r:id="rId14"/>
      <p:bold r:id="rId15"/>
      <p:italic r:id="rId16"/>
    </p:embeddedFont>
    <p:embeddedFont>
      <p:font typeface="Lato Black" charset="0"/>
      <p:bold r:id="rId17"/>
      <p:boldItalic r:id="rId18"/>
    </p:embeddedFont>
    <p:embeddedFont>
      <p:font typeface="Century" pitchFamily="18" charset="0"/>
      <p:regular r:id="rId19"/>
    </p:embeddedFont>
    <p:embeddedFont>
      <p:font typeface="Calibri"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370" y="18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9564679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3" y="3692586"/>
            <a:ext cx="7246189"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0" i="0" u="none" strike="noStrike" cap="none" dirty="0">
                <a:solidFill>
                  <a:schemeClr val="dk1"/>
                </a:solidFill>
                <a:latin typeface="Century" pitchFamily="18" charset="0"/>
                <a:ea typeface="Calibri"/>
                <a:cs typeface="Calibri"/>
                <a:sym typeface="Calibri"/>
              </a:rPr>
              <a:t/>
            </a:r>
            <a:br>
              <a:rPr lang="en-IN" sz="1800" b="0" i="0" u="none" strike="noStrike" cap="none" dirty="0">
                <a:solidFill>
                  <a:schemeClr val="dk1"/>
                </a:solidFill>
                <a:latin typeface="Century" pitchFamily="18" charset="0"/>
                <a:ea typeface="Calibri"/>
                <a:cs typeface="Calibri"/>
                <a:sym typeface="Calibri"/>
              </a:rPr>
            </a:br>
            <a:r>
              <a:rPr lang="en-IN" sz="1800" b="0" i="0" u="none" strike="noStrike" cap="none" dirty="0" smtClean="0">
                <a:solidFill>
                  <a:schemeClr val="dk1"/>
                </a:solidFill>
                <a:latin typeface="Century" pitchFamily="18" charset="0"/>
                <a:ea typeface="Calibri"/>
                <a:cs typeface="Calibri"/>
                <a:sym typeface="Calibri"/>
              </a:rPr>
              <a:t>Exploratory Data Analysis On AMCAT</a:t>
            </a:r>
            <a:endParaRPr dirty="0">
              <a:latin typeface="Century" pitchFamily="18" charset="0"/>
            </a:endParaRPr>
          </a:p>
        </p:txBody>
      </p:sp>
      <p:sp>
        <p:nvSpPr>
          <p:cNvPr id="2" name="Rectangle 1"/>
          <p:cNvSpPr/>
          <p:nvPr/>
        </p:nvSpPr>
        <p:spPr>
          <a:xfrm>
            <a:off x="4191000" y="4495800"/>
            <a:ext cx="4191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entury" pitchFamily="18" charset="0"/>
              </a:rPr>
              <a:t>Presented By –  </a:t>
            </a:r>
            <a:r>
              <a:rPr lang="en-US" dirty="0" err="1" smtClean="0">
                <a:latin typeface="Century" pitchFamily="18" charset="0"/>
              </a:rPr>
              <a:t>Sneha</a:t>
            </a:r>
            <a:r>
              <a:rPr lang="en-US" dirty="0" smtClean="0">
                <a:latin typeface="Century" pitchFamily="18" charset="0"/>
              </a:rPr>
              <a:t>   </a:t>
            </a:r>
            <a:r>
              <a:rPr lang="en-US" dirty="0" err="1" smtClean="0">
                <a:latin typeface="Century" pitchFamily="18" charset="0"/>
              </a:rPr>
              <a:t>Chandurkar</a:t>
            </a:r>
            <a:endParaRPr lang="en-IN" dirty="0">
              <a:latin typeface="Century"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533400"/>
            <a:ext cx="2667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Conclusion:</a:t>
            </a:r>
            <a:endParaRPr lang="en-IN" dirty="0"/>
          </a:p>
        </p:txBody>
      </p:sp>
      <p:sp>
        <p:nvSpPr>
          <p:cNvPr id="3" name="Rectangle 2"/>
          <p:cNvSpPr/>
          <p:nvPr/>
        </p:nvSpPr>
        <p:spPr>
          <a:xfrm>
            <a:off x="762000" y="1905000"/>
            <a:ext cx="9601200" cy="2031325"/>
          </a:xfrm>
          <a:prstGeom prst="rect">
            <a:avLst/>
          </a:prstGeom>
        </p:spPr>
        <p:txBody>
          <a:bodyPr wrap="square">
            <a:spAutoFit/>
          </a:bodyPr>
          <a:lstStyle/>
          <a:p>
            <a:r>
              <a:rPr lang="en-US" sz="1800" b="1" dirty="0">
                <a:latin typeface="Century" pitchFamily="18" charset="0"/>
              </a:rPr>
              <a:t>The primary objective of this analysis was to evaluate the employment prospects of graduates based on their AMCAT scores and identify key factors influencing their job placements. The analysis revealed that candidates with higher AMCAT scores in technical domains were significantly more likely to secure positions in software engineering and related fields. Additionally, graduates specializing in software engineering had a median starting salary of approximately 3 lakhs, aligning with industry expectations.</a:t>
            </a:r>
          </a:p>
        </p:txBody>
      </p:sp>
    </p:spTree>
    <p:extLst>
      <p:ext uri="{BB962C8B-B14F-4D97-AF65-F5344CB8AC3E}">
        <p14:creationId xmlns:p14="http://schemas.microsoft.com/office/powerpoint/2010/main" val="5146264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990600"/>
            <a:ext cx="10996988" cy="5078273"/>
          </a:xfrm>
          <a:prstGeom prst="rect">
            <a:avLst/>
          </a:prstGeom>
          <a:noFill/>
          <a:ln>
            <a:noFill/>
          </a:ln>
        </p:spPr>
        <p:txBody>
          <a:bodyPr spcFirstLastPara="1" wrap="square" lIns="91425" tIns="45700" rIns="91425" bIns="45700" anchor="t" anchorCtr="0">
            <a:spAutoFit/>
          </a:bodyPr>
          <a:lstStyle/>
          <a:p>
            <a:pPr marL="285750" lvl="0" indent="-285750">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Background </a:t>
            </a:r>
            <a:r>
              <a:rPr lang="en-IN" sz="1800" b="1" i="0" u="none" strike="noStrike" cap="none" dirty="0" smtClean="0">
                <a:solidFill>
                  <a:schemeClr val="dk1"/>
                </a:solidFill>
                <a:latin typeface="Calibri"/>
                <a:ea typeface="Calibri"/>
                <a:cs typeface="Calibri"/>
                <a:sym typeface="Calibri"/>
              </a:rPr>
              <a:t>: </a:t>
            </a:r>
            <a:r>
              <a:rPr lang="en-US" sz="1800" b="1" dirty="0">
                <a:solidFill>
                  <a:schemeClr val="dk1"/>
                </a:solidFill>
                <a:latin typeface="Calibri"/>
                <a:ea typeface="Calibri"/>
                <a:cs typeface="Calibri"/>
                <a:sym typeface="Calibri"/>
              </a:rPr>
              <a:t>I've always been a proactive learner, a completed MBA(HR), and prepared to contribute to organizational success while developing new skills and gaining real-world experience. I am highly responsible and organized with excellent writing, communication, and critical thinking abilities. I am excited to learn data science because it is an ideal way to combine my love of technology and my passion for solving problems. There is a tone of information generated every second in today's data-driven society, and I'm enthusiastic about the possibility of gaining insightful knowledge from this data to inform choices and address practical problems. I have worked on many individual and team projects in different domains, full stack being the primary focus and have developed my coding skills. I am also familiar with a few popular programming languages like SQL, Python Excel, Tableau, ML etc. I'm looking forward to connecting with outstanding people in the industry to work with them and explore more!!</a:t>
            </a:r>
            <a:endParaRPr lang="en-IN" sz="1800" b="1" i="0" u="none" strike="noStrike" cap="none" dirty="0" smtClean="0">
              <a:solidFill>
                <a:schemeClr val="dk1"/>
              </a:solidFill>
              <a:latin typeface="Calibri"/>
              <a:ea typeface="Calibri"/>
              <a:cs typeface="Calibri"/>
              <a:sym typeface="Calibri"/>
            </a:endParaRPr>
          </a:p>
          <a:p>
            <a:pPr marL="285750" indent="-285750">
              <a:buClr>
                <a:schemeClr val="dk1"/>
              </a:buClr>
              <a:buSzPts val="1800"/>
              <a:buFont typeface="Arial" pitchFamily="34" charset="0"/>
              <a:buChar char="•"/>
            </a:pPr>
            <a:endParaRPr lang="en-US" sz="1800" b="1" dirty="0">
              <a:solidFill>
                <a:schemeClr val="dk1"/>
              </a:solidFill>
              <a:latin typeface="Calibri"/>
              <a:ea typeface="Calibri"/>
              <a:cs typeface="Calibri"/>
              <a:sym typeface="Calibri"/>
            </a:endParaRPr>
          </a:p>
          <a:p>
            <a:pPr marL="285750" indent="-285750">
              <a:buClr>
                <a:schemeClr val="dk1"/>
              </a:buClr>
              <a:buSzPts val="1800"/>
              <a:buFont typeface="Arial" pitchFamily="34" charset="0"/>
              <a:buChar char="•"/>
            </a:pPr>
            <a:r>
              <a:rPr lang="en-US" sz="1800" b="1" dirty="0" smtClean="0">
                <a:solidFill>
                  <a:schemeClr val="dk1"/>
                </a:solidFill>
                <a:latin typeface="Calibri"/>
                <a:ea typeface="Calibri"/>
                <a:cs typeface="Calibri"/>
                <a:sym typeface="Calibri"/>
              </a:rPr>
              <a:t>Why </a:t>
            </a:r>
            <a:r>
              <a:rPr lang="en-US" sz="1800" b="1" dirty="0">
                <a:solidFill>
                  <a:schemeClr val="dk1"/>
                </a:solidFill>
                <a:latin typeface="Calibri"/>
                <a:ea typeface="Calibri"/>
                <a:cs typeface="Calibri"/>
                <a:sym typeface="Calibri"/>
              </a:rPr>
              <a:t>you want to learn Data </a:t>
            </a:r>
            <a:r>
              <a:rPr lang="en-US" sz="1800" b="1" dirty="0" smtClean="0">
                <a:solidFill>
                  <a:schemeClr val="dk1"/>
                </a:solidFill>
                <a:latin typeface="Calibri"/>
                <a:ea typeface="Calibri"/>
                <a:cs typeface="Calibri"/>
                <a:sym typeface="Calibri"/>
              </a:rPr>
              <a:t>Science </a:t>
            </a:r>
            <a:r>
              <a:rPr lang="en-US" sz="1800" b="1" dirty="0" smtClean="0">
                <a:solidFill>
                  <a:schemeClr val="tx1">
                    <a:lumMod val="75000"/>
                    <a:lumOff val="25000"/>
                  </a:schemeClr>
                </a:solidFill>
                <a:latin typeface="Calibri"/>
                <a:ea typeface="Calibri"/>
                <a:cs typeface="Calibri"/>
                <a:sym typeface="Calibri"/>
              </a:rPr>
              <a:t>: Without data science, companies of all sizes, </a:t>
            </a:r>
            <a:r>
              <a:rPr lang="en-US" sz="1800" b="1" dirty="0" err="1" smtClean="0">
                <a:solidFill>
                  <a:schemeClr val="tx1">
                    <a:lumMod val="75000"/>
                    <a:lumOff val="25000"/>
                  </a:schemeClr>
                </a:solidFill>
                <a:latin typeface="Calibri"/>
                <a:ea typeface="Calibri"/>
                <a:cs typeface="Calibri"/>
                <a:sym typeface="Calibri"/>
              </a:rPr>
              <a:t>espically</a:t>
            </a:r>
            <a:r>
              <a:rPr lang="en-US" sz="1800" b="1" dirty="0" smtClean="0">
                <a:solidFill>
                  <a:schemeClr val="tx1">
                    <a:lumMod val="75000"/>
                    <a:lumOff val="25000"/>
                  </a:schemeClr>
                </a:solidFill>
                <a:latin typeface="Calibri"/>
                <a:ea typeface="Calibri"/>
                <a:cs typeface="Calibri"/>
                <a:sym typeface="Calibri"/>
              </a:rPr>
              <a:t> large organizations, would have difficulty making informed decision.</a:t>
            </a:r>
          </a:p>
          <a:p>
            <a:pPr marL="285750" indent="-285750">
              <a:buClr>
                <a:schemeClr val="dk1"/>
              </a:buClr>
              <a:buSzPts val="1800"/>
              <a:buFont typeface="Arial" pitchFamily="34" charset="0"/>
              <a:buChar char="•"/>
            </a:pPr>
            <a:endParaRPr lang="en-IN" sz="1800" b="1" i="0" u="none" strike="noStrike" cap="none" dirty="0" smtClean="0">
              <a:solidFill>
                <a:schemeClr val="dk1"/>
              </a:solidFill>
              <a:latin typeface="Calibri"/>
              <a:ea typeface="Calibri"/>
              <a:cs typeface="Calibri"/>
              <a:sym typeface="Calibri"/>
            </a:endParaRPr>
          </a:p>
          <a:p>
            <a:pPr marL="285750" indent="-285750">
              <a:buClr>
                <a:schemeClr val="dk1"/>
              </a:buClr>
              <a:buSzPts val="1800"/>
              <a:buFont typeface="Arial" pitchFamily="34" charset="0"/>
              <a:buChar char="•"/>
            </a:pPr>
            <a:r>
              <a:rPr lang="en-IN" sz="1800" b="1" i="0" u="none" strike="noStrike" cap="none" dirty="0" smtClean="0">
                <a:solidFill>
                  <a:schemeClr val="dk1"/>
                </a:solidFill>
                <a:latin typeface="Calibri"/>
                <a:ea typeface="Calibri"/>
                <a:cs typeface="Calibri"/>
                <a:sym typeface="Calibri"/>
              </a:rPr>
              <a:t>Any </a:t>
            </a:r>
            <a:r>
              <a:rPr lang="en-IN" sz="1800" b="1" i="0" u="none" strike="noStrike" cap="none" dirty="0">
                <a:solidFill>
                  <a:schemeClr val="dk1"/>
                </a:solidFill>
                <a:latin typeface="Calibri"/>
                <a:ea typeface="Calibri"/>
                <a:cs typeface="Calibri"/>
                <a:sym typeface="Calibri"/>
              </a:rPr>
              <a:t>work </a:t>
            </a:r>
            <a:r>
              <a:rPr lang="en-IN" sz="1800" b="1" i="0" u="none" strike="noStrike" cap="none" dirty="0" smtClean="0">
                <a:solidFill>
                  <a:schemeClr val="dk1"/>
                </a:solidFill>
                <a:latin typeface="Calibri"/>
                <a:ea typeface="Calibri"/>
                <a:cs typeface="Calibri"/>
                <a:sym typeface="Calibri"/>
              </a:rPr>
              <a:t>experience : I am a Data Science Intern at  </a:t>
            </a:r>
            <a:r>
              <a:rPr lang="en-IN" sz="1800" b="1" i="0" u="none" strike="noStrike" cap="none" dirty="0" err="1" smtClean="0">
                <a:solidFill>
                  <a:schemeClr val="dk1"/>
                </a:solidFill>
                <a:latin typeface="Calibri"/>
                <a:ea typeface="Calibri"/>
                <a:cs typeface="Calibri"/>
                <a:sym typeface="Calibri"/>
              </a:rPr>
              <a:t>Innomatics</a:t>
            </a:r>
            <a:r>
              <a:rPr lang="en-IN" sz="1800" b="1" i="0" u="none" strike="noStrike" cap="none" dirty="0" smtClean="0">
                <a:solidFill>
                  <a:schemeClr val="dk1"/>
                </a:solidFill>
                <a:latin typeface="Calibri"/>
                <a:ea typeface="Calibri"/>
                <a:cs typeface="Calibri"/>
                <a:sym typeface="Calibri"/>
              </a:rPr>
              <a:t> Research Labs.</a:t>
            </a:r>
            <a:endParaRPr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endParaRPr lang="en-IN" sz="1800" b="1" dirty="0" smtClean="0">
              <a:solidFill>
                <a:schemeClr val="dk1"/>
              </a:solidFill>
              <a:latin typeface="Calibri"/>
              <a:ea typeface="Calibri"/>
              <a:cs typeface="Calibri"/>
              <a:sym typeface="Calibri"/>
            </a:endParaRPr>
          </a:p>
          <a:p>
            <a:pPr marL="285750" lvl="0" indent="-285750">
              <a:buClr>
                <a:schemeClr val="dk1"/>
              </a:buClr>
              <a:buSzPts val="1800"/>
              <a:buFont typeface="Calibri"/>
              <a:buChar char="•"/>
            </a:pPr>
            <a:r>
              <a:rPr lang="en-IN" sz="1800" b="1" dirty="0" smtClean="0">
                <a:solidFill>
                  <a:schemeClr val="dk1"/>
                </a:solidFill>
                <a:latin typeface="Calibri"/>
                <a:ea typeface="Calibri"/>
                <a:cs typeface="Calibri"/>
                <a:sym typeface="Calibri"/>
              </a:rPr>
              <a:t>Share your  </a:t>
            </a:r>
            <a:r>
              <a:rPr lang="en-IN" sz="1800" b="1" dirty="0" err="1" smtClean="0">
                <a:solidFill>
                  <a:schemeClr val="dk1"/>
                </a:solidFill>
                <a:latin typeface="Calibri"/>
                <a:ea typeface="Calibri"/>
                <a:cs typeface="Calibri"/>
                <a:sym typeface="Calibri"/>
              </a:rPr>
              <a:t>linkedin</a:t>
            </a:r>
            <a:r>
              <a:rPr lang="en-IN" sz="1800" b="1" dirty="0" smtClean="0">
                <a:solidFill>
                  <a:schemeClr val="dk1"/>
                </a:solidFill>
                <a:latin typeface="Calibri"/>
                <a:ea typeface="Calibri"/>
                <a:cs typeface="Calibri"/>
                <a:sym typeface="Calibri"/>
              </a:rPr>
              <a:t> :  </a:t>
            </a:r>
            <a:r>
              <a:rPr lang="en-IN" sz="1800" dirty="0"/>
              <a:t>www.linkedin.com/in/sneha-dahat</a:t>
            </a:r>
            <a:endParaRPr lang="en-IN" sz="1800" b="1" dirty="0" smtClean="0">
              <a:solidFill>
                <a:schemeClr val="dk1"/>
              </a:solidFill>
              <a:latin typeface="Calibri"/>
              <a:ea typeface="Calibri"/>
              <a:cs typeface="Calibri"/>
              <a:sym typeface="Calibri"/>
            </a:endParaRPr>
          </a:p>
          <a:p>
            <a:pPr marL="285750" lvl="0" indent="-285750">
              <a:buClr>
                <a:schemeClr val="dk1"/>
              </a:buClr>
              <a:buSzPts val="1800"/>
              <a:buFont typeface="Calibri"/>
              <a:buChar char="•"/>
            </a:pPr>
            <a:r>
              <a:rPr lang="en-IN" sz="1800" b="1" dirty="0" err="1">
                <a:solidFill>
                  <a:schemeClr val="dk1"/>
                </a:solidFill>
                <a:latin typeface="Calibri"/>
                <a:ea typeface="Calibri"/>
                <a:cs typeface="Calibri"/>
                <a:sym typeface="Calibri"/>
              </a:rPr>
              <a:t>G</a:t>
            </a:r>
            <a:r>
              <a:rPr lang="en-IN" sz="1800" b="1" dirty="0" err="1" smtClean="0">
                <a:solidFill>
                  <a:schemeClr val="dk1"/>
                </a:solidFill>
                <a:latin typeface="Calibri"/>
                <a:ea typeface="Calibri"/>
                <a:cs typeface="Calibri"/>
                <a:sym typeface="Calibri"/>
              </a:rPr>
              <a:t>ithub</a:t>
            </a:r>
            <a:r>
              <a:rPr lang="en-IN" sz="1800" b="1" dirty="0" smtClean="0">
                <a:solidFill>
                  <a:schemeClr val="dk1"/>
                </a:solidFill>
                <a:latin typeface="Calibri"/>
                <a:ea typeface="Calibri"/>
                <a:cs typeface="Calibri"/>
                <a:sym typeface="Calibri"/>
              </a:rPr>
              <a:t> </a:t>
            </a:r>
            <a:r>
              <a:rPr lang="en-IN" sz="1800" b="1" dirty="0">
                <a:solidFill>
                  <a:schemeClr val="dk1"/>
                </a:solidFill>
                <a:latin typeface="Calibri"/>
                <a:ea typeface="Calibri"/>
                <a:cs typeface="Calibri"/>
                <a:sym typeface="Calibri"/>
              </a:rPr>
              <a:t>profile </a:t>
            </a:r>
            <a:r>
              <a:rPr lang="en-IN" sz="1800" b="1" dirty="0" err="1" smtClean="0">
                <a:solidFill>
                  <a:schemeClr val="dk1"/>
                </a:solidFill>
                <a:latin typeface="Calibri"/>
                <a:ea typeface="Calibri"/>
                <a:cs typeface="Calibri"/>
                <a:sym typeface="Calibri"/>
              </a:rPr>
              <a:t>urls</a:t>
            </a:r>
            <a:r>
              <a:rPr lang="en-IN" sz="1800" b="1" dirty="0">
                <a:solidFill>
                  <a:schemeClr val="dk1"/>
                </a:solidFill>
                <a:latin typeface="Calibri"/>
                <a:ea typeface="Calibri"/>
                <a:cs typeface="Calibri"/>
                <a:sym typeface="Calibri"/>
              </a:rPr>
              <a:t> : https://github.com/SnehaDahat</a:t>
            </a:r>
            <a:endParaRPr sz="1800" b="1"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a:solidFill>
                  <a:srgbClr val="FF0000"/>
                </a:solidFill>
              </a:rPr>
              <a:t>Agenda (This should be the PPT flow)  </a:t>
            </a:r>
            <a:endParaRPr b="1">
              <a:solidFill>
                <a:srgbClr val="FF0000"/>
              </a:solidFill>
            </a:endParaRPr>
          </a:p>
        </p:txBody>
      </p:sp>
      <p:sp>
        <p:nvSpPr>
          <p:cNvPr id="111" name="Google Shape;111;p4"/>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90000"/>
              </a:lnSpc>
              <a:spcBef>
                <a:spcPts val="0"/>
              </a:spcBef>
              <a:spcAft>
                <a:spcPts val="0"/>
              </a:spcAft>
              <a:buClr>
                <a:schemeClr val="dk1"/>
              </a:buClr>
              <a:buSzPct val="100000"/>
              <a:buChar char="•"/>
            </a:pPr>
            <a:r>
              <a:rPr lang="en-IN" b="1"/>
              <a:t>Business Problem and Use case domain understanding(If Required) </a:t>
            </a:r>
            <a:endParaRPr/>
          </a:p>
          <a:p>
            <a:pPr marL="228600" lvl="0" indent="-228600" algn="l" rtl="0">
              <a:lnSpc>
                <a:spcPct val="90000"/>
              </a:lnSpc>
              <a:spcBef>
                <a:spcPts val="1000"/>
              </a:spcBef>
              <a:spcAft>
                <a:spcPts val="0"/>
              </a:spcAft>
              <a:buClr>
                <a:schemeClr val="dk1"/>
              </a:buClr>
              <a:buSzPct val="100000"/>
              <a:buChar char="•"/>
            </a:pPr>
            <a:r>
              <a:rPr lang="en-IN" b="1"/>
              <a:t>Objective of the Project</a:t>
            </a:r>
            <a:endParaRPr/>
          </a:p>
          <a:p>
            <a:pPr marL="228600" lvl="0" indent="-228600" algn="l" rtl="0">
              <a:lnSpc>
                <a:spcPct val="90000"/>
              </a:lnSpc>
              <a:spcBef>
                <a:spcPts val="1000"/>
              </a:spcBef>
              <a:spcAft>
                <a:spcPts val="0"/>
              </a:spcAft>
              <a:buClr>
                <a:schemeClr val="dk1"/>
              </a:buClr>
              <a:buSzPct val="100000"/>
              <a:buChar char="•"/>
            </a:pPr>
            <a:r>
              <a:rPr lang="en-IN" b="1"/>
              <a:t>Web Scraping – Details (Websites, Processor you followed) </a:t>
            </a:r>
            <a:endParaRPr/>
          </a:p>
          <a:p>
            <a:pPr marL="228600" lvl="0" indent="-228600" algn="l" rtl="0">
              <a:lnSpc>
                <a:spcPct val="90000"/>
              </a:lnSpc>
              <a:spcBef>
                <a:spcPts val="1000"/>
              </a:spcBef>
              <a:spcAft>
                <a:spcPts val="0"/>
              </a:spcAft>
              <a:buClr>
                <a:schemeClr val="dk1"/>
              </a:buClr>
              <a:buSzPct val="100000"/>
              <a:buChar char="•"/>
            </a:pPr>
            <a:r>
              <a:rPr lang="en-IN" b="1"/>
              <a:t>Summary of the Data </a:t>
            </a:r>
            <a:endParaRPr/>
          </a:p>
          <a:p>
            <a:pPr marL="0" lvl="0" indent="0" algn="l" rtl="0">
              <a:lnSpc>
                <a:spcPct val="90000"/>
              </a:lnSpc>
              <a:spcBef>
                <a:spcPts val="1000"/>
              </a:spcBef>
              <a:spcAft>
                <a:spcPts val="0"/>
              </a:spcAft>
              <a:buClr>
                <a:schemeClr val="dk1"/>
              </a:buClr>
              <a:buSzPct val="100000"/>
              <a:buNone/>
            </a:pPr>
            <a:endParaRPr b="1"/>
          </a:p>
          <a:p>
            <a:pPr marL="228600" lvl="0" indent="-228600" algn="l" rtl="0">
              <a:lnSpc>
                <a:spcPct val="90000"/>
              </a:lnSpc>
              <a:spcBef>
                <a:spcPts val="1000"/>
              </a:spcBef>
              <a:spcAft>
                <a:spcPts val="0"/>
              </a:spcAft>
              <a:buClr>
                <a:srgbClr val="FF0000"/>
              </a:buClr>
              <a:buSzPct val="100000"/>
              <a:buChar char="•"/>
            </a:pPr>
            <a:r>
              <a:rPr lang="en-IN" b="1" u="sng">
                <a:solidFill>
                  <a:srgbClr val="FF0000"/>
                </a:solidFill>
              </a:rPr>
              <a:t>Exploratory Data Analysis: </a:t>
            </a:r>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a:t>Data Cleaning Steps  </a:t>
            </a:r>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a:t>Data Manipulation Steps</a:t>
            </a:r>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a:t>Univariate Analysis  Steps</a:t>
            </a:r>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a:t>Bivariate Analysis  Steps </a:t>
            </a:r>
            <a:endParaRPr/>
          </a:p>
          <a:p>
            <a:pPr marL="0" lvl="0" indent="0" algn="just" rtl="0">
              <a:lnSpc>
                <a:spcPct val="90000"/>
              </a:lnSpc>
              <a:spcBef>
                <a:spcPts val="1000"/>
              </a:spcBef>
              <a:spcAft>
                <a:spcPts val="0"/>
              </a:spcAft>
              <a:buClr>
                <a:schemeClr val="dk1"/>
              </a:buClr>
              <a:buSzPct val="100000"/>
              <a:buNone/>
            </a:pPr>
            <a:endParaRPr b="1"/>
          </a:p>
          <a:p>
            <a:pPr marL="228600" lvl="0" indent="-228600" algn="l" rtl="0">
              <a:lnSpc>
                <a:spcPct val="90000"/>
              </a:lnSpc>
              <a:spcBef>
                <a:spcPts val="1000"/>
              </a:spcBef>
              <a:spcAft>
                <a:spcPts val="0"/>
              </a:spcAft>
              <a:buClr>
                <a:schemeClr val="dk1"/>
              </a:buClr>
              <a:buSzPct val="100000"/>
              <a:buChar char="•"/>
            </a:pPr>
            <a:r>
              <a:rPr lang="en-IN" b="1"/>
              <a:t>Key Business Question  </a:t>
            </a:r>
            <a:endParaRPr/>
          </a:p>
          <a:p>
            <a:pPr marL="228600" lvl="0" indent="-228600" algn="l" rtl="0">
              <a:lnSpc>
                <a:spcPct val="90000"/>
              </a:lnSpc>
              <a:spcBef>
                <a:spcPts val="1000"/>
              </a:spcBef>
              <a:spcAft>
                <a:spcPts val="0"/>
              </a:spcAft>
              <a:buClr>
                <a:schemeClr val="dk1"/>
              </a:buClr>
              <a:buSzPct val="100000"/>
              <a:buChar char="•"/>
            </a:pPr>
            <a:r>
              <a:rPr lang="en-IN" b="1"/>
              <a:t>Conclusion (Key finding overall) </a:t>
            </a:r>
            <a:endParaRPr/>
          </a:p>
          <a:p>
            <a:pPr marL="228600" lvl="0" indent="-228600" algn="l" rtl="0">
              <a:lnSpc>
                <a:spcPct val="90000"/>
              </a:lnSpc>
              <a:spcBef>
                <a:spcPts val="1000"/>
              </a:spcBef>
              <a:spcAft>
                <a:spcPts val="0"/>
              </a:spcAft>
              <a:buClr>
                <a:schemeClr val="dk1"/>
              </a:buClr>
              <a:buSzPct val="100000"/>
              <a:buChar char="•"/>
            </a:pPr>
            <a:r>
              <a:rPr lang="en-IN" b="1"/>
              <a:t>Q&amp;A Slide </a:t>
            </a:r>
            <a:endParaRPr/>
          </a:p>
          <a:p>
            <a:pPr marL="228600" lvl="0" indent="-228600" algn="l" rtl="0">
              <a:lnSpc>
                <a:spcPct val="90000"/>
              </a:lnSpc>
              <a:spcBef>
                <a:spcPts val="1000"/>
              </a:spcBef>
              <a:spcAft>
                <a:spcPts val="0"/>
              </a:spcAft>
              <a:buClr>
                <a:schemeClr val="dk1"/>
              </a:buClr>
              <a:buSzPct val="100000"/>
              <a:buChar char="•"/>
            </a:pPr>
            <a:r>
              <a:rPr lang="en-IN" b="1"/>
              <a:t>Your Experience/Challenges working on Web Scraping – Data Analysis Project.</a:t>
            </a:r>
            <a:endParaRPr/>
          </a:p>
          <a:p>
            <a:pPr marL="228600" lvl="0" indent="-13081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1600200"/>
            <a:ext cx="9144000" cy="2862322"/>
          </a:xfrm>
          <a:prstGeom prst="rect">
            <a:avLst/>
          </a:prstGeom>
        </p:spPr>
        <p:txBody>
          <a:bodyPr wrap="square">
            <a:spAutoFit/>
          </a:bodyPr>
          <a:lstStyle/>
          <a:p>
            <a:r>
              <a:rPr lang="en-US" sz="1800" dirty="0">
                <a:latin typeface="Century" pitchFamily="18" charset="0"/>
              </a:rPr>
              <a:t>The 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 The independent variables are both continuous and categorical in nature. The dataset contains a unique identifier for each candidate. Below mentioned table contains the details for the original dataset.  </a:t>
            </a:r>
            <a:endParaRPr lang="en-IN" sz="1800" dirty="0">
              <a:latin typeface="Century" pitchFamily="18" charset="0"/>
            </a:endParaRPr>
          </a:p>
        </p:txBody>
      </p:sp>
      <p:sp>
        <p:nvSpPr>
          <p:cNvPr id="3" name="Rectangle 2"/>
          <p:cNvSpPr/>
          <p:nvPr/>
        </p:nvSpPr>
        <p:spPr>
          <a:xfrm>
            <a:off x="762000" y="685800"/>
            <a:ext cx="22098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rPr>
              <a:t>Objective :</a:t>
            </a:r>
            <a:endParaRPr lang="en-IN" dirty="0">
              <a:solidFill>
                <a:srgbClr val="FFFFFF"/>
              </a:solidFill>
            </a:endParaRPr>
          </a:p>
        </p:txBody>
      </p:sp>
    </p:spTree>
    <p:extLst>
      <p:ext uri="{BB962C8B-B14F-4D97-AF65-F5344CB8AC3E}">
        <p14:creationId xmlns:p14="http://schemas.microsoft.com/office/powerpoint/2010/main" val="1954878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609600"/>
            <a:ext cx="2438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Univariate  Analysis</a:t>
            </a:r>
            <a:endParaRPr lang="en-IN" dirty="0"/>
          </a:p>
        </p:txBody>
      </p:sp>
      <p:sp>
        <p:nvSpPr>
          <p:cNvPr id="5" name="Rectangle 1"/>
          <p:cNvSpPr>
            <a:spLocks noChangeArrowheads="1"/>
          </p:cNvSpPr>
          <p:nvPr/>
        </p:nvSpPr>
        <p:spPr bwMode="auto">
          <a:xfrm>
            <a:off x="5440363" y="38433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6" name="Picture 2" descr="C:\Users\Owner\Pictures\Screenshots\Screenshot 2024-10-02 2247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1143000"/>
            <a:ext cx="4760094" cy="25146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Owner\Pictures\Screenshots\Screenshot 2024-10-02 2249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1254" y="381000"/>
            <a:ext cx="4446746"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Owner\Pictures\Screenshots\Screenshot 2024-10-02 22511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2973" y="2971800"/>
            <a:ext cx="5475771" cy="25146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Owner\Pictures\Screenshots\Screenshot 2024-10-02 22534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3963584"/>
            <a:ext cx="4648200" cy="2665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4552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Owner\Pictures\Screenshots\Screenshot 2024-10-02 22563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5333"/>
            <a:ext cx="5224294" cy="280886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Owner\Pictures\Screenshots\Screenshot 2024-10-02 22574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2428" y="381000"/>
            <a:ext cx="5069372" cy="28416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Owner\Pictures\Screenshots\Screenshot 2024-10-02 22584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1" y="3469178"/>
            <a:ext cx="4953000" cy="3007822"/>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Owner\Pictures\Screenshots\Screenshot 2024-10-02 22595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1475" y="3428363"/>
            <a:ext cx="4987925" cy="2743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26673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2209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Bivariate Analysis :</a:t>
            </a:r>
            <a:endParaRPr lang="en-IN" dirty="0"/>
          </a:p>
        </p:txBody>
      </p:sp>
      <p:pic>
        <p:nvPicPr>
          <p:cNvPr id="3074" name="Picture 2" descr="C:\Users\Owner\Pictures\Screenshots\Screenshot 2024-10-02 23085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1219201"/>
            <a:ext cx="4757044" cy="3733799"/>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Owner\Pictures\Screenshots\Screenshot 2024-10-02 23101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0" y="457200"/>
            <a:ext cx="4191000" cy="339198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Owner\Pictures\Screenshots\Screenshot 2024-10-02 23112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5432" y="3657600"/>
            <a:ext cx="4106168"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9137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Owner\Pictures\Screenshots\Screenshot 2024-10-02 2313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300" y="585788"/>
            <a:ext cx="7643813" cy="5684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3262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7924800" cy="1815882"/>
          </a:xfrm>
          <a:prstGeom prst="rect">
            <a:avLst/>
          </a:prstGeom>
        </p:spPr>
        <p:txBody>
          <a:bodyPr wrap="square">
            <a:spAutoFit/>
          </a:bodyPr>
          <a:lstStyle/>
          <a:p>
            <a:r>
              <a:rPr lang="en-US" b="1" dirty="0"/>
              <a:t>Research Questions</a:t>
            </a:r>
          </a:p>
          <a:p>
            <a:endParaRPr lang="en-US" dirty="0" smtClean="0"/>
          </a:p>
          <a:p>
            <a:endParaRPr lang="en-US" dirty="0">
              <a:latin typeface="Century" pitchFamily="18" charset="0"/>
            </a:endParaRPr>
          </a:p>
          <a:p>
            <a:r>
              <a:rPr lang="en-US" dirty="0" smtClean="0">
                <a:latin typeface="Century" pitchFamily="18" charset="0"/>
              </a:rPr>
              <a:t>Times </a:t>
            </a:r>
            <a:r>
              <a:rPr lang="en-US" dirty="0">
                <a:latin typeface="Century" pitchFamily="18" charset="0"/>
              </a:rPr>
              <a:t>of India article dated Jan 18, 2019 states that “After doing your Computer Science Engineering if you take up jobs as a Programming Analyst, Software Engineer, Hardware Engineer and Associate Engineer you can earn up to 2.5-3 lakhs as a fresh graduate.” Test this claim with the data given to you. Is there a relationship between gender and specialization?</a:t>
            </a:r>
          </a:p>
        </p:txBody>
      </p:sp>
      <p:sp>
        <p:nvSpPr>
          <p:cNvPr id="3" name="Rectangle 2"/>
          <p:cNvSpPr/>
          <p:nvPr/>
        </p:nvSpPr>
        <p:spPr>
          <a:xfrm>
            <a:off x="457200" y="457200"/>
            <a:ext cx="1981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t>Research </a:t>
            </a:r>
            <a:r>
              <a:rPr lang="en-IN" b="1" dirty="0" smtClean="0"/>
              <a:t>Questions</a:t>
            </a:r>
            <a:r>
              <a:rPr lang="en-IN" sz="1600" b="1" dirty="0" smtClean="0">
                <a:latin typeface="Century" pitchFamily="18" charset="0"/>
              </a:rPr>
              <a:t>:</a:t>
            </a:r>
            <a:endParaRPr lang="en-IN" b="1" dirty="0"/>
          </a:p>
        </p:txBody>
      </p:sp>
      <p:pic>
        <p:nvPicPr>
          <p:cNvPr id="5122" name="Picture 2" descr="C:\Users\Owner\Pictures\Screenshots\Screenshot 2024-10-02 23174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438400"/>
            <a:ext cx="5662613" cy="416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679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491</Words>
  <Application>Microsoft Office PowerPoint</Application>
  <PresentationFormat>Custom</PresentationFormat>
  <Paragraphs>39</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Libre Baskerville</vt:lpstr>
      <vt:lpstr>Lato Black</vt:lpstr>
      <vt:lpstr>Century</vt:lpstr>
      <vt:lpstr>Calibri</vt:lpstr>
      <vt:lpstr>Office Theme</vt:lpstr>
      <vt:lpstr>PowerPoint Presentation</vt:lpstr>
      <vt:lpstr>PowerPoint Presentation</vt:lpstr>
      <vt:lpstr>Agenda (This should be the PPT flow)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Owner</cp:lastModifiedBy>
  <cp:revision>9</cp:revision>
  <dcterms:created xsi:type="dcterms:W3CDTF">2021-02-16T05:19:01Z</dcterms:created>
  <dcterms:modified xsi:type="dcterms:W3CDTF">2024-10-02T17:51:07Z</dcterms:modified>
</cp:coreProperties>
</file>