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3" r:id="rId6"/>
    <p:sldId id="262"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1C4999F7-33D1-431F-B384-005C7B9BC649}" type="datetimeFigureOut">
              <a:rPr lang="en-IN" smtClean="0"/>
              <a:t>01-03-2024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512B588F-1488-44BD-8422-6B4252B37E0B}" type="slidenum">
              <a:rPr lang="en-IN" smtClean="0"/>
              <a:t>‹#›</a:t>
            </a:fld>
            <a:endParaRPr lang="en-IN"/>
          </a:p>
        </p:txBody>
      </p:sp>
    </p:spTree>
    <p:extLst>
      <p:ext uri="{BB962C8B-B14F-4D97-AF65-F5344CB8AC3E}">
        <p14:creationId xmlns:p14="http://schemas.microsoft.com/office/powerpoint/2010/main" val="75267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Identifying</a:t>
            </a:r>
            <a:r>
              <a:rPr lang="en-US" baseline="0" dirty="0" smtClean="0"/>
              <a:t> and Resolving bugs in the Initial code</a:t>
            </a:r>
            <a:endParaRPr lang="en-IN" dirty="0" smtClean="0"/>
          </a:p>
          <a:p>
            <a:endParaRPr lang="en-IN" dirty="0"/>
          </a:p>
        </p:txBody>
      </p:sp>
      <p:sp>
        <p:nvSpPr>
          <p:cNvPr id="4" name="Slide Number Placeholder 3"/>
          <p:cNvSpPr>
            <a:spLocks noGrp="1"/>
          </p:cNvSpPr>
          <p:nvPr>
            <p:ph type="sldNum" sz="quarter" idx="10"/>
          </p:nvPr>
        </p:nvSpPr>
        <p:spPr/>
        <p:txBody>
          <a:bodyPr/>
          <a:lstStyle/>
          <a:p>
            <a:fld id="{512B588F-1488-44BD-8422-6B4252B37E0B}" type="slidenum">
              <a:rPr lang="en-IN" smtClean="0"/>
              <a:t>3</a:t>
            </a:fld>
            <a:endParaRPr lang="en-IN"/>
          </a:p>
        </p:txBody>
      </p:sp>
    </p:spTree>
    <p:extLst>
      <p:ext uri="{BB962C8B-B14F-4D97-AF65-F5344CB8AC3E}">
        <p14:creationId xmlns:p14="http://schemas.microsoft.com/office/powerpoint/2010/main" val="28293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endParaRPr lang="en-IN" dirty="0"/>
          </a:p>
        </p:txBody>
      </p:sp>
      <p:sp>
        <p:nvSpPr>
          <p:cNvPr id="4" name="Slide Number Placeholder 3"/>
          <p:cNvSpPr>
            <a:spLocks noGrp="1"/>
          </p:cNvSpPr>
          <p:nvPr>
            <p:ph type="sldNum" sz="quarter" idx="10"/>
          </p:nvPr>
        </p:nvSpPr>
        <p:spPr/>
        <p:txBody>
          <a:bodyPr/>
          <a:lstStyle/>
          <a:p>
            <a:fld id="{512B588F-1488-44BD-8422-6B4252B37E0B}" type="slidenum">
              <a:rPr lang="en-IN" smtClean="0"/>
              <a:t>4</a:t>
            </a:fld>
            <a:endParaRPr lang="en-IN"/>
          </a:p>
        </p:txBody>
      </p:sp>
    </p:spTree>
    <p:extLst>
      <p:ext uri="{BB962C8B-B14F-4D97-AF65-F5344CB8AC3E}">
        <p14:creationId xmlns:p14="http://schemas.microsoft.com/office/powerpoint/2010/main" val="134705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Before</a:t>
            </a:r>
            <a:endParaRPr lang="en-IN" dirty="0"/>
          </a:p>
        </p:txBody>
      </p:sp>
      <p:sp>
        <p:nvSpPr>
          <p:cNvPr id="4" name="Slide Number Placeholder 3"/>
          <p:cNvSpPr>
            <a:spLocks noGrp="1"/>
          </p:cNvSpPr>
          <p:nvPr>
            <p:ph type="sldNum" sz="quarter" idx="10"/>
          </p:nvPr>
        </p:nvSpPr>
        <p:spPr/>
        <p:txBody>
          <a:bodyPr/>
          <a:lstStyle/>
          <a:p>
            <a:fld id="{512B588F-1488-44BD-8422-6B4252B37E0B}" type="slidenum">
              <a:rPr lang="en-IN" smtClean="0"/>
              <a:t>5</a:t>
            </a:fld>
            <a:endParaRPr lang="en-IN"/>
          </a:p>
        </p:txBody>
      </p:sp>
    </p:spTree>
    <p:extLst>
      <p:ext uri="{BB962C8B-B14F-4D97-AF65-F5344CB8AC3E}">
        <p14:creationId xmlns:p14="http://schemas.microsoft.com/office/powerpoint/2010/main" val="97891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6879" y="6284796"/>
            <a:ext cx="2939903" cy="445823"/>
          </a:xfrm>
          <a:prstGeom prst="rect">
            <a:avLst/>
          </a:prstGeom>
        </p:spPr>
      </p:pic>
      <p:sp>
        <p:nvSpPr>
          <p:cNvPr id="2" name="Holder 2"/>
          <p:cNvSpPr>
            <a:spLocks noGrp="1"/>
          </p:cNvSpPr>
          <p:nvPr>
            <p:ph type="title"/>
          </p:nvPr>
        </p:nvSpPr>
        <p:spPr>
          <a:xfrm>
            <a:off x="1339341" y="2676855"/>
            <a:ext cx="9513316" cy="762000"/>
          </a:xfrm>
          <a:prstGeom prst="rect">
            <a:avLst/>
          </a:prstGeom>
        </p:spPr>
        <p:txBody>
          <a:bodyPr wrap="square" lIns="0" tIns="0" rIns="0" bIns="0">
            <a:spAutoFit/>
          </a:bodyPr>
          <a:lstStyle>
            <a:lvl1pPr>
              <a:defRPr sz="4800" b="0" i="0">
                <a:solidFill>
                  <a:srgbClr val="C00000"/>
                </a:solidFill>
                <a:latin typeface="Cambria"/>
                <a:cs typeface="Cambria"/>
              </a:defRPr>
            </a:lvl1pPr>
          </a:lstStyle>
          <a:p>
            <a:endParaRPr/>
          </a:p>
        </p:txBody>
      </p:sp>
      <p:sp>
        <p:nvSpPr>
          <p:cNvPr id="3" name="Holder 3"/>
          <p:cNvSpPr>
            <a:spLocks noGrp="1"/>
          </p:cNvSpPr>
          <p:nvPr>
            <p:ph type="body" idx="1"/>
          </p:nvPr>
        </p:nvSpPr>
        <p:spPr>
          <a:xfrm>
            <a:off x="1120216" y="1037336"/>
            <a:ext cx="9951567" cy="1830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
            <a:ext cx="12188951" cy="6638518"/>
          </a:xfrm>
          <a:prstGeom prst="rect">
            <a:avLst/>
          </a:prstGeom>
        </p:spPr>
      </p:pic>
      <p:sp>
        <p:nvSpPr>
          <p:cNvPr id="3" name="object 3"/>
          <p:cNvSpPr txBox="1">
            <a:spLocks noGrp="1"/>
          </p:cNvSpPr>
          <p:nvPr>
            <p:ph type="title"/>
          </p:nvPr>
        </p:nvSpPr>
        <p:spPr>
          <a:xfrm>
            <a:off x="2772410" y="3747642"/>
            <a:ext cx="6643370" cy="509270"/>
          </a:xfrm>
          <a:prstGeom prst="rect">
            <a:avLst/>
          </a:prstGeom>
        </p:spPr>
        <p:txBody>
          <a:bodyPr vert="horz" wrap="square" lIns="0" tIns="15240" rIns="0" bIns="0" rtlCol="0">
            <a:spAutoFit/>
          </a:bodyPr>
          <a:lstStyle/>
          <a:p>
            <a:pPr marL="12700">
              <a:lnSpc>
                <a:spcPct val="100000"/>
              </a:lnSpc>
              <a:spcBef>
                <a:spcPts val="120"/>
              </a:spcBef>
            </a:pPr>
            <a:r>
              <a:rPr sz="3150" b="1" spc="229" dirty="0">
                <a:solidFill>
                  <a:srgbClr val="082243"/>
                </a:solidFill>
                <a:latin typeface="Cambria"/>
                <a:cs typeface="Cambria"/>
              </a:rPr>
              <a:t>Code</a:t>
            </a:r>
            <a:r>
              <a:rPr sz="3150" b="1" spc="220" dirty="0">
                <a:solidFill>
                  <a:srgbClr val="082243"/>
                </a:solidFill>
                <a:latin typeface="Cambria"/>
                <a:cs typeface="Cambria"/>
              </a:rPr>
              <a:t> </a:t>
            </a:r>
            <a:r>
              <a:rPr sz="3150" b="1" spc="140" dirty="0">
                <a:solidFill>
                  <a:srgbClr val="082243"/>
                </a:solidFill>
                <a:latin typeface="Cambria"/>
                <a:cs typeface="Cambria"/>
              </a:rPr>
              <a:t>Refactoring</a:t>
            </a:r>
            <a:r>
              <a:rPr sz="3150" b="1" spc="125" dirty="0">
                <a:solidFill>
                  <a:srgbClr val="082243"/>
                </a:solidFill>
                <a:latin typeface="Cambria"/>
                <a:cs typeface="Cambria"/>
              </a:rPr>
              <a:t> </a:t>
            </a:r>
            <a:r>
              <a:rPr sz="3150" b="1" spc="130" dirty="0">
                <a:solidFill>
                  <a:srgbClr val="082243"/>
                </a:solidFill>
                <a:latin typeface="Cambria"/>
                <a:cs typeface="Cambria"/>
              </a:rPr>
              <a:t>and</a:t>
            </a:r>
            <a:r>
              <a:rPr sz="3150" b="1" spc="60" dirty="0">
                <a:solidFill>
                  <a:srgbClr val="082243"/>
                </a:solidFill>
                <a:latin typeface="Cambria"/>
                <a:cs typeface="Cambria"/>
              </a:rPr>
              <a:t> </a:t>
            </a:r>
            <a:r>
              <a:rPr sz="3150" b="1" spc="215" dirty="0">
                <a:solidFill>
                  <a:srgbClr val="082243"/>
                </a:solidFill>
                <a:latin typeface="Cambria"/>
                <a:cs typeface="Cambria"/>
              </a:rPr>
              <a:t>Bug</a:t>
            </a:r>
            <a:r>
              <a:rPr sz="3150" b="1" spc="125" dirty="0">
                <a:solidFill>
                  <a:srgbClr val="082243"/>
                </a:solidFill>
                <a:latin typeface="Cambria"/>
                <a:cs typeface="Cambria"/>
              </a:rPr>
              <a:t> </a:t>
            </a:r>
            <a:r>
              <a:rPr sz="3150" b="1" spc="195" dirty="0">
                <a:solidFill>
                  <a:srgbClr val="082243"/>
                </a:solidFill>
                <a:latin typeface="Cambria"/>
                <a:cs typeface="Cambria"/>
              </a:rPr>
              <a:t>Fixing</a:t>
            </a:r>
            <a:endParaRPr sz="31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16" y="1037336"/>
            <a:ext cx="9277350" cy="1830070"/>
          </a:xfrm>
          <a:prstGeom prst="rect">
            <a:avLst/>
          </a:prstGeom>
        </p:spPr>
        <p:txBody>
          <a:bodyPr vert="horz" wrap="square" lIns="0" tIns="13970" rIns="0" bIns="0" rtlCol="0">
            <a:spAutoFit/>
          </a:bodyPr>
          <a:lstStyle/>
          <a:p>
            <a:pPr marL="12700">
              <a:lnSpc>
                <a:spcPct val="100000"/>
              </a:lnSpc>
              <a:spcBef>
                <a:spcPts val="110"/>
              </a:spcBef>
            </a:pPr>
            <a:r>
              <a:rPr sz="2800" b="1" spc="90" dirty="0">
                <a:latin typeface="Cambria"/>
                <a:cs typeface="Cambria"/>
              </a:rPr>
              <a:t>Scenario:</a:t>
            </a:r>
            <a:endParaRPr sz="2800">
              <a:latin typeface="Cambria"/>
              <a:cs typeface="Cambria"/>
            </a:endParaRPr>
          </a:p>
          <a:p>
            <a:pPr marL="12700" marR="5080" algn="just">
              <a:lnSpc>
                <a:spcPct val="100000"/>
              </a:lnSpc>
              <a:spcBef>
                <a:spcPts val="20"/>
              </a:spcBef>
            </a:pPr>
            <a:r>
              <a:rPr sz="1800" spc="135" dirty="0">
                <a:solidFill>
                  <a:srgbClr val="000000"/>
                </a:solidFill>
              </a:rPr>
              <a:t>A </a:t>
            </a:r>
            <a:r>
              <a:rPr sz="1800" spc="50" dirty="0">
                <a:solidFill>
                  <a:srgbClr val="000000"/>
                </a:solidFill>
              </a:rPr>
              <a:t>team </a:t>
            </a:r>
            <a:r>
              <a:rPr sz="1800" spc="15" dirty="0">
                <a:solidFill>
                  <a:srgbClr val="000000"/>
                </a:solidFill>
              </a:rPr>
              <a:t>of </a:t>
            </a:r>
            <a:r>
              <a:rPr sz="1800" spc="35" dirty="0">
                <a:solidFill>
                  <a:srgbClr val="000000"/>
                </a:solidFill>
              </a:rPr>
              <a:t>enthusiastic </a:t>
            </a:r>
            <a:r>
              <a:rPr sz="1800" spc="60" dirty="0">
                <a:solidFill>
                  <a:srgbClr val="000000"/>
                </a:solidFill>
              </a:rPr>
              <a:t>data </a:t>
            </a:r>
            <a:r>
              <a:rPr sz="1800" spc="30" dirty="0">
                <a:solidFill>
                  <a:srgbClr val="000000"/>
                </a:solidFill>
              </a:rPr>
              <a:t>scientists </a:t>
            </a:r>
            <a:r>
              <a:rPr sz="1800" spc="105" dirty="0">
                <a:solidFill>
                  <a:srgbClr val="000000"/>
                </a:solidFill>
              </a:rPr>
              <a:t>embarked </a:t>
            </a:r>
            <a:r>
              <a:rPr sz="1800" spc="35" dirty="0">
                <a:solidFill>
                  <a:srgbClr val="000000"/>
                </a:solidFill>
              </a:rPr>
              <a:t>on </a:t>
            </a:r>
            <a:r>
              <a:rPr sz="1800" spc="75" dirty="0">
                <a:solidFill>
                  <a:srgbClr val="000000"/>
                </a:solidFill>
              </a:rPr>
              <a:t>a </a:t>
            </a:r>
            <a:r>
              <a:rPr sz="1800" spc="45" dirty="0">
                <a:solidFill>
                  <a:srgbClr val="000000"/>
                </a:solidFill>
              </a:rPr>
              <a:t>mission </a:t>
            </a:r>
            <a:r>
              <a:rPr sz="1800" spc="20" dirty="0">
                <a:solidFill>
                  <a:srgbClr val="000000"/>
                </a:solidFill>
              </a:rPr>
              <a:t>to </a:t>
            </a:r>
            <a:r>
              <a:rPr sz="1800" spc="95" dirty="0">
                <a:solidFill>
                  <a:srgbClr val="000000"/>
                </a:solidFill>
              </a:rPr>
              <a:t>develop </a:t>
            </a:r>
            <a:r>
              <a:rPr sz="1800" spc="75" dirty="0">
                <a:solidFill>
                  <a:srgbClr val="000000"/>
                </a:solidFill>
              </a:rPr>
              <a:t>a </a:t>
            </a:r>
            <a:r>
              <a:rPr sz="1800" spc="60" dirty="0">
                <a:solidFill>
                  <a:srgbClr val="000000"/>
                </a:solidFill>
              </a:rPr>
              <a:t>Note Taking </a:t>
            </a:r>
            <a:r>
              <a:rPr sz="1800" spc="65" dirty="0">
                <a:solidFill>
                  <a:srgbClr val="000000"/>
                </a:solidFill>
              </a:rPr>
              <a:t> </a:t>
            </a:r>
            <a:r>
              <a:rPr sz="1800" spc="60" dirty="0">
                <a:solidFill>
                  <a:srgbClr val="000000"/>
                </a:solidFill>
              </a:rPr>
              <a:t>Application</a:t>
            </a:r>
            <a:r>
              <a:rPr sz="1800" spc="65" dirty="0">
                <a:solidFill>
                  <a:srgbClr val="000000"/>
                </a:solidFill>
              </a:rPr>
              <a:t> using</a:t>
            </a:r>
            <a:r>
              <a:rPr sz="1800" spc="70" dirty="0">
                <a:solidFill>
                  <a:srgbClr val="000000"/>
                </a:solidFill>
              </a:rPr>
              <a:t> </a:t>
            </a:r>
            <a:r>
              <a:rPr sz="1800" spc="50" dirty="0">
                <a:solidFill>
                  <a:srgbClr val="000000"/>
                </a:solidFill>
              </a:rPr>
              <a:t>Python,</a:t>
            </a:r>
            <a:r>
              <a:rPr sz="1800" spc="55" dirty="0">
                <a:solidFill>
                  <a:srgbClr val="000000"/>
                </a:solidFill>
              </a:rPr>
              <a:t> </a:t>
            </a:r>
            <a:r>
              <a:rPr sz="1800" spc="70" dirty="0">
                <a:solidFill>
                  <a:srgbClr val="000000"/>
                </a:solidFill>
              </a:rPr>
              <a:t>Flask,</a:t>
            </a:r>
            <a:r>
              <a:rPr sz="1800" spc="75" dirty="0">
                <a:solidFill>
                  <a:srgbClr val="000000"/>
                </a:solidFill>
              </a:rPr>
              <a:t> </a:t>
            </a:r>
            <a:r>
              <a:rPr sz="1800" spc="85" dirty="0">
                <a:solidFill>
                  <a:srgbClr val="000000"/>
                </a:solidFill>
              </a:rPr>
              <a:t>and</a:t>
            </a:r>
            <a:r>
              <a:rPr sz="1800" spc="90" dirty="0">
                <a:solidFill>
                  <a:srgbClr val="000000"/>
                </a:solidFill>
              </a:rPr>
              <a:t> </a:t>
            </a:r>
            <a:r>
              <a:rPr sz="1800" spc="45" dirty="0">
                <a:solidFill>
                  <a:srgbClr val="000000"/>
                </a:solidFill>
              </a:rPr>
              <a:t>HTML.</a:t>
            </a:r>
            <a:r>
              <a:rPr sz="1800" spc="50" dirty="0">
                <a:solidFill>
                  <a:srgbClr val="000000"/>
                </a:solidFill>
              </a:rPr>
              <a:t> </a:t>
            </a:r>
            <a:r>
              <a:rPr sz="1800" spc="80" dirty="0">
                <a:solidFill>
                  <a:srgbClr val="000000"/>
                </a:solidFill>
              </a:rPr>
              <a:t>However,</a:t>
            </a:r>
            <a:r>
              <a:rPr sz="1800" spc="85" dirty="0">
                <a:solidFill>
                  <a:srgbClr val="000000"/>
                </a:solidFill>
              </a:rPr>
              <a:t> </a:t>
            </a:r>
            <a:r>
              <a:rPr sz="1800" spc="35" dirty="0">
                <a:solidFill>
                  <a:srgbClr val="000000"/>
                </a:solidFill>
              </a:rPr>
              <a:t>their</a:t>
            </a:r>
            <a:r>
              <a:rPr sz="1800" spc="40" dirty="0">
                <a:solidFill>
                  <a:srgbClr val="000000"/>
                </a:solidFill>
              </a:rPr>
              <a:t> </a:t>
            </a:r>
            <a:r>
              <a:rPr sz="1800" spc="75" dirty="0">
                <a:solidFill>
                  <a:srgbClr val="000000"/>
                </a:solidFill>
              </a:rPr>
              <a:t>lack</a:t>
            </a:r>
            <a:r>
              <a:rPr sz="1800" spc="80" dirty="0">
                <a:solidFill>
                  <a:srgbClr val="000000"/>
                </a:solidFill>
              </a:rPr>
              <a:t> </a:t>
            </a:r>
            <a:r>
              <a:rPr sz="1800" spc="10" dirty="0">
                <a:solidFill>
                  <a:srgbClr val="000000"/>
                </a:solidFill>
              </a:rPr>
              <a:t>of</a:t>
            </a:r>
            <a:r>
              <a:rPr sz="1800" spc="15" dirty="0">
                <a:solidFill>
                  <a:srgbClr val="000000"/>
                </a:solidFill>
              </a:rPr>
              <a:t> </a:t>
            </a:r>
            <a:r>
              <a:rPr sz="1800" spc="105" dirty="0">
                <a:solidFill>
                  <a:srgbClr val="000000"/>
                </a:solidFill>
              </a:rPr>
              <a:t>experience</a:t>
            </a:r>
            <a:r>
              <a:rPr sz="1800" spc="110" dirty="0">
                <a:solidFill>
                  <a:srgbClr val="000000"/>
                </a:solidFill>
              </a:rPr>
              <a:t> </a:t>
            </a:r>
            <a:r>
              <a:rPr sz="1800" spc="70" dirty="0">
                <a:solidFill>
                  <a:srgbClr val="000000"/>
                </a:solidFill>
              </a:rPr>
              <a:t>in </a:t>
            </a:r>
            <a:r>
              <a:rPr sz="1800" spc="75" dirty="0">
                <a:solidFill>
                  <a:srgbClr val="000000"/>
                </a:solidFill>
              </a:rPr>
              <a:t> </a:t>
            </a:r>
            <a:r>
              <a:rPr sz="1800" spc="105" dirty="0">
                <a:solidFill>
                  <a:srgbClr val="000000"/>
                </a:solidFill>
              </a:rPr>
              <a:t>backend </a:t>
            </a:r>
            <a:r>
              <a:rPr sz="1800" spc="75" dirty="0">
                <a:solidFill>
                  <a:srgbClr val="000000"/>
                </a:solidFill>
              </a:rPr>
              <a:t>development </a:t>
            </a:r>
            <a:r>
              <a:rPr sz="1800" spc="65" dirty="0">
                <a:solidFill>
                  <a:srgbClr val="000000"/>
                </a:solidFill>
              </a:rPr>
              <a:t>has </a:t>
            </a:r>
            <a:r>
              <a:rPr sz="1800" spc="110" dirty="0">
                <a:solidFill>
                  <a:srgbClr val="000000"/>
                </a:solidFill>
              </a:rPr>
              <a:t>led </a:t>
            </a:r>
            <a:r>
              <a:rPr sz="1800" spc="20" dirty="0">
                <a:solidFill>
                  <a:srgbClr val="000000"/>
                </a:solidFill>
              </a:rPr>
              <a:t>to </a:t>
            </a:r>
            <a:r>
              <a:rPr sz="1800" spc="90" dirty="0">
                <a:solidFill>
                  <a:srgbClr val="000000"/>
                </a:solidFill>
              </a:rPr>
              <a:t>challenges </a:t>
            </a:r>
            <a:r>
              <a:rPr sz="1800" spc="10" dirty="0">
                <a:solidFill>
                  <a:srgbClr val="000000"/>
                </a:solidFill>
              </a:rPr>
              <a:t>in </a:t>
            </a:r>
            <a:r>
              <a:rPr sz="1800" spc="80" dirty="0">
                <a:solidFill>
                  <a:srgbClr val="000000"/>
                </a:solidFill>
              </a:rPr>
              <a:t>making </a:t>
            </a:r>
            <a:r>
              <a:rPr sz="1800" spc="40" dirty="0">
                <a:solidFill>
                  <a:srgbClr val="000000"/>
                </a:solidFill>
              </a:rPr>
              <a:t>the </a:t>
            </a:r>
            <a:r>
              <a:rPr sz="1800" spc="50" dirty="0">
                <a:solidFill>
                  <a:srgbClr val="000000"/>
                </a:solidFill>
              </a:rPr>
              <a:t>application </a:t>
            </a:r>
            <a:r>
              <a:rPr sz="1800" spc="30" dirty="0">
                <a:solidFill>
                  <a:srgbClr val="000000"/>
                </a:solidFill>
              </a:rPr>
              <a:t>fully </a:t>
            </a:r>
            <a:r>
              <a:rPr sz="1800" spc="40" dirty="0">
                <a:solidFill>
                  <a:srgbClr val="000000"/>
                </a:solidFill>
              </a:rPr>
              <a:t>functional. </a:t>
            </a:r>
            <a:r>
              <a:rPr sz="1800" spc="45" dirty="0">
                <a:solidFill>
                  <a:srgbClr val="000000"/>
                </a:solidFill>
              </a:rPr>
              <a:t> </a:t>
            </a:r>
            <a:r>
              <a:rPr sz="1800" spc="75" dirty="0">
                <a:solidFill>
                  <a:srgbClr val="000000"/>
                </a:solidFill>
              </a:rPr>
              <a:t>Recognizing </a:t>
            </a:r>
            <a:r>
              <a:rPr sz="1800" spc="55" dirty="0">
                <a:solidFill>
                  <a:srgbClr val="000000"/>
                </a:solidFill>
              </a:rPr>
              <a:t>your </a:t>
            </a:r>
            <a:r>
              <a:rPr sz="1800" spc="70" dirty="0">
                <a:solidFill>
                  <a:srgbClr val="000000"/>
                </a:solidFill>
              </a:rPr>
              <a:t>proficiency </a:t>
            </a:r>
            <a:r>
              <a:rPr sz="1800" spc="10" dirty="0">
                <a:solidFill>
                  <a:srgbClr val="000000"/>
                </a:solidFill>
              </a:rPr>
              <a:t>in</a:t>
            </a:r>
            <a:r>
              <a:rPr sz="1800" spc="15" dirty="0">
                <a:solidFill>
                  <a:srgbClr val="000000"/>
                </a:solidFill>
              </a:rPr>
              <a:t> </a:t>
            </a:r>
            <a:r>
              <a:rPr sz="1800" spc="105" dirty="0">
                <a:solidFill>
                  <a:srgbClr val="000000"/>
                </a:solidFill>
              </a:rPr>
              <a:t>backend </a:t>
            </a:r>
            <a:r>
              <a:rPr sz="1800" spc="95" dirty="0">
                <a:solidFill>
                  <a:srgbClr val="000000"/>
                </a:solidFill>
              </a:rPr>
              <a:t>development, </a:t>
            </a:r>
            <a:r>
              <a:rPr sz="1800" spc="55" dirty="0">
                <a:solidFill>
                  <a:srgbClr val="000000"/>
                </a:solidFill>
              </a:rPr>
              <a:t>you </a:t>
            </a:r>
            <a:r>
              <a:rPr sz="1800" spc="80" dirty="0">
                <a:solidFill>
                  <a:srgbClr val="000000"/>
                </a:solidFill>
              </a:rPr>
              <a:t>have </a:t>
            </a:r>
            <a:r>
              <a:rPr sz="1800" spc="125" dirty="0">
                <a:solidFill>
                  <a:srgbClr val="000000"/>
                </a:solidFill>
              </a:rPr>
              <a:t>been </a:t>
            </a:r>
            <a:r>
              <a:rPr sz="1800" spc="70" dirty="0">
                <a:solidFill>
                  <a:srgbClr val="000000"/>
                </a:solidFill>
              </a:rPr>
              <a:t>tasked </a:t>
            </a:r>
            <a:r>
              <a:rPr sz="1800" spc="-5" dirty="0">
                <a:solidFill>
                  <a:srgbClr val="000000"/>
                </a:solidFill>
              </a:rPr>
              <a:t>with </a:t>
            </a:r>
            <a:r>
              <a:rPr sz="1800" dirty="0">
                <a:solidFill>
                  <a:srgbClr val="000000"/>
                </a:solidFill>
              </a:rPr>
              <a:t> </a:t>
            </a:r>
            <a:r>
              <a:rPr sz="1800" spc="55" dirty="0">
                <a:solidFill>
                  <a:srgbClr val="000000"/>
                </a:solidFill>
              </a:rPr>
              <a:t>fixing</a:t>
            </a:r>
            <a:r>
              <a:rPr sz="1800" spc="130" dirty="0">
                <a:solidFill>
                  <a:srgbClr val="000000"/>
                </a:solidFill>
              </a:rPr>
              <a:t> </a:t>
            </a:r>
            <a:r>
              <a:rPr sz="1800" spc="40" dirty="0">
                <a:solidFill>
                  <a:srgbClr val="000000"/>
                </a:solidFill>
              </a:rPr>
              <a:t>the</a:t>
            </a:r>
            <a:r>
              <a:rPr sz="1800" spc="10" dirty="0">
                <a:solidFill>
                  <a:srgbClr val="000000"/>
                </a:solidFill>
              </a:rPr>
              <a:t> </a:t>
            </a:r>
            <a:r>
              <a:rPr sz="1800" spc="65" dirty="0">
                <a:solidFill>
                  <a:srgbClr val="000000"/>
                </a:solidFill>
              </a:rPr>
              <a:t>broken</a:t>
            </a:r>
            <a:r>
              <a:rPr sz="1800" spc="235" dirty="0">
                <a:solidFill>
                  <a:srgbClr val="000000"/>
                </a:solidFill>
              </a:rPr>
              <a:t> </a:t>
            </a:r>
            <a:r>
              <a:rPr sz="1800" spc="120" dirty="0">
                <a:solidFill>
                  <a:srgbClr val="000000"/>
                </a:solidFill>
              </a:rPr>
              <a:t>code</a:t>
            </a:r>
            <a:r>
              <a:rPr sz="1800" spc="85" dirty="0">
                <a:solidFill>
                  <a:srgbClr val="000000"/>
                </a:solidFill>
              </a:rPr>
              <a:t> </a:t>
            </a:r>
            <a:r>
              <a:rPr sz="1800" spc="60" dirty="0">
                <a:solidFill>
                  <a:srgbClr val="000000"/>
                </a:solidFill>
              </a:rPr>
              <a:t>and</a:t>
            </a:r>
            <a:r>
              <a:rPr sz="1800" spc="55" dirty="0">
                <a:solidFill>
                  <a:srgbClr val="000000"/>
                </a:solidFill>
              </a:rPr>
              <a:t> </a:t>
            </a:r>
            <a:r>
              <a:rPr sz="1800" spc="45" dirty="0">
                <a:solidFill>
                  <a:srgbClr val="000000"/>
                </a:solidFill>
              </a:rPr>
              <a:t>ensuring</a:t>
            </a:r>
            <a:r>
              <a:rPr sz="1800" spc="190" dirty="0">
                <a:solidFill>
                  <a:srgbClr val="000000"/>
                </a:solidFill>
              </a:rPr>
              <a:t> </a:t>
            </a:r>
            <a:r>
              <a:rPr sz="1800" spc="40" dirty="0">
                <a:solidFill>
                  <a:srgbClr val="000000"/>
                </a:solidFill>
              </a:rPr>
              <a:t>the</a:t>
            </a:r>
            <a:r>
              <a:rPr sz="1800" spc="90" dirty="0">
                <a:solidFill>
                  <a:srgbClr val="000000"/>
                </a:solidFill>
              </a:rPr>
              <a:t> </a:t>
            </a:r>
            <a:r>
              <a:rPr sz="1800" spc="50" dirty="0">
                <a:solidFill>
                  <a:srgbClr val="000000"/>
                </a:solidFill>
              </a:rPr>
              <a:t>application</a:t>
            </a:r>
            <a:r>
              <a:rPr sz="1800" spc="90" dirty="0">
                <a:solidFill>
                  <a:srgbClr val="000000"/>
                </a:solidFill>
              </a:rPr>
              <a:t> </a:t>
            </a:r>
            <a:r>
              <a:rPr sz="1800" spc="20" dirty="0">
                <a:solidFill>
                  <a:srgbClr val="000000"/>
                </a:solidFill>
              </a:rPr>
              <a:t>works</a:t>
            </a:r>
            <a:r>
              <a:rPr sz="1800" spc="150" dirty="0">
                <a:solidFill>
                  <a:srgbClr val="000000"/>
                </a:solidFill>
              </a:rPr>
              <a:t> </a:t>
            </a:r>
            <a:r>
              <a:rPr sz="1800" spc="65" dirty="0">
                <a:solidFill>
                  <a:srgbClr val="000000"/>
                </a:solidFill>
              </a:rPr>
              <a:t>seamlessly.</a:t>
            </a:r>
            <a:endParaRPr sz="1800"/>
          </a:p>
        </p:txBody>
      </p:sp>
      <p:sp>
        <p:nvSpPr>
          <p:cNvPr id="3" name="object 3"/>
          <p:cNvSpPr txBox="1"/>
          <p:nvPr/>
        </p:nvSpPr>
        <p:spPr>
          <a:xfrm>
            <a:off x="1120216" y="3199066"/>
            <a:ext cx="9271635" cy="1554480"/>
          </a:xfrm>
          <a:prstGeom prst="rect">
            <a:avLst/>
          </a:prstGeom>
        </p:spPr>
        <p:txBody>
          <a:bodyPr vert="horz" wrap="square" lIns="0" tIns="13970" rIns="0" bIns="0" rtlCol="0">
            <a:spAutoFit/>
          </a:bodyPr>
          <a:lstStyle/>
          <a:p>
            <a:pPr marL="12700">
              <a:lnSpc>
                <a:spcPct val="100000"/>
              </a:lnSpc>
              <a:spcBef>
                <a:spcPts val="110"/>
              </a:spcBef>
            </a:pPr>
            <a:r>
              <a:rPr sz="2800" b="1" spc="105" dirty="0">
                <a:solidFill>
                  <a:srgbClr val="C00000"/>
                </a:solidFill>
                <a:latin typeface="Cambria"/>
                <a:cs typeface="Cambria"/>
              </a:rPr>
              <a:t>Task</a:t>
            </a:r>
            <a:r>
              <a:rPr sz="2800" b="1" spc="105" dirty="0">
                <a:solidFill>
                  <a:srgbClr val="C00000"/>
                </a:solidFill>
                <a:latin typeface="Arial"/>
                <a:cs typeface="Arial"/>
              </a:rPr>
              <a:t>:</a:t>
            </a:r>
            <a:endParaRPr sz="2800">
              <a:latin typeface="Arial"/>
              <a:cs typeface="Arial"/>
            </a:endParaRPr>
          </a:p>
          <a:p>
            <a:pPr marL="12700" marR="5080" algn="just">
              <a:lnSpc>
                <a:spcPct val="100000"/>
              </a:lnSpc>
              <a:spcBef>
                <a:spcPts val="15"/>
              </a:spcBef>
            </a:pPr>
            <a:r>
              <a:rPr sz="1800" spc="30" dirty="0">
                <a:latin typeface="Cambria"/>
                <a:cs typeface="Cambria"/>
              </a:rPr>
              <a:t>Refactor </a:t>
            </a:r>
            <a:r>
              <a:rPr sz="1800" spc="40" dirty="0">
                <a:latin typeface="Cambria"/>
                <a:cs typeface="Cambria"/>
              </a:rPr>
              <a:t>the </a:t>
            </a:r>
            <a:r>
              <a:rPr sz="1800" spc="65" dirty="0">
                <a:latin typeface="Cambria"/>
                <a:cs typeface="Cambria"/>
              </a:rPr>
              <a:t>existing </a:t>
            </a:r>
            <a:r>
              <a:rPr sz="1800" spc="114" dirty="0">
                <a:latin typeface="Cambria"/>
                <a:cs typeface="Cambria"/>
              </a:rPr>
              <a:t>codebase </a:t>
            </a:r>
            <a:r>
              <a:rPr sz="1800" spc="55" dirty="0">
                <a:latin typeface="Cambria"/>
                <a:cs typeface="Cambria"/>
              </a:rPr>
              <a:t>and </a:t>
            </a:r>
            <a:r>
              <a:rPr sz="1800" spc="65" dirty="0">
                <a:latin typeface="Cambria"/>
                <a:cs typeface="Cambria"/>
              </a:rPr>
              <a:t>ensure the </a:t>
            </a:r>
            <a:r>
              <a:rPr sz="1800" spc="85" dirty="0">
                <a:latin typeface="Cambria"/>
                <a:cs typeface="Cambria"/>
              </a:rPr>
              <a:t>proper </a:t>
            </a:r>
            <a:r>
              <a:rPr sz="1800" spc="45" dirty="0">
                <a:latin typeface="Cambria"/>
                <a:cs typeface="Cambria"/>
              </a:rPr>
              <a:t>functioning </a:t>
            </a:r>
            <a:r>
              <a:rPr sz="1800" spc="10" dirty="0">
                <a:latin typeface="Cambria"/>
                <a:cs typeface="Cambria"/>
              </a:rPr>
              <a:t>of </a:t>
            </a:r>
            <a:r>
              <a:rPr sz="1800" spc="45" dirty="0">
                <a:latin typeface="Cambria"/>
                <a:cs typeface="Cambria"/>
              </a:rPr>
              <a:t>the </a:t>
            </a:r>
            <a:r>
              <a:rPr sz="1800" spc="55" dirty="0">
                <a:latin typeface="Cambria"/>
                <a:cs typeface="Cambria"/>
              </a:rPr>
              <a:t>Note Taking </a:t>
            </a:r>
            <a:r>
              <a:rPr sz="1800" spc="60" dirty="0">
                <a:latin typeface="Cambria"/>
                <a:cs typeface="Cambria"/>
              </a:rPr>
              <a:t> </a:t>
            </a:r>
            <a:r>
              <a:rPr sz="1800" spc="65" dirty="0">
                <a:latin typeface="Cambria"/>
                <a:cs typeface="Cambria"/>
              </a:rPr>
              <a:t>Application. </a:t>
            </a:r>
            <a:r>
              <a:rPr sz="1800" spc="60" dirty="0">
                <a:latin typeface="Cambria"/>
                <a:cs typeface="Cambria"/>
              </a:rPr>
              <a:t>Document </a:t>
            </a:r>
            <a:r>
              <a:rPr sz="1800" spc="35" dirty="0">
                <a:latin typeface="Cambria"/>
                <a:cs typeface="Cambria"/>
              </a:rPr>
              <a:t>all </a:t>
            </a:r>
            <a:r>
              <a:rPr sz="1800" spc="50" dirty="0">
                <a:latin typeface="Cambria"/>
                <a:cs typeface="Cambria"/>
              </a:rPr>
              <a:t>identified </a:t>
            </a:r>
            <a:r>
              <a:rPr sz="1800" spc="120" dirty="0">
                <a:latin typeface="Cambria"/>
                <a:cs typeface="Cambria"/>
              </a:rPr>
              <a:t>bugs </a:t>
            </a:r>
            <a:r>
              <a:rPr sz="1800" spc="75" dirty="0">
                <a:latin typeface="Cambria"/>
                <a:cs typeface="Cambria"/>
              </a:rPr>
              <a:t>during </a:t>
            </a:r>
            <a:r>
              <a:rPr sz="1800" spc="40" dirty="0">
                <a:latin typeface="Cambria"/>
                <a:cs typeface="Cambria"/>
              </a:rPr>
              <a:t>the </a:t>
            </a:r>
            <a:r>
              <a:rPr sz="1800" spc="130" dirty="0">
                <a:latin typeface="Cambria"/>
                <a:cs typeface="Cambria"/>
              </a:rPr>
              <a:t>debugging </a:t>
            </a:r>
            <a:r>
              <a:rPr sz="1800" spc="85" dirty="0">
                <a:latin typeface="Cambria"/>
                <a:cs typeface="Cambria"/>
              </a:rPr>
              <a:t>process. </a:t>
            </a:r>
            <a:r>
              <a:rPr sz="1800" spc="105" dirty="0">
                <a:latin typeface="Cambria"/>
                <a:cs typeface="Cambria"/>
              </a:rPr>
              <a:t>Remember, </a:t>
            </a:r>
            <a:r>
              <a:rPr sz="1800" spc="110" dirty="0">
                <a:latin typeface="Cambria"/>
                <a:cs typeface="Cambria"/>
              </a:rPr>
              <a:t> </a:t>
            </a:r>
            <a:r>
              <a:rPr sz="1800" spc="45" dirty="0">
                <a:latin typeface="Cambria"/>
                <a:cs typeface="Cambria"/>
              </a:rPr>
              <a:t>the </a:t>
            </a:r>
            <a:r>
              <a:rPr sz="1800" spc="30" dirty="0">
                <a:latin typeface="Cambria"/>
                <a:cs typeface="Cambria"/>
              </a:rPr>
              <a:t>task </a:t>
            </a:r>
            <a:r>
              <a:rPr sz="1800" spc="60" dirty="0">
                <a:latin typeface="Cambria"/>
                <a:cs typeface="Cambria"/>
              </a:rPr>
              <a:t>is </a:t>
            </a:r>
            <a:r>
              <a:rPr sz="1800" spc="-5" dirty="0">
                <a:latin typeface="Cambria"/>
                <a:cs typeface="Cambria"/>
              </a:rPr>
              <a:t>not </a:t>
            </a:r>
            <a:r>
              <a:rPr sz="1800" spc="45" dirty="0">
                <a:latin typeface="Cambria"/>
                <a:cs typeface="Cambria"/>
              </a:rPr>
              <a:t>about </a:t>
            </a:r>
            <a:r>
              <a:rPr sz="1800" spc="65" dirty="0">
                <a:latin typeface="Cambria"/>
                <a:cs typeface="Cambria"/>
              </a:rPr>
              <a:t>recreating </a:t>
            </a:r>
            <a:r>
              <a:rPr sz="1800" spc="40" dirty="0">
                <a:latin typeface="Cambria"/>
                <a:cs typeface="Cambria"/>
              </a:rPr>
              <a:t>the </a:t>
            </a:r>
            <a:r>
              <a:rPr sz="1800" spc="105" dirty="0">
                <a:latin typeface="Cambria"/>
                <a:cs typeface="Cambria"/>
              </a:rPr>
              <a:t>app </a:t>
            </a:r>
            <a:r>
              <a:rPr sz="1800" spc="5" dirty="0">
                <a:latin typeface="Cambria"/>
                <a:cs typeface="Cambria"/>
              </a:rPr>
              <a:t>from</a:t>
            </a:r>
            <a:r>
              <a:rPr sz="1800" spc="10" dirty="0">
                <a:latin typeface="Cambria"/>
                <a:cs typeface="Cambria"/>
              </a:rPr>
              <a:t> </a:t>
            </a:r>
            <a:r>
              <a:rPr sz="1800" spc="55" dirty="0">
                <a:latin typeface="Cambria"/>
                <a:cs typeface="Cambria"/>
              </a:rPr>
              <a:t>scratch. </a:t>
            </a:r>
            <a:r>
              <a:rPr sz="1800" spc="60" dirty="0">
                <a:latin typeface="Cambria"/>
                <a:cs typeface="Cambria"/>
              </a:rPr>
              <a:t>Your </a:t>
            </a:r>
            <a:r>
              <a:rPr sz="1800" spc="95" dirty="0">
                <a:latin typeface="Cambria"/>
                <a:cs typeface="Cambria"/>
              </a:rPr>
              <a:t>goal </a:t>
            </a:r>
            <a:r>
              <a:rPr sz="1800" spc="25" dirty="0">
                <a:latin typeface="Cambria"/>
                <a:cs typeface="Cambria"/>
              </a:rPr>
              <a:t>is </a:t>
            </a:r>
            <a:r>
              <a:rPr sz="1800" spc="20" dirty="0">
                <a:latin typeface="Cambria"/>
                <a:cs typeface="Cambria"/>
              </a:rPr>
              <a:t>to </a:t>
            </a:r>
            <a:r>
              <a:rPr sz="1800" spc="25" dirty="0">
                <a:latin typeface="Cambria"/>
                <a:cs typeface="Cambria"/>
              </a:rPr>
              <a:t>fix </a:t>
            </a:r>
            <a:r>
              <a:rPr sz="1800" spc="40" dirty="0">
                <a:latin typeface="Cambria"/>
                <a:cs typeface="Cambria"/>
              </a:rPr>
              <a:t>the </a:t>
            </a:r>
            <a:r>
              <a:rPr sz="1800" spc="75" dirty="0">
                <a:latin typeface="Cambria"/>
                <a:cs typeface="Cambria"/>
              </a:rPr>
              <a:t>already </a:t>
            </a:r>
            <a:r>
              <a:rPr sz="1800" spc="80" dirty="0">
                <a:latin typeface="Cambria"/>
                <a:cs typeface="Cambria"/>
              </a:rPr>
              <a:t> </a:t>
            </a:r>
            <a:r>
              <a:rPr sz="1800" spc="60" dirty="0">
                <a:latin typeface="Cambria"/>
                <a:cs typeface="Cambria"/>
              </a:rPr>
              <a:t>existing</a:t>
            </a:r>
            <a:r>
              <a:rPr sz="1800" spc="125" dirty="0">
                <a:latin typeface="Cambria"/>
                <a:cs typeface="Cambria"/>
              </a:rPr>
              <a:t> </a:t>
            </a:r>
            <a:r>
              <a:rPr sz="1800" spc="105" dirty="0">
                <a:latin typeface="Cambria"/>
                <a:cs typeface="Cambria"/>
              </a:rPr>
              <a:t>codebase</a:t>
            </a:r>
            <a:r>
              <a:rPr sz="1800" spc="145" dirty="0">
                <a:latin typeface="Cambria"/>
                <a:cs typeface="Cambria"/>
              </a:rPr>
              <a:t> </a:t>
            </a:r>
            <a:r>
              <a:rPr sz="1800" spc="55" dirty="0">
                <a:latin typeface="Cambria"/>
                <a:cs typeface="Cambria"/>
              </a:rPr>
              <a:t>and</a:t>
            </a:r>
            <a:r>
              <a:rPr sz="1800" spc="60" dirty="0">
                <a:latin typeface="Cambria"/>
                <a:cs typeface="Cambria"/>
              </a:rPr>
              <a:t> </a:t>
            </a:r>
            <a:r>
              <a:rPr sz="1800" spc="85" dirty="0">
                <a:latin typeface="Cambria"/>
                <a:cs typeface="Cambria"/>
              </a:rPr>
              <a:t>make </a:t>
            </a:r>
            <a:r>
              <a:rPr sz="1800" spc="40" dirty="0">
                <a:latin typeface="Cambria"/>
                <a:cs typeface="Cambria"/>
              </a:rPr>
              <a:t>the</a:t>
            </a:r>
            <a:r>
              <a:rPr sz="1800" spc="85" dirty="0">
                <a:latin typeface="Cambria"/>
                <a:cs typeface="Cambria"/>
              </a:rPr>
              <a:t> </a:t>
            </a:r>
            <a:r>
              <a:rPr sz="1800" spc="50" dirty="0">
                <a:latin typeface="Cambria"/>
                <a:cs typeface="Cambria"/>
              </a:rPr>
              <a:t>application</a:t>
            </a:r>
            <a:r>
              <a:rPr sz="1800" spc="90" dirty="0">
                <a:latin typeface="Cambria"/>
                <a:cs typeface="Cambria"/>
              </a:rPr>
              <a:t> </a:t>
            </a:r>
            <a:r>
              <a:rPr sz="1800" spc="20" dirty="0">
                <a:latin typeface="Cambria"/>
                <a:cs typeface="Cambria"/>
              </a:rPr>
              <a:t>work</a:t>
            </a:r>
            <a:r>
              <a:rPr sz="1800" spc="160" dirty="0">
                <a:latin typeface="Cambria"/>
                <a:cs typeface="Cambria"/>
              </a:rPr>
              <a:t> </a:t>
            </a:r>
            <a:r>
              <a:rPr sz="1800" spc="50" dirty="0">
                <a:latin typeface="Cambria"/>
                <a:cs typeface="Cambria"/>
              </a:rPr>
              <a:t>as</a:t>
            </a:r>
            <a:r>
              <a:rPr sz="1800" spc="75" dirty="0">
                <a:latin typeface="Cambria"/>
                <a:cs typeface="Cambria"/>
              </a:rPr>
              <a:t> intended.</a:t>
            </a:r>
            <a:endParaRPr sz="18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6201" y="480639"/>
            <a:ext cx="4114800" cy="662361"/>
          </a:xfrm>
          <a:prstGeom prst="rect">
            <a:avLst/>
          </a:prstGeom>
        </p:spPr>
        <p:txBody>
          <a:bodyPr vert="horz" wrap="square" lIns="0" tIns="15875" rIns="0" bIns="0" rtlCol="0">
            <a:spAutoFit/>
          </a:bodyPr>
          <a:lstStyle/>
          <a:p>
            <a:pPr marL="106045" marR="100965">
              <a:lnSpc>
                <a:spcPct val="100000"/>
              </a:lnSpc>
              <a:spcBef>
                <a:spcPts val="2285"/>
              </a:spcBef>
            </a:pPr>
            <a:r>
              <a:rPr sz="1400" spc="35" dirty="0" smtClean="0">
                <a:latin typeface="Arial Narrow" pitchFamily="34" charset="0"/>
                <a:cs typeface="Cambria"/>
              </a:rPr>
              <a:t>The</a:t>
            </a:r>
            <a:r>
              <a:rPr sz="1400" spc="70" dirty="0" smtClean="0">
                <a:latin typeface="Arial Narrow" pitchFamily="34" charset="0"/>
                <a:cs typeface="Cambria"/>
              </a:rPr>
              <a:t> </a:t>
            </a:r>
            <a:r>
              <a:rPr sz="1400" spc="30" dirty="0">
                <a:latin typeface="Arial Narrow" pitchFamily="34" charset="0"/>
                <a:cs typeface="Cambria"/>
              </a:rPr>
              <a:t>following</a:t>
            </a:r>
            <a:r>
              <a:rPr sz="1400" spc="265" dirty="0">
                <a:latin typeface="Arial Narrow" pitchFamily="34" charset="0"/>
                <a:cs typeface="Cambria"/>
              </a:rPr>
              <a:t> </a:t>
            </a:r>
            <a:r>
              <a:rPr sz="1400" spc="125" dirty="0">
                <a:latin typeface="Arial Narrow" pitchFamily="34" charset="0"/>
                <a:cs typeface="Cambria"/>
              </a:rPr>
              <a:t>code</a:t>
            </a:r>
            <a:r>
              <a:rPr sz="1400" spc="75" dirty="0">
                <a:latin typeface="Arial Narrow" pitchFamily="34" charset="0"/>
                <a:cs typeface="Cambria"/>
              </a:rPr>
              <a:t> </a:t>
            </a:r>
            <a:r>
              <a:rPr sz="1400" spc="55" dirty="0">
                <a:latin typeface="Arial Narrow" pitchFamily="34" charset="0"/>
                <a:cs typeface="Cambria"/>
              </a:rPr>
              <a:t>snippet</a:t>
            </a:r>
            <a:r>
              <a:rPr sz="1400" spc="60" dirty="0">
                <a:latin typeface="Arial Narrow" pitchFamily="34" charset="0"/>
                <a:cs typeface="Cambria"/>
              </a:rPr>
              <a:t> </a:t>
            </a:r>
            <a:r>
              <a:rPr sz="1400" spc="50" dirty="0">
                <a:latin typeface="Arial Narrow" pitchFamily="34" charset="0"/>
                <a:cs typeface="Cambria"/>
              </a:rPr>
              <a:t>represents </a:t>
            </a:r>
            <a:r>
              <a:rPr sz="1400" spc="-380" dirty="0">
                <a:latin typeface="Arial Narrow" pitchFamily="34" charset="0"/>
                <a:cs typeface="Cambria"/>
              </a:rPr>
              <a:t> </a:t>
            </a:r>
            <a:r>
              <a:rPr sz="1400" spc="45" dirty="0">
                <a:latin typeface="Arial Narrow" pitchFamily="34" charset="0"/>
                <a:cs typeface="Cambria"/>
              </a:rPr>
              <a:t>the</a:t>
            </a:r>
            <a:r>
              <a:rPr sz="1400" spc="75" dirty="0">
                <a:latin typeface="Arial Narrow" pitchFamily="34" charset="0"/>
                <a:cs typeface="Cambria"/>
              </a:rPr>
              <a:t> </a:t>
            </a:r>
            <a:r>
              <a:rPr sz="1400" spc="5" dirty="0">
                <a:latin typeface="Arial Narrow" pitchFamily="34" charset="0"/>
                <a:cs typeface="Cambria"/>
              </a:rPr>
              <a:t>initial</a:t>
            </a:r>
            <a:r>
              <a:rPr sz="1400" spc="80" dirty="0">
                <a:latin typeface="Arial Narrow" pitchFamily="34" charset="0"/>
                <a:cs typeface="Cambria"/>
              </a:rPr>
              <a:t> </a:t>
            </a:r>
            <a:r>
              <a:rPr sz="1400" spc="30" dirty="0">
                <a:latin typeface="Arial Narrow" pitchFamily="34" charset="0"/>
                <a:cs typeface="Cambria"/>
              </a:rPr>
              <a:t>state</a:t>
            </a:r>
            <a:r>
              <a:rPr sz="1400" spc="10" dirty="0">
                <a:latin typeface="Arial Narrow" pitchFamily="34" charset="0"/>
                <a:cs typeface="Cambria"/>
              </a:rPr>
              <a:t> </a:t>
            </a:r>
            <a:r>
              <a:rPr sz="1400" spc="15" dirty="0">
                <a:latin typeface="Arial Narrow" pitchFamily="34" charset="0"/>
                <a:cs typeface="Cambria"/>
              </a:rPr>
              <a:t>of</a:t>
            </a:r>
            <a:r>
              <a:rPr sz="1400" spc="110" dirty="0">
                <a:latin typeface="Arial Narrow" pitchFamily="34" charset="0"/>
                <a:cs typeface="Cambria"/>
              </a:rPr>
              <a:t> </a:t>
            </a:r>
            <a:r>
              <a:rPr sz="1400" spc="40" dirty="0">
                <a:latin typeface="Arial Narrow" pitchFamily="34" charset="0"/>
                <a:cs typeface="Cambria"/>
              </a:rPr>
              <a:t>Flask</a:t>
            </a:r>
            <a:r>
              <a:rPr sz="1400" spc="155" dirty="0">
                <a:latin typeface="Arial Narrow" pitchFamily="34" charset="0"/>
                <a:cs typeface="Cambria"/>
              </a:rPr>
              <a:t> </a:t>
            </a:r>
            <a:r>
              <a:rPr sz="1400" spc="60" dirty="0">
                <a:latin typeface="Arial Narrow" pitchFamily="34" charset="0"/>
                <a:cs typeface="Cambria"/>
              </a:rPr>
              <a:t>application, </a:t>
            </a:r>
            <a:r>
              <a:rPr sz="1400" spc="65" dirty="0">
                <a:latin typeface="Arial Narrow" pitchFamily="34" charset="0"/>
                <a:cs typeface="Cambria"/>
              </a:rPr>
              <a:t> </a:t>
            </a:r>
            <a:r>
              <a:rPr sz="1400" spc="35" dirty="0">
                <a:latin typeface="Arial Narrow" pitchFamily="34" charset="0"/>
                <a:cs typeface="Cambria"/>
              </a:rPr>
              <a:t>which</a:t>
            </a:r>
            <a:r>
              <a:rPr sz="1400" spc="145" dirty="0">
                <a:latin typeface="Arial Narrow" pitchFamily="34" charset="0"/>
                <a:cs typeface="Cambria"/>
              </a:rPr>
              <a:t> </a:t>
            </a:r>
            <a:r>
              <a:rPr sz="1400" spc="35" dirty="0">
                <a:latin typeface="Arial Narrow" pitchFamily="34" charset="0"/>
                <a:cs typeface="Cambria"/>
              </a:rPr>
              <a:t>contains</a:t>
            </a:r>
            <a:r>
              <a:rPr sz="1400" spc="135" dirty="0">
                <a:latin typeface="Arial Narrow" pitchFamily="34" charset="0"/>
                <a:cs typeface="Cambria"/>
              </a:rPr>
              <a:t> </a:t>
            </a:r>
            <a:r>
              <a:rPr sz="1400" spc="50" dirty="0">
                <a:latin typeface="Arial Narrow" pitchFamily="34" charset="0"/>
                <a:cs typeface="Cambria"/>
              </a:rPr>
              <a:t>identifiable</a:t>
            </a:r>
            <a:r>
              <a:rPr sz="1400" spc="150" dirty="0">
                <a:latin typeface="Arial Narrow" pitchFamily="34" charset="0"/>
                <a:cs typeface="Cambria"/>
              </a:rPr>
              <a:t> </a:t>
            </a:r>
            <a:r>
              <a:rPr sz="1400" spc="120" dirty="0">
                <a:latin typeface="Arial Narrow" pitchFamily="34" charset="0"/>
                <a:cs typeface="Cambria"/>
              </a:rPr>
              <a:t>bugs </a:t>
            </a:r>
            <a:r>
              <a:rPr sz="1400" spc="125" dirty="0">
                <a:latin typeface="Arial Narrow" pitchFamily="34" charset="0"/>
                <a:cs typeface="Cambria"/>
              </a:rPr>
              <a:t> </a:t>
            </a:r>
            <a:r>
              <a:rPr sz="1400" spc="70" dirty="0">
                <a:latin typeface="Arial Narrow" pitchFamily="34" charset="0"/>
                <a:cs typeface="Cambria"/>
              </a:rPr>
              <a:t>impacting</a:t>
            </a:r>
            <a:r>
              <a:rPr sz="1400" spc="55" dirty="0">
                <a:latin typeface="Arial Narrow" pitchFamily="34" charset="0"/>
                <a:cs typeface="Cambria"/>
              </a:rPr>
              <a:t> </a:t>
            </a:r>
            <a:r>
              <a:rPr sz="1400" spc="5" dirty="0">
                <a:latin typeface="Arial Narrow" pitchFamily="34" charset="0"/>
                <a:cs typeface="Cambria"/>
              </a:rPr>
              <a:t>its</a:t>
            </a:r>
            <a:r>
              <a:rPr sz="1400" dirty="0">
                <a:latin typeface="Arial Narrow" pitchFamily="34" charset="0"/>
                <a:cs typeface="Cambria"/>
              </a:rPr>
              <a:t> </a:t>
            </a:r>
            <a:r>
              <a:rPr sz="1400" spc="30" dirty="0" smtClean="0">
                <a:latin typeface="Arial Narrow" pitchFamily="34" charset="0"/>
                <a:cs typeface="Cambria"/>
              </a:rPr>
              <a:t>functionalit</a:t>
            </a:r>
            <a:r>
              <a:rPr lang="en-US" sz="1400" spc="30" dirty="0" smtClean="0">
                <a:latin typeface="Arial Narrow" pitchFamily="34" charset="0"/>
                <a:cs typeface="Cambria"/>
              </a:rPr>
              <a:t>y.</a:t>
            </a:r>
            <a:endParaRPr sz="1400" dirty="0">
              <a:latin typeface="Arial Narrow" pitchFamily="34" charset="0"/>
              <a:cs typeface="Cambria"/>
            </a:endParaRPr>
          </a:p>
        </p:txBody>
      </p:sp>
      <p:pic>
        <p:nvPicPr>
          <p:cNvPr id="1026" name="Picture 2" descr="C:\Users\Owner\Pictures\Screenshots\Screenshot 2024-03-01 1145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33401"/>
            <a:ext cx="5029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667998" y="533400"/>
            <a:ext cx="789832" cy="369332"/>
          </a:xfrm>
          <a:prstGeom prst="rect">
            <a:avLst/>
          </a:prstGeom>
        </p:spPr>
        <p:txBody>
          <a:bodyPr wrap="none">
            <a:spAutoFit/>
          </a:bodyPr>
          <a:lstStyle/>
          <a:p>
            <a:r>
              <a:rPr lang="en-US" sz="1600" dirty="0">
                <a:solidFill>
                  <a:srgbClr val="FF0000"/>
                </a:solidFill>
              </a:rPr>
              <a:t>Before</a:t>
            </a:r>
            <a:r>
              <a:rPr lang="en-US" dirty="0"/>
              <a:t> </a:t>
            </a:r>
            <a:endParaRPr lang="en-IN" dirty="0"/>
          </a:p>
        </p:txBody>
      </p:sp>
      <p:sp>
        <p:nvSpPr>
          <p:cNvPr id="10" name="Right Arrow 9"/>
          <p:cNvSpPr/>
          <p:nvPr/>
        </p:nvSpPr>
        <p:spPr>
          <a:xfrm>
            <a:off x="6324600" y="612647"/>
            <a:ext cx="838200" cy="225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7" name="Picture 3" descr="C:\Users\Owner\Pictures\Screenshots\Screenshot 2024-03-01 1146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52578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096000" y="2895600"/>
            <a:ext cx="607282" cy="338554"/>
          </a:xfrm>
          <a:prstGeom prst="rect">
            <a:avLst/>
          </a:prstGeom>
        </p:spPr>
        <p:txBody>
          <a:bodyPr wrap="none">
            <a:spAutoFit/>
          </a:bodyPr>
          <a:lstStyle/>
          <a:p>
            <a:r>
              <a:rPr lang="en-US" sz="1600" dirty="0">
                <a:solidFill>
                  <a:srgbClr val="FF0000"/>
                </a:solidFill>
              </a:rPr>
              <a:t>After</a:t>
            </a:r>
            <a:endParaRPr lang="en-IN" sz="1600" dirty="0">
              <a:solidFill>
                <a:srgbClr val="FF0000"/>
              </a:solidFill>
            </a:endParaRPr>
          </a:p>
        </p:txBody>
      </p:sp>
      <p:sp>
        <p:nvSpPr>
          <p:cNvPr id="13" name="Right Arrow 12"/>
          <p:cNvSpPr/>
          <p:nvPr/>
        </p:nvSpPr>
        <p:spPr>
          <a:xfrm rot="10800000" flipV="1">
            <a:off x="5298999" y="2897187"/>
            <a:ext cx="759681" cy="303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C:\Users\Owner\Pictures\Screenshots\Screenshot 2024-03-01 11103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724400"/>
            <a:ext cx="2514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2400" y="152400"/>
            <a:ext cx="3337773" cy="307777"/>
          </a:xfrm>
          <a:prstGeom prst="rect">
            <a:avLst/>
          </a:prstGeom>
        </p:spPr>
        <p:txBody>
          <a:bodyPr wrap="none">
            <a:spAutoFit/>
          </a:bodyPr>
          <a:lstStyle/>
          <a:p>
            <a:pPr>
              <a:defRPr/>
            </a:pPr>
            <a:r>
              <a:rPr lang="en-US" sz="1400" dirty="0">
                <a:solidFill>
                  <a:srgbClr val="FF0000"/>
                </a:solidFill>
                <a:latin typeface="Arial Narrow" pitchFamily="34" charset="0"/>
              </a:rPr>
              <a:t>Identifying and Resolving bugs in the Initial code</a:t>
            </a:r>
            <a:endParaRPr lang="en-IN" sz="1400" dirty="0">
              <a:solidFill>
                <a:srgbClr val="FF0000"/>
              </a:solidFill>
              <a:latin typeface="Arial Narrow"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Owner\Pictures\Screenshots\Screenshot 2024-03-01 121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6324600" cy="49387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067720" y="2283023"/>
            <a:ext cx="619080" cy="307777"/>
          </a:xfrm>
          <a:prstGeom prst="rect">
            <a:avLst/>
          </a:prstGeom>
        </p:spPr>
        <p:txBody>
          <a:bodyPr wrap="none">
            <a:spAutoFit/>
          </a:bodyPr>
          <a:lstStyle/>
          <a:p>
            <a:r>
              <a:rPr lang="en-US" sz="1400" dirty="0">
                <a:solidFill>
                  <a:srgbClr val="FF0000"/>
                </a:solidFill>
                <a:latin typeface="Arial Narrow" pitchFamily="34" charset="0"/>
              </a:rPr>
              <a:t>Before</a:t>
            </a:r>
            <a:endParaRPr lang="en-IN" sz="1400" dirty="0">
              <a:solidFill>
                <a:srgbClr val="FF0000"/>
              </a:solidFill>
              <a:latin typeface="Arial Narrow" pitchFamily="34" charset="0"/>
            </a:endParaRPr>
          </a:p>
        </p:txBody>
      </p:sp>
      <p:sp>
        <p:nvSpPr>
          <p:cNvPr id="3" name="Right Arrow 2"/>
          <p:cNvSpPr/>
          <p:nvPr/>
        </p:nvSpPr>
        <p:spPr>
          <a:xfrm rot="10800000">
            <a:off x="6781800" y="2212388"/>
            <a:ext cx="996559" cy="452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wner\Pictures\Screenshots\Screenshot 2024-03-01 1138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436024"/>
            <a:ext cx="5753100" cy="296623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Owner\Pictures\Screenshots\Screenshot 2024-03-01 1229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52400"/>
            <a:ext cx="4953000" cy="48625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03409" y="914400"/>
            <a:ext cx="678391" cy="338554"/>
          </a:xfrm>
          <a:prstGeom prst="rect">
            <a:avLst/>
          </a:prstGeom>
        </p:spPr>
        <p:txBody>
          <a:bodyPr wrap="none">
            <a:spAutoFit/>
          </a:bodyPr>
          <a:lstStyle/>
          <a:p>
            <a:r>
              <a:rPr lang="en-US" sz="1600" dirty="0">
                <a:solidFill>
                  <a:srgbClr val="FF0000"/>
                </a:solidFill>
                <a:latin typeface="Arial Narrow" pitchFamily="34" charset="0"/>
              </a:rPr>
              <a:t>Before</a:t>
            </a:r>
            <a:endParaRPr lang="en-IN" sz="1600" dirty="0">
              <a:solidFill>
                <a:srgbClr val="FF0000"/>
              </a:solidFill>
              <a:latin typeface="Arial Narrow" pitchFamily="34" charset="0"/>
            </a:endParaRPr>
          </a:p>
        </p:txBody>
      </p:sp>
      <p:sp>
        <p:nvSpPr>
          <p:cNvPr id="3" name="Right Arrow 2"/>
          <p:cNvSpPr/>
          <p:nvPr/>
        </p:nvSpPr>
        <p:spPr>
          <a:xfrm rot="10800000">
            <a:off x="5041392" y="914401"/>
            <a:ext cx="978408" cy="315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517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4808" y="1847595"/>
            <a:ext cx="4462272" cy="2834640"/>
          </a:xfrm>
          <a:prstGeom prst="rect">
            <a:avLst/>
          </a:prstGeom>
        </p:spPr>
      </p:pic>
      <p:sp>
        <p:nvSpPr>
          <p:cNvPr id="3" name="object 3"/>
          <p:cNvSpPr txBox="1">
            <a:spLocks noGrp="1"/>
          </p:cNvSpPr>
          <p:nvPr>
            <p:ph type="title"/>
          </p:nvPr>
        </p:nvSpPr>
        <p:spPr>
          <a:xfrm>
            <a:off x="1339341" y="2676855"/>
            <a:ext cx="3505200" cy="762000"/>
          </a:xfrm>
          <a:prstGeom prst="rect">
            <a:avLst/>
          </a:prstGeom>
        </p:spPr>
        <p:txBody>
          <a:bodyPr vert="horz" wrap="square" lIns="0" tIns="16510" rIns="0" bIns="0" rtlCol="0">
            <a:spAutoFit/>
          </a:bodyPr>
          <a:lstStyle/>
          <a:p>
            <a:pPr marL="12700">
              <a:lnSpc>
                <a:spcPct val="100000"/>
              </a:lnSpc>
              <a:spcBef>
                <a:spcPts val="130"/>
              </a:spcBef>
            </a:pPr>
            <a:r>
              <a:rPr spc="110" dirty="0"/>
              <a:t>THANK</a:t>
            </a:r>
            <a:r>
              <a:rPr spc="20" dirty="0"/>
              <a:t> </a:t>
            </a:r>
            <a:r>
              <a:rPr spc="420"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178</Words>
  <Application>Microsoft Office PowerPoint</Application>
  <PresentationFormat>Custom</PresentationFormat>
  <Paragraphs>18</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Code Refactoring and Bug Fixing</vt:lpstr>
      <vt:lpstr>Scenario: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Refactoring and Bug Fixing</dc:title>
  <dc:creator>Owner</dc:creator>
  <cp:lastModifiedBy>Owner</cp:lastModifiedBy>
  <cp:revision>5</cp:revision>
  <dcterms:created xsi:type="dcterms:W3CDTF">2024-02-28T16:10:51Z</dcterms:created>
  <dcterms:modified xsi:type="dcterms:W3CDTF">2024-03-01T07:01:07Z</dcterms:modified>
</cp:coreProperties>
</file>