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2" r:id="rId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370" y="18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C00000"/>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C00000"/>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C00000"/>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966879" y="6284796"/>
            <a:ext cx="2939903" cy="445823"/>
          </a:xfrm>
          <a:prstGeom prst="rect">
            <a:avLst/>
          </a:prstGeom>
        </p:spPr>
      </p:pic>
      <p:sp>
        <p:nvSpPr>
          <p:cNvPr id="2" name="Holder 2"/>
          <p:cNvSpPr>
            <a:spLocks noGrp="1"/>
          </p:cNvSpPr>
          <p:nvPr>
            <p:ph type="title"/>
          </p:nvPr>
        </p:nvSpPr>
        <p:spPr>
          <a:xfrm>
            <a:off x="1339341" y="2676855"/>
            <a:ext cx="9513316" cy="762000"/>
          </a:xfrm>
          <a:prstGeom prst="rect">
            <a:avLst/>
          </a:prstGeom>
        </p:spPr>
        <p:txBody>
          <a:bodyPr wrap="square" lIns="0" tIns="0" rIns="0" bIns="0">
            <a:spAutoFit/>
          </a:bodyPr>
          <a:lstStyle>
            <a:lvl1pPr>
              <a:defRPr sz="4800" b="0" i="0">
                <a:solidFill>
                  <a:srgbClr val="C00000"/>
                </a:solidFill>
                <a:latin typeface="Cambria"/>
                <a:cs typeface="Cambria"/>
              </a:defRPr>
            </a:lvl1pPr>
          </a:lstStyle>
          <a:p>
            <a:endParaRPr/>
          </a:p>
        </p:txBody>
      </p:sp>
      <p:sp>
        <p:nvSpPr>
          <p:cNvPr id="3" name="Holder 3"/>
          <p:cNvSpPr>
            <a:spLocks noGrp="1"/>
          </p:cNvSpPr>
          <p:nvPr>
            <p:ph type="body" idx="1"/>
          </p:nvPr>
        </p:nvSpPr>
        <p:spPr>
          <a:xfrm>
            <a:off x="1120216" y="1037336"/>
            <a:ext cx="9951567" cy="18300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
            <a:ext cx="12188951" cy="6638518"/>
          </a:xfrm>
          <a:prstGeom prst="rect">
            <a:avLst/>
          </a:prstGeom>
        </p:spPr>
      </p:pic>
      <p:sp>
        <p:nvSpPr>
          <p:cNvPr id="3" name="object 3"/>
          <p:cNvSpPr txBox="1">
            <a:spLocks noGrp="1"/>
          </p:cNvSpPr>
          <p:nvPr>
            <p:ph type="title"/>
          </p:nvPr>
        </p:nvSpPr>
        <p:spPr>
          <a:xfrm>
            <a:off x="2772410" y="3747642"/>
            <a:ext cx="6643370" cy="509270"/>
          </a:xfrm>
          <a:prstGeom prst="rect">
            <a:avLst/>
          </a:prstGeom>
        </p:spPr>
        <p:txBody>
          <a:bodyPr vert="horz" wrap="square" lIns="0" tIns="15240" rIns="0" bIns="0" rtlCol="0">
            <a:spAutoFit/>
          </a:bodyPr>
          <a:lstStyle/>
          <a:p>
            <a:pPr marL="12700">
              <a:lnSpc>
                <a:spcPct val="100000"/>
              </a:lnSpc>
              <a:spcBef>
                <a:spcPts val="120"/>
              </a:spcBef>
            </a:pPr>
            <a:r>
              <a:rPr sz="3150" b="1" spc="229" dirty="0">
                <a:solidFill>
                  <a:srgbClr val="082243"/>
                </a:solidFill>
                <a:latin typeface="Cambria"/>
                <a:cs typeface="Cambria"/>
              </a:rPr>
              <a:t>Code</a:t>
            </a:r>
            <a:r>
              <a:rPr sz="3150" b="1" spc="220" dirty="0">
                <a:solidFill>
                  <a:srgbClr val="082243"/>
                </a:solidFill>
                <a:latin typeface="Cambria"/>
                <a:cs typeface="Cambria"/>
              </a:rPr>
              <a:t> </a:t>
            </a:r>
            <a:r>
              <a:rPr sz="3150" b="1" spc="140" dirty="0">
                <a:solidFill>
                  <a:srgbClr val="082243"/>
                </a:solidFill>
                <a:latin typeface="Cambria"/>
                <a:cs typeface="Cambria"/>
              </a:rPr>
              <a:t>Refactoring</a:t>
            </a:r>
            <a:r>
              <a:rPr sz="3150" b="1" spc="125" dirty="0">
                <a:solidFill>
                  <a:srgbClr val="082243"/>
                </a:solidFill>
                <a:latin typeface="Cambria"/>
                <a:cs typeface="Cambria"/>
              </a:rPr>
              <a:t> </a:t>
            </a:r>
            <a:r>
              <a:rPr sz="3150" b="1" spc="130" dirty="0">
                <a:solidFill>
                  <a:srgbClr val="082243"/>
                </a:solidFill>
                <a:latin typeface="Cambria"/>
                <a:cs typeface="Cambria"/>
              </a:rPr>
              <a:t>and</a:t>
            </a:r>
            <a:r>
              <a:rPr sz="3150" b="1" spc="60" dirty="0">
                <a:solidFill>
                  <a:srgbClr val="082243"/>
                </a:solidFill>
                <a:latin typeface="Cambria"/>
                <a:cs typeface="Cambria"/>
              </a:rPr>
              <a:t> </a:t>
            </a:r>
            <a:r>
              <a:rPr sz="3150" b="1" spc="215" dirty="0">
                <a:solidFill>
                  <a:srgbClr val="082243"/>
                </a:solidFill>
                <a:latin typeface="Cambria"/>
                <a:cs typeface="Cambria"/>
              </a:rPr>
              <a:t>Bug</a:t>
            </a:r>
            <a:r>
              <a:rPr sz="3150" b="1" spc="125" dirty="0">
                <a:solidFill>
                  <a:srgbClr val="082243"/>
                </a:solidFill>
                <a:latin typeface="Cambria"/>
                <a:cs typeface="Cambria"/>
              </a:rPr>
              <a:t> </a:t>
            </a:r>
            <a:r>
              <a:rPr sz="3150" b="1" spc="195" dirty="0">
                <a:solidFill>
                  <a:srgbClr val="082243"/>
                </a:solidFill>
                <a:latin typeface="Cambria"/>
                <a:cs typeface="Cambria"/>
              </a:rPr>
              <a:t>Fixing</a:t>
            </a:r>
            <a:endParaRPr sz="3150">
              <a:latin typeface="Cambria"/>
              <a:cs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0216" y="1037336"/>
            <a:ext cx="9277350" cy="1830070"/>
          </a:xfrm>
          <a:prstGeom prst="rect">
            <a:avLst/>
          </a:prstGeom>
        </p:spPr>
        <p:txBody>
          <a:bodyPr vert="horz" wrap="square" lIns="0" tIns="13970" rIns="0" bIns="0" rtlCol="0">
            <a:spAutoFit/>
          </a:bodyPr>
          <a:lstStyle/>
          <a:p>
            <a:pPr marL="12700">
              <a:lnSpc>
                <a:spcPct val="100000"/>
              </a:lnSpc>
              <a:spcBef>
                <a:spcPts val="110"/>
              </a:spcBef>
            </a:pPr>
            <a:r>
              <a:rPr sz="2800" b="1" spc="90" dirty="0">
                <a:latin typeface="Cambria"/>
                <a:cs typeface="Cambria"/>
              </a:rPr>
              <a:t>Scenario:</a:t>
            </a:r>
            <a:endParaRPr sz="2800">
              <a:latin typeface="Cambria"/>
              <a:cs typeface="Cambria"/>
            </a:endParaRPr>
          </a:p>
          <a:p>
            <a:pPr marL="12700" marR="5080" algn="just">
              <a:lnSpc>
                <a:spcPct val="100000"/>
              </a:lnSpc>
              <a:spcBef>
                <a:spcPts val="20"/>
              </a:spcBef>
            </a:pPr>
            <a:r>
              <a:rPr sz="1800" spc="135" dirty="0">
                <a:solidFill>
                  <a:srgbClr val="000000"/>
                </a:solidFill>
              </a:rPr>
              <a:t>A </a:t>
            </a:r>
            <a:r>
              <a:rPr sz="1800" spc="50" dirty="0">
                <a:solidFill>
                  <a:srgbClr val="000000"/>
                </a:solidFill>
              </a:rPr>
              <a:t>team </a:t>
            </a:r>
            <a:r>
              <a:rPr sz="1800" spc="15" dirty="0">
                <a:solidFill>
                  <a:srgbClr val="000000"/>
                </a:solidFill>
              </a:rPr>
              <a:t>of </a:t>
            </a:r>
            <a:r>
              <a:rPr sz="1800" spc="35" dirty="0">
                <a:solidFill>
                  <a:srgbClr val="000000"/>
                </a:solidFill>
              </a:rPr>
              <a:t>enthusiastic </a:t>
            </a:r>
            <a:r>
              <a:rPr sz="1800" spc="60" dirty="0">
                <a:solidFill>
                  <a:srgbClr val="000000"/>
                </a:solidFill>
              </a:rPr>
              <a:t>data </a:t>
            </a:r>
            <a:r>
              <a:rPr sz="1800" spc="30" dirty="0">
                <a:solidFill>
                  <a:srgbClr val="000000"/>
                </a:solidFill>
              </a:rPr>
              <a:t>scientists </a:t>
            </a:r>
            <a:r>
              <a:rPr sz="1800" spc="105" dirty="0">
                <a:solidFill>
                  <a:srgbClr val="000000"/>
                </a:solidFill>
              </a:rPr>
              <a:t>embarked </a:t>
            </a:r>
            <a:r>
              <a:rPr sz="1800" spc="35" dirty="0">
                <a:solidFill>
                  <a:srgbClr val="000000"/>
                </a:solidFill>
              </a:rPr>
              <a:t>on </a:t>
            </a:r>
            <a:r>
              <a:rPr sz="1800" spc="75" dirty="0">
                <a:solidFill>
                  <a:srgbClr val="000000"/>
                </a:solidFill>
              </a:rPr>
              <a:t>a </a:t>
            </a:r>
            <a:r>
              <a:rPr sz="1800" spc="45" dirty="0">
                <a:solidFill>
                  <a:srgbClr val="000000"/>
                </a:solidFill>
              </a:rPr>
              <a:t>mission </a:t>
            </a:r>
            <a:r>
              <a:rPr sz="1800" spc="20" dirty="0">
                <a:solidFill>
                  <a:srgbClr val="000000"/>
                </a:solidFill>
              </a:rPr>
              <a:t>to </a:t>
            </a:r>
            <a:r>
              <a:rPr sz="1800" spc="95" dirty="0">
                <a:solidFill>
                  <a:srgbClr val="000000"/>
                </a:solidFill>
              </a:rPr>
              <a:t>develop </a:t>
            </a:r>
            <a:r>
              <a:rPr sz="1800" spc="75" dirty="0">
                <a:solidFill>
                  <a:srgbClr val="000000"/>
                </a:solidFill>
              </a:rPr>
              <a:t>a </a:t>
            </a:r>
            <a:r>
              <a:rPr sz="1800" spc="60" dirty="0">
                <a:solidFill>
                  <a:srgbClr val="000000"/>
                </a:solidFill>
              </a:rPr>
              <a:t>Note Taking </a:t>
            </a:r>
            <a:r>
              <a:rPr sz="1800" spc="65" dirty="0">
                <a:solidFill>
                  <a:srgbClr val="000000"/>
                </a:solidFill>
              </a:rPr>
              <a:t> </a:t>
            </a:r>
            <a:r>
              <a:rPr sz="1800" spc="60" dirty="0">
                <a:solidFill>
                  <a:srgbClr val="000000"/>
                </a:solidFill>
              </a:rPr>
              <a:t>Application</a:t>
            </a:r>
            <a:r>
              <a:rPr sz="1800" spc="65" dirty="0">
                <a:solidFill>
                  <a:srgbClr val="000000"/>
                </a:solidFill>
              </a:rPr>
              <a:t> using</a:t>
            </a:r>
            <a:r>
              <a:rPr sz="1800" spc="70" dirty="0">
                <a:solidFill>
                  <a:srgbClr val="000000"/>
                </a:solidFill>
              </a:rPr>
              <a:t> </a:t>
            </a:r>
            <a:r>
              <a:rPr sz="1800" spc="50" dirty="0">
                <a:solidFill>
                  <a:srgbClr val="000000"/>
                </a:solidFill>
              </a:rPr>
              <a:t>Python,</a:t>
            </a:r>
            <a:r>
              <a:rPr sz="1800" spc="55" dirty="0">
                <a:solidFill>
                  <a:srgbClr val="000000"/>
                </a:solidFill>
              </a:rPr>
              <a:t> </a:t>
            </a:r>
            <a:r>
              <a:rPr sz="1800" spc="70" dirty="0">
                <a:solidFill>
                  <a:srgbClr val="000000"/>
                </a:solidFill>
              </a:rPr>
              <a:t>Flask,</a:t>
            </a:r>
            <a:r>
              <a:rPr sz="1800" spc="75" dirty="0">
                <a:solidFill>
                  <a:srgbClr val="000000"/>
                </a:solidFill>
              </a:rPr>
              <a:t> </a:t>
            </a:r>
            <a:r>
              <a:rPr sz="1800" spc="85" dirty="0">
                <a:solidFill>
                  <a:srgbClr val="000000"/>
                </a:solidFill>
              </a:rPr>
              <a:t>and</a:t>
            </a:r>
            <a:r>
              <a:rPr sz="1800" spc="90" dirty="0">
                <a:solidFill>
                  <a:srgbClr val="000000"/>
                </a:solidFill>
              </a:rPr>
              <a:t> </a:t>
            </a:r>
            <a:r>
              <a:rPr sz="1800" spc="45" dirty="0">
                <a:solidFill>
                  <a:srgbClr val="000000"/>
                </a:solidFill>
              </a:rPr>
              <a:t>HTML.</a:t>
            </a:r>
            <a:r>
              <a:rPr sz="1800" spc="50" dirty="0">
                <a:solidFill>
                  <a:srgbClr val="000000"/>
                </a:solidFill>
              </a:rPr>
              <a:t> </a:t>
            </a:r>
            <a:r>
              <a:rPr sz="1800" spc="80" dirty="0">
                <a:solidFill>
                  <a:srgbClr val="000000"/>
                </a:solidFill>
              </a:rPr>
              <a:t>However,</a:t>
            </a:r>
            <a:r>
              <a:rPr sz="1800" spc="85" dirty="0">
                <a:solidFill>
                  <a:srgbClr val="000000"/>
                </a:solidFill>
              </a:rPr>
              <a:t> </a:t>
            </a:r>
            <a:r>
              <a:rPr sz="1800" spc="35" dirty="0">
                <a:solidFill>
                  <a:srgbClr val="000000"/>
                </a:solidFill>
              </a:rPr>
              <a:t>their</a:t>
            </a:r>
            <a:r>
              <a:rPr sz="1800" spc="40" dirty="0">
                <a:solidFill>
                  <a:srgbClr val="000000"/>
                </a:solidFill>
              </a:rPr>
              <a:t> </a:t>
            </a:r>
            <a:r>
              <a:rPr sz="1800" spc="75" dirty="0">
                <a:solidFill>
                  <a:srgbClr val="000000"/>
                </a:solidFill>
              </a:rPr>
              <a:t>lack</a:t>
            </a:r>
            <a:r>
              <a:rPr sz="1800" spc="80" dirty="0">
                <a:solidFill>
                  <a:srgbClr val="000000"/>
                </a:solidFill>
              </a:rPr>
              <a:t> </a:t>
            </a:r>
            <a:r>
              <a:rPr sz="1800" spc="10" dirty="0">
                <a:solidFill>
                  <a:srgbClr val="000000"/>
                </a:solidFill>
              </a:rPr>
              <a:t>of</a:t>
            </a:r>
            <a:r>
              <a:rPr sz="1800" spc="15" dirty="0">
                <a:solidFill>
                  <a:srgbClr val="000000"/>
                </a:solidFill>
              </a:rPr>
              <a:t> </a:t>
            </a:r>
            <a:r>
              <a:rPr sz="1800" spc="105" dirty="0">
                <a:solidFill>
                  <a:srgbClr val="000000"/>
                </a:solidFill>
              </a:rPr>
              <a:t>experience</a:t>
            </a:r>
            <a:r>
              <a:rPr sz="1800" spc="110" dirty="0">
                <a:solidFill>
                  <a:srgbClr val="000000"/>
                </a:solidFill>
              </a:rPr>
              <a:t> </a:t>
            </a:r>
            <a:r>
              <a:rPr sz="1800" spc="70" dirty="0">
                <a:solidFill>
                  <a:srgbClr val="000000"/>
                </a:solidFill>
              </a:rPr>
              <a:t>in </a:t>
            </a:r>
            <a:r>
              <a:rPr sz="1800" spc="75" dirty="0">
                <a:solidFill>
                  <a:srgbClr val="000000"/>
                </a:solidFill>
              </a:rPr>
              <a:t> </a:t>
            </a:r>
            <a:r>
              <a:rPr sz="1800" spc="105" dirty="0">
                <a:solidFill>
                  <a:srgbClr val="000000"/>
                </a:solidFill>
              </a:rPr>
              <a:t>backend </a:t>
            </a:r>
            <a:r>
              <a:rPr sz="1800" spc="75" dirty="0">
                <a:solidFill>
                  <a:srgbClr val="000000"/>
                </a:solidFill>
              </a:rPr>
              <a:t>development </a:t>
            </a:r>
            <a:r>
              <a:rPr sz="1800" spc="65" dirty="0">
                <a:solidFill>
                  <a:srgbClr val="000000"/>
                </a:solidFill>
              </a:rPr>
              <a:t>has </a:t>
            </a:r>
            <a:r>
              <a:rPr sz="1800" spc="110" dirty="0">
                <a:solidFill>
                  <a:srgbClr val="000000"/>
                </a:solidFill>
              </a:rPr>
              <a:t>led </a:t>
            </a:r>
            <a:r>
              <a:rPr sz="1800" spc="20" dirty="0">
                <a:solidFill>
                  <a:srgbClr val="000000"/>
                </a:solidFill>
              </a:rPr>
              <a:t>to </a:t>
            </a:r>
            <a:r>
              <a:rPr sz="1800" spc="90" dirty="0">
                <a:solidFill>
                  <a:srgbClr val="000000"/>
                </a:solidFill>
              </a:rPr>
              <a:t>challenges </a:t>
            </a:r>
            <a:r>
              <a:rPr sz="1800" spc="10" dirty="0">
                <a:solidFill>
                  <a:srgbClr val="000000"/>
                </a:solidFill>
              </a:rPr>
              <a:t>in </a:t>
            </a:r>
            <a:r>
              <a:rPr sz="1800" spc="80" dirty="0">
                <a:solidFill>
                  <a:srgbClr val="000000"/>
                </a:solidFill>
              </a:rPr>
              <a:t>making </a:t>
            </a:r>
            <a:r>
              <a:rPr sz="1800" spc="40" dirty="0">
                <a:solidFill>
                  <a:srgbClr val="000000"/>
                </a:solidFill>
              </a:rPr>
              <a:t>the </a:t>
            </a:r>
            <a:r>
              <a:rPr sz="1800" spc="50" dirty="0">
                <a:solidFill>
                  <a:srgbClr val="000000"/>
                </a:solidFill>
              </a:rPr>
              <a:t>application </a:t>
            </a:r>
            <a:r>
              <a:rPr sz="1800" spc="30" dirty="0">
                <a:solidFill>
                  <a:srgbClr val="000000"/>
                </a:solidFill>
              </a:rPr>
              <a:t>fully </a:t>
            </a:r>
            <a:r>
              <a:rPr sz="1800" spc="40" dirty="0">
                <a:solidFill>
                  <a:srgbClr val="000000"/>
                </a:solidFill>
              </a:rPr>
              <a:t>functional. </a:t>
            </a:r>
            <a:r>
              <a:rPr sz="1800" spc="45" dirty="0">
                <a:solidFill>
                  <a:srgbClr val="000000"/>
                </a:solidFill>
              </a:rPr>
              <a:t> </a:t>
            </a:r>
            <a:r>
              <a:rPr sz="1800" spc="75" dirty="0">
                <a:solidFill>
                  <a:srgbClr val="000000"/>
                </a:solidFill>
              </a:rPr>
              <a:t>Recognizing </a:t>
            </a:r>
            <a:r>
              <a:rPr sz="1800" spc="55" dirty="0">
                <a:solidFill>
                  <a:srgbClr val="000000"/>
                </a:solidFill>
              </a:rPr>
              <a:t>your </a:t>
            </a:r>
            <a:r>
              <a:rPr sz="1800" spc="70" dirty="0">
                <a:solidFill>
                  <a:srgbClr val="000000"/>
                </a:solidFill>
              </a:rPr>
              <a:t>proficiency </a:t>
            </a:r>
            <a:r>
              <a:rPr sz="1800" spc="10" dirty="0">
                <a:solidFill>
                  <a:srgbClr val="000000"/>
                </a:solidFill>
              </a:rPr>
              <a:t>in</a:t>
            </a:r>
            <a:r>
              <a:rPr sz="1800" spc="15" dirty="0">
                <a:solidFill>
                  <a:srgbClr val="000000"/>
                </a:solidFill>
              </a:rPr>
              <a:t> </a:t>
            </a:r>
            <a:r>
              <a:rPr sz="1800" spc="105" dirty="0">
                <a:solidFill>
                  <a:srgbClr val="000000"/>
                </a:solidFill>
              </a:rPr>
              <a:t>backend </a:t>
            </a:r>
            <a:r>
              <a:rPr sz="1800" spc="95" dirty="0">
                <a:solidFill>
                  <a:srgbClr val="000000"/>
                </a:solidFill>
              </a:rPr>
              <a:t>development, </a:t>
            </a:r>
            <a:r>
              <a:rPr sz="1800" spc="55" dirty="0">
                <a:solidFill>
                  <a:srgbClr val="000000"/>
                </a:solidFill>
              </a:rPr>
              <a:t>you </a:t>
            </a:r>
            <a:r>
              <a:rPr sz="1800" spc="80" dirty="0">
                <a:solidFill>
                  <a:srgbClr val="000000"/>
                </a:solidFill>
              </a:rPr>
              <a:t>have </a:t>
            </a:r>
            <a:r>
              <a:rPr sz="1800" spc="125" dirty="0">
                <a:solidFill>
                  <a:srgbClr val="000000"/>
                </a:solidFill>
              </a:rPr>
              <a:t>been </a:t>
            </a:r>
            <a:r>
              <a:rPr sz="1800" spc="70" dirty="0">
                <a:solidFill>
                  <a:srgbClr val="000000"/>
                </a:solidFill>
              </a:rPr>
              <a:t>tasked </a:t>
            </a:r>
            <a:r>
              <a:rPr sz="1800" spc="-5" dirty="0">
                <a:solidFill>
                  <a:srgbClr val="000000"/>
                </a:solidFill>
              </a:rPr>
              <a:t>with </a:t>
            </a:r>
            <a:r>
              <a:rPr sz="1800" dirty="0">
                <a:solidFill>
                  <a:srgbClr val="000000"/>
                </a:solidFill>
              </a:rPr>
              <a:t> </a:t>
            </a:r>
            <a:r>
              <a:rPr sz="1800" spc="55" dirty="0">
                <a:solidFill>
                  <a:srgbClr val="000000"/>
                </a:solidFill>
              </a:rPr>
              <a:t>fixing</a:t>
            </a:r>
            <a:r>
              <a:rPr sz="1800" spc="130" dirty="0">
                <a:solidFill>
                  <a:srgbClr val="000000"/>
                </a:solidFill>
              </a:rPr>
              <a:t> </a:t>
            </a:r>
            <a:r>
              <a:rPr sz="1800" spc="40" dirty="0">
                <a:solidFill>
                  <a:srgbClr val="000000"/>
                </a:solidFill>
              </a:rPr>
              <a:t>the</a:t>
            </a:r>
            <a:r>
              <a:rPr sz="1800" spc="10" dirty="0">
                <a:solidFill>
                  <a:srgbClr val="000000"/>
                </a:solidFill>
              </a:rPr>
              <a:t> </a:t>
            </a:r>
            <a:r>
              <a:rPr sz="1800" spc="65" dirty="0">
                <a:solidFill>
                  <a:srgbClr val="000000"/>
                </a:solidFill>
              </a:rPr>
              <a:t>broken</a:t>
            </a:r>
            <a:r>
              <a:rPr sz="1800" spc="235" dirty="0">
                <a:solidFill>
                  <a:srgbClr val="000000"/>
                </a:solidFill>
              </a:rPr>
              <a:t> </a:t>
            </a:r>
            <a:r>
              <a:rPr sz="1800" spc="120" dirty="0">
                <a:solidFill>
                  <a:srgbClr val="000000"/>
                </a:solidFill>
              </a:rPr>
              <a:t>code</a:t>
            </a:r>
            <a:r>
              <a:rPr sz="1800" spc="85" dirty="0">
                <a:solidFill>
                  <a:srgbClr val="000000"/>
                </a:solidFill>
              </a:rPr>
              <a:t> </a:t>
            </a:r>
            <a:r>
              <a:rPr sz="1800" spc="60" dirty="0">
                <a:solidFill>
                  <a:srgbClr val="000000"/>
                </a:solidFill>
              </a:rPr>
              <a:t>and</a:t>
            </a:r>
            <a:r>
              <a:rPr sz="1800" spc="55" dirty="0">
                <a:solidFill>
                  <a:srgbClr val="000000"/>
                </a:solidFill>
              </a:rPr>
              <a:t> </a:t>
            </a:r>
            <a:r>
              <a:rPr sz="1800" spc="45" dirty="0">
                <a:solidFill>
                  <a:srgbClr val="000000"/>
                </a:solidFill>
              </a:rPr>
              <a:t>ensuring</a:t>
            </a:r>
            <a:r>
              <a:rPr sz="1800" spc="190" dirty="0">
                <a:solidFill>
                  <a:srgbClr val="000000"/>
                </a:solidFill>
              </a:rPr>
              <a:t> </a:t>
            </a:r>
            <a:r>
              <a:rPr sz="1800" spc="40" dirty="0">
                <a:solidFill>
                  <a:srgbClr val="000000"/>
                </a:solidFill>
              </a:rPr>
              <a:t>the</a:t>
            </a:r>
            <a:r>
              <a:rPr sz="1800" spc="90" dirty="0">
                <a:solidFill>
                  <a:srgbClr val="000000"/>
                </a:solidFill>
              </a:rPr>
              <a:t> </a:t>
            </a:r>
            <a:r>
              <a:rPr sz="1800" spc="50" dirty="0">
                <a:solidFill>
                  <a:srgbClr val="000000"/>
                </a:solidFill>
              </a:rPr>
              <a:t>application</a:t>
            </a:r>
            <a:r>
              <a:rPr sz="1800" spc="90" dirty="0">
                <a:solidFill>
                  <a:srgbClr val="000000"/>
                </a:solidFill>
              </a:rPr>
              <a:t> </a:t>
            </a:r>
            <a:r>
              <a:rPr sz="1800" spc="20" dirty="0">
                <a:solidFill>
                  <a:srgbClr val="000000"/>
                </a:solidFill>
              </a:rPr>
              <a:t>works</a:t>
            </a:r>
            <a:r>
              <a:rPr sz="1800" spc="150" dirty="0">
                <a:solidFill>
                  <a:srgbClr val="000000"/>
                </a:solidFill>
              </a:rPr>
              <a:t> </a:t>
            </a:r>
            <a:r>
              <a:rPr sz="1800" spc="65" dirty="0">
                <a:solidFill>
                  <a:srgbClr val="000000"/>
                </a:solidFill>
              </a:rPr>
              <a:t>seamlessly.</a:t>
            </a:r>
            <a:endParaRPr sz="1800"/>
          </a:p>
        </p:txBody>
      </p:sp>
      <p:sp>
        <p:nvSpPr>
          <p:cNvPr id="3" name="object 3"/>
          <p:cNvSpPr txBox="1"/>
          <p:nvPr/>
        </p:nvSpPr>
        <p:spPr>
          <a:xfrm>
            <a:off x="1120216" y="3199066"/>
            <a:ext cx="9271635" cy="1554480"/>
          </a:xfrm>
          <a:prstGeom prst="rect">
            <a:avLst/>
          </a:prstGeom>
        </p:spPr>
        <p:txBody>
          <a:bodyPr vert="horz" wrap="square" lIns="0" tIns="13970" rIns="0" bIns="0" rtlCol="0">
            <a:spAutoFit/>
          </a:bodyPr>
          <a:lstStyle/>
          <a:p>
            <a:pPr marL="12700">
              <a:lnSpc>
                <a:spcPct val="100000"/>
              </a:lnSpc>
              <a:spcBef>
                <a:spcPts val="110"/>
              </a:spcBef>
            </a:pPr>
            <a:r>
              <a:rPr sz="2800" b="1" spc="105" dirty="0">
                <a:solidFill>
                  <a:srgbClr val="C00000"/>
                </a:solidFill>
                <a:latin typeface="Cambria"/>
                <a:cs typeface="Cambria"/>
              </a:rPr>
              <a:t>Task</a:t>
            </a:r>
            <a:r>
              <a:rPr sz="2800" b="1" spc="105" dirty="0">
                <a:solidFill>
                  <a:srgbClr val="C00000"/>
                </a:solidFill>
                <a:latin typeface="Arial"/>
                <a:cs typeface="Arial"/>
              </a:rPr>
              <a:t>:</a:t>
            </a:r>
            <a:endParaRPr sz="2800">
              <a:latin typeface="Arial"/>
              <a:cs typeface="Arial"/>
            </a:endParaRPr>
          </a:p>
          <a:p>
            <a:pPr marL="12700" marR="5080" algn="just">
              <a:lnSpc>
                <a:spcPct val="100000"/>
              </a:lnSpc>
              <a:spcBef>
                <a:spcPts val="15"/>
              </a:spcBef>
            </a:pPr>
            <a:r>
              <a:rPr sz="1800" spc="30" dirty="0">
                <a:latin typeface="Cambria"/>
                <a:cs typeface="Cambria"/>
              </a:rPr>
              <a:t>Refactor </a:t>
            </a:r>
            <a:r>
              <a:rPr sz="1800" spc="40" dirty="0">
                <a:latin typeface="Cambria"/>
                <a:cs typeface="Cambria"/>
              </a:rPr>
              <a:t>the </a:t>
            </a:r>
            <a:r>
              <a:rPr sz="1800" spc="65" dirty="0">
                <a:latin typeface="Cambria"/>
                <a:cs typeface="Cambria"/>
              </a:rPr>
              <a:t>existing </a:t>
            </a:r>
            <a:r>
              <a:rPr sz="1800" spc="114" dirty="0">
                <a:latin typeface="Cambria"/>
                <a:cs typeface="Cambria"/>
              </a:rPr>
              <a:t>codebase </a:t>
            </a:r>
            <a:r>
              <a:rPr sz="1800" spc="55" dirty="0">
                <a:latin typeface="Cambria"/>
                <a:cs typeface="Cambria"/>
              </a:rPr>
              <a:t>and </a:t>
            </a:r>
            <a:r>
              <a:rPr sz="1800" spc="65" dirty="0">
                <a:latin typeface="Cambria"/>
                <a:cs typeface="Cambria"/>
              </a:rPr>
              <a:t>ensure the </a:t>
            </a:r>
            <a:r>
              <a:rPr sz="1800" spc="85" dirty="0">
                <a:latin typeface="Cambria"/>
                <a:cs typeface="Cambria"/>
              </a:rPr>
              <a:t>proper </a:t>
            </a:r>
            <a:r>
              <a:rPr sz="1800" spc="45" dirty="0">
                <a:latin typeface="Cambria"/>
                <a:cs typeface="Cambria"/>
              </a:rPr>
              <a:t>functioning </a:t>
            </a:r>
            <a:r>
              <a:rPr sz="1800" spc="10" dirty="0">
                <a:latin typeface="Cambria"/>
                <a:cs typeface="Cambria"/>
              </a:rPr>
              <a:t>of </a:t>
            </a:r>
            <a:r>
              <a:rPr sz="1800" spc="45" dirty="0">
                <a:latin typeface="Cambria"/>
                <a:cs typeface="Cambria"/>
              </a:rPr>
              <a:t>the </a:t>
            </a:r>
            <a:r>
              <a:rPr sz="1800" spc="55" dirty="0">
                <a:latin typeface="Cambria"/>
                <a:cs typeface="Cambria"/>
              </a:rPr>
              <a:t>Note Taking </a:t>
            </a:r>
            <a:r>
              <a:rPr sz="1800" spc="60" dirty="0">
                <a:latin typeface="Cambria"/>
                <a:cs typeface="Cambria"/>
              </a:rPr>
              <a:t> </a:t>
            </a:r>
            <a:r>
              <a:rPr sz="1800" spc="65" dirty="0">
                <a:latin typeface="Cambria"/>
                <a:cs typeface="Cambria"/>
              </a:rPr>
              <a:t>Application. </a:t>
            </a:r>
            <a:r>
              <a:rPr sz="1800" spc="60" dirty="0">
                <a:latin typeface="Cambria"/>
                <a:cs typeface="Cambria"/>
              </a:rPr>
              <a:t>Document </a:t>
            </a:r>
            <a:r>
              <a:rPr sz="1800" spc="35" dirty="0">
                <a:latin typeface="Cambria"/>
                <a:cs typeface="Cambria"/>
              </a:rPr>
              <a:t>all </a:t>
            </a:r>
            <a:r>
              <a:rPr sz="1800" spc="50" dirty="0">
                <a:latin typeface="Cambria"/>
                <a:cs typeface="Cambria"/>
              </a:rPr>
              <a:t>identified </a:t>
            </a:r>
            <a:r>
              <a:rPr sz="1800" spc="120" dirty="0">
                <a:latin typeface="Cambria"/>
                <a:cs typeface="Cambria"/>
              </a:rPr>
              <a:t>bugs </a:t>
            </a:r>
            <a:r>
              <a:rPr sz="1800" spc="75" dirty="0">
                <a:latin typeface="Cambria"/>
                <a:cs typeface="Cambria"/>
              </a:rPr>
              <a:t>during </a:t>
            </a:r>
            <a:r>
              <a:rPr sz="1800" spc="40" dirty="0">
                <a:latin typeface="Cambria"/>
                <a:cs typeface="Cambria"/>
              </a:rPr>
              <a:t>the </a:t>
            </a:r>
            <a:r>
              <a:rPr sz="1800" spc="130" dirty="0">
                <a:latin typeface="Cambria"/>
                <a:cs typeface="Cambria"/>
              </a:rPr>
              <a:t>debugging </a:t>
            </a:r>
            <a:r>
              <a:rPr sz="1800" spc="85" dirty="0">
                <a:latin typeface="Cambria"/>
                <a:cs typeface="Cambria"/>
              </a:rPr>
              <a:t>process. </a:t>
            </a:r>
            <a:r>
              <a:rPr sz="1800" spc="105" dirty="0">
                <a:latin typeface="Cambria"/>
                <a:cs typeface="Cambria"/>
              </a:rPr>
              <a:t>Remember, </a:t>
            </a:r>
            <a:r>
              <a:rPr sz="1800" spc="110" dirty="0">
                <a:latin typeface="Cambria"/>
                <a:cs typeface="Cambria"/>
              </a:rPr>
              <a:t> </a:t>
            </a:r>
            <a:r>
              <a:rPr sz="1800" spc="45" dirty="0">
                <a:latin typeface="Cambria"/>
                <a:cs typeface="Cambria"/>
              </a:rPr>
              <a:t>the </a:t>
            </a:r>
            <a:r>
              <a:rPr sz="1800" spc="30" dirty="0">
                <a:latin typeface="Cambria"/>
                <a:cs typeface="Cambria"/>
              </a:rPr>
              <a:t>task </a:t>
            </a:r>
            <a:r>
              <a:rPr sz="1800" spc="60" dirty="0">
                <a:latin typeface="Cambria"/>
                <a:cs typeface="Cambria"/>
              </a:rPr>
              <a:t>is </a:t>
            </a:r>
            <a:r>
              <a:rPr sz="1800" spc="-5" dirty="0">
                <a:latin typeface="Cambria"/>
                <a:cs typeface="Cambria"/>
              </a:rPr>
              <a:t>not </a:t>
            </a:r>
            <a:r>
              <a:rPr sz="1800" spc="45" dirty="0">
                <a:latin typeface="Cambria"/>
                <a:cs typeface="Cambria"/>
              </a:rPr>
              <a:t>about </a:t>
            </a:r>
            <a:r>
              <a:rPr sz="1800" spc="65" dirty="0">
                <a:latin typeface="Cambria"/>
                <a:cs typeface="Cambria"/>
              </a:rPr>
              <a:t>recreating </a:t>
            </a:r>
            <a:r>
              <a:rPr sz="1800" spc="40" dirty="0">
                <a:latin typeface="Cambria"/>
                <a:cs typeface="Cambria"/>
              </a:rPr>
              <a:t>the </a:t>
            </a:r>
            <a:r>
              <a:rPr sz="1800" spc="105" dirty="0">
                <a:latin typeface="Cambria"/>
                <a:cs typeface="Cambria"/>
              </a:rPr>
              <a:t>app </a:t>
            </a:r>
            <a:r>
              <a:rPr sz="1800" spc="5" dirty="0">
                <a:latin typeface="Cambria"/>
                <a:cs typeface="Cambria"/>
              </a:rPr>
              <a:t>from</a:t>
            </a:r>
            <a:r>
              <a:rPr sz="1800" spc="10" dirty="0">
                <a:latin typeface="Cambria"/>
                <a:cs typeface="Cambria"/>
              </a:rPr>
              <a:t> </a:t>
            </a:r>
            <a:r>
              <a:rPr sz="1800" spc="55" dirty="0">
                <a:latin typeface="Cambria"/>
                <a:cs typeface="Cambria"/>
              </a:rPr>
              <a:t>scratch. </a:t>
            </a:r>
            <a:r>
              <a:rPr sz="1800" spc="60" dirty="0">
                <a:latin typeface="Cambria"/>
                <a:cs typeface="Cambria"/>
              </a:rPr>
              <a:t>Your </a:t>
            </a:r>
            <a:r>
              <a:rPr sz="1800" spc="95" dirty="0">
                <a:latin typeface="Cambria"/>
                <a:cs typeface="Cambria"/>
              </a:rPr>
              <a:t>goal </a:t>
            </a:r>
            <a:r>
              <a:rPr sz="1800" spc="25" dirty="0">
                <a:latin typeface="Cambria"/>
                <a:cs typeface="Cambria"/>
              </a:rPr>
              <a:t>is </a:t>
            </a:r>
            <a:r>
              <a:rPr sz="1800" spc="20" dirty="0">
                <a:latin typeface="Cambria"/>
                <a:cs typeface="Cambria"/>
              </a:rPr>
              <a:t>to </a:t>
            </a:r>
            <a:r>
              <a:rPr sz="1800" spc="25" dirty="0">
                <a:latin typeface="Cambria"/>
                <a:cs typeface="Cambria"/>
              </a:rPr>
              <a:t>fix </a:t>
            </a:r>
            <a:r>
              <a:rPr sz="1800" spc="40" dirty="0">
                <a:latin typeface="Cambria"/>
                <a:cs typeface="Cambria"/>
              </a:rPr>
              <a:t>the </a:t>
            </a:r>
            <a:r>
              <a:rPr sz="1800" spc="75" dirty="0">
                <a:latin typeface="Cambria"/>
                <a:cs typeface="Cambria"/>
              </a:rPr>
              <a:t>already </a:t>
            </a:r>
            <a:r>
              <a:rPr sz="1800" spc="80" dirty="0">
                <a:latin typeface="Cambria"/>
                <a:cs typeface="Cambria"/>
              </a:rPr>
              <a:t> </a:t>
            </a:r>
            <a:r>
              <a:rPr sz="1800" spc="60" dirty="0">
                <a:latin typeface="Cambria"/>
                <a:cs typeface="Cambria"/>
              </a:rPr>
              <a:t>existing</a:t>
            </a:r>
            <a:r>
              <a:rPr sz="1800" spc="125" dirty="0">
                <a:latin typeface="Cambria"/>
                <a:cs typeface="Cambria"/>
              </a:rPr>
              <a:t> </a:t>
            </a:r>
            <a:r>
              <a:rPr sz="1800" spc="105" dirty="0">
                <a:latin typeface="Cambria"/>
                <a:cs typeface="Cambria"/>
              </a:rPr>
              <a:t>codebase</a:t>
            </a:r>
            <a:r>
              <a:rPr sz="1800" spc="145" dirty="0">
                <a:latin typeface="Cambria"/>
                <a:cs typeface="Cambria"/>
              </a:rPr>
              <a:t> </a:t>
            </a:r>
            <a:r>
              <a:rPr sz="1800" spc="55" dirty="0">
                <a:latin typeface="Cambria"/>
                <a:cs typeface="Cambria"/>
              </a:rPr>
              <a:t>and</a:t>
            </a:r>
            <a:r>
              <a:rPr sz="1800" spc="60" dirty="0">
                <a:latin typeface="Cambria"/>
                <a:cs typeface="Cambria"/>
              </a:rPr>
              <a:t> </a:t>
            </a:r>
            <a:r>
              <a:rPr sz="1800" spc="85" dirty="0">
                <a:latin typeface="Cambria"/>
                <a:cs typeface="Cambria"/>
              </a:rPr>
              <a:t>make </a:t>
            </a:r>
            <a:r>
              <a:rPr sz="1800" spc="40" dirty="0">
                <a:latin typeface="Cambria"/>
                <a:cs typeface="Cambria"/>
              </a:rPr>
              <a:t>the</a:t>
            </a:r>
            <a:r>
              <a:rPr sz="1800" spc="85" dirty="0">
                <a:latin typeface="Cambria"/>
                <a:cs typeface="Cambria"/>
              </a:rPr>
              <a:t> </a:t>
            </a:r>
            <a:r>
              <a:rPr sz="1800" spc="50" dirty="0">
                <a:latin typeface="Cambria"/>
                <a:cs typeface="Cambria"/>
              </a:rPr>
              <a:t>application</a:t>
            </a:r>
            <a:r>
              <a:rPr sz="1800" spc="90" dirty="0">
                <a:latin typeface="Cambria"/>
                <a:cs typeface="Cambria"/>
              </a:rPr>
              <a:t> </a:t>
            </a:r>
            <a:r>
              <a:rPr sz="1800" spc="20" dirty="0">
                <a:latin typeface="Cambria"/>
                <a:cs typeface="Cambria"/>
              </a:rPr>
              <a:t>work</a:t>
            </a:r>
            <a:r>
              <a:rPr sz="1800" spc="160" dirty="0">
                <a:latin typeface="Cambria"/>
                <a:cs typeface="Cambria"/>
              </a:rPr>
              <a:t> </a:t>
            </a:r>
            <a:r>
              <a:rPr sz="1800" spc="50" dirty="0">
                <a:latin typeface="Cambria"/>
                <a:cs typeface="Cambria"/>
              </a:rPr>
              <a:t>as</a:t>
            </a:r>
            <a:r>
              <a:rPr sz="1800" spc="75" dirty="0">
                <a:latin typeface="Cambria"/>
                <a:cs typeface="Cambria"/>
              </a:rPr>
              <a:t> intended.</a:t>
            </a:r>
            <a:endParaRPr sz="1800">
              <a:latin typeface="Cambria"/>
              <a:cs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72584" y="173736"/>
            <a:ext cx="7370063" cy="2908554"/>
          </a:xfrm>
          <a:prstGeom prst="rect">
            <a:avLst/>
          </a:prstGeom>
        </p:spPr>
      </p:pic>
      <p:pic>
        <p:nvPicPr>
          <p:cNvPr id="3" name="object 3"/>
          <p:cNvPicPr/>
          <p:nvPr/>
        </p:nvPicPr>
        <p:blipFill>
          <a:blip r:embed="rId3" cstate="print"/>
          <a:stretch>
            <a:fillRect/>
          </a:stretch>
        </p:blipFill>
        <p:spPr>
          <a:xfrm>
            <a:off x="1060703" y="3274339"/>
            <a:ext cx="7296911" cy="3411588"/>
          </a:xfrm>
          <a:prstGeom prst="rect">
            <a:avLst/>
          </a:prstGeom>
        </p:spPr>
      </p:pic>
      <p:grpSp>
        <p:nvGrpSpPr>
          <p:cNvPr id="4" name="object 4"/>
          <p:cNvGrpSpPr/>
          <p:nvPr/>
        </p:nvGrpSpPr>
        <p:grpSpPr>
          <a:xfrm>
            <a:off x="263712" y="246888"/>
            <a:ext cx="4514215" cy="1074420"/>
            <a:chOff x="263712" y="246888"/>
            <a:chExt cx="4514215" cy="1074420"/>
          </a:xfrm>
        </p:grpSpPr>
        <p:pic>
          <p:nvPicPr>
            <p:cNvPr id="5" name="object 5"/>
            <p:cNvPicPr/>
            <p:nvPr/>
          </p:nvPicPr>
          <p:blipFill>
            <a:blip r:embed="rId4" cstate="print"/>
            <a:stretch>
              <a:fillRect/>
            </a:stretch>
          </p:blipFill>
          <p:spPr>
            <a:xfrm>
              <a:off x="263712" y="437784"/>
              <a:ext cx="245242" cy="245196"/>
            </a:xfrm>
            <a:prstGeom prst="rect">
              <a:avLst/>
            </a:prstGeom>
          </p:spPr>
        </p:pic>
        <p:pic>
          <p:nvPicPr>
            <p:cNvPr id="6" name="object 6"/>
            <p:cNvPicPr/>
            <p:nvPr/>
          </p:nvPicPr>
          <p:blipFill>
            <a:blip r:embed="rId5" cstate="print"/>
            <a:stretch>
              <a:fillRect/>
            </a:stretch>
          </p:blipFill>
          <p:spPr>
            <a:xfrm>
              <a:off x="384047" y="246888"/>
              <a:ext cx="4393692" cy="708659"/>
            </a:xfrm>
            <a:prstGeom prst="rect">
              <a:avLst/>
            </a:prstGeom>
          </p:spPr>
        </p:pic>
        <p:pic>
          <p:nvPicPr>
            <p:cNvPr id="7" name="object 7"/>
            <p:cNvPicPr/>
            <p:nvPr/>
          </p:nvPicPr>
          <p:blipFill>
            <a:blip r:embed="rId6" cstate="print"/>
            <a:stretch>
              <a:fillRect/>
            </a:stretch>
          </p:blipFill>
          <p:spPr>
            <a:xfrm>
              <a:off x="384047" y="612647"/>
              <a:ext cx="3963924" cy="708660"/>
            </a:xfrm>
            <a:prstGeom prst="rect">
              <a:avLst/>
            </a:prstGeom>
          </p:spPr>
        </p:pic>
      </p:grpSp>
      <p:sp>
        <p:nvSpPr>
          <p:cNvPr id="8" name="object 8"/>
          <p:cNvSpPr txBox="1"/>
          <p:nvPr/>
        </p:nvSpPr>
        <p:spPr>
          <a:xfrm>
            <a:off x="228193" y="340804"/>
            <a:ext cx="4257675" cy="2142490"/>
          </a:xfrm>
          <a:prstGeom prst="rect">
            <a:avLst/>
          </a:prstGeom>
        </p:spPr>
        <p:txBody>
          <a:bodyPr vert="horz" wrap="square" lIns="0" tIns="15875" rIns="0" bIns="0" rtlCol="0">
            <a:spAutoFit/>
          </a:bodyPr>
          <a:lstStyle/>
          <a:p>
            <a:pPr marL="360045" indent="-360680">
              <a:lnSpc>
                <a:spcPct val="100000"/>
              </a:lnSpc>
              <a:spcBef>
                <a:spcPts val="125"/>
              </a:spcBef>
              <a:buClr>
                <a:srgbClr val="000000"/>
              </a:buClr>
              <a:buFont typeface="Wingdings"/>
              <a:buChar char=""/>
              <a:tabLst>
                <a:tab pos="360680" algn="l"/>
              </a:tabLst>
            </a:pPr>
            <a:r>
              <a:rPr sz="2350" b="1" spc="120" dirty="0">
                <a:solidFill>
                  <a:srgbClr val="C00000"/>
                </a:solidFill>
                <a:latin typeface="Cambria"/>
                <a:cs typeface="Cambria"/>
              </a:rPr>
              <a:t>Identifying</a:t>
            </a:r>
            <a:r>
              <a:rPr sz="2350" b="1" spc="50" dirty="0">
                <a:solidFill>
                  <a:srgbClr val="C00000"/>
                </a:solidFill>
                <a:latin typeface="Cambria"/>
                <a:cs typeface="Cambria"/>
              </a:rPr>
              <a:t> </a:t>
            </a:r>
            <a:r>
              <a:rPr sz="2350" b="1" spc="95" dirty="0">
                <a:solidFill>
                  <a:srgbClr val="C00000"/>
                </a:solidFill>
                <a:latin typeface="Cambria"/>
                <a:cs typeface="Cambria"/>
              </a:rPr>
              <a:t>and</a:t>
            </a:r>
            <a:r>
              <a:rPr sz="2350" b="1" spc="55" dirty="0">
                <a:solidFill>
                  <a:srgbClr val="C00000"/>
                </a:solidFill>
                <a:latin typeface="Cambria"/>
                <a:cs typeface="Cambria"/>
              </a:rPr>
              <a:t> </a:t>
            </a:r>
            <a:r>
              <a:rPr sz="2350" b="1" spc="130" dirty="0">
                <a:solidFill>
                  <a:srgbClr val="C00000"/>
                </a:solidFill>
                <a:latin typeface="Cambria"/>
                <a:cs typeface="Cambria"/>
              </a:rPr>
              <a:t>Resolving</a:t>
            </a:r>
            <a:endParaRPr sz="2350">
              <a:latin typeface="Cambria"/>
              <a:cs typeface="Cambria"/>
            </a:endParaRPr>
          </a:p>
          <a:p>
            <a:pPr algn="ctr">
              <a:lnSpc>
                <a:spcPct val="100000"/>
              </a:lnSpc>
              <a:spcBef>
                <a:spcPts val="65"/>
              </a:spcBef>
            </a:pPr>
            <a:r>
              <a:rPr sz="2350" b="1" spc="160" dirty="0">
                <a:solidFill>
                  <a:srgbClr val="C00000"/>
                </a:solidFill>
                <a:latin typeface="Cambria"/>
                <a:cs typeface="Cambria"/>
              </a:rPr>
              <a:t>Bugs</a:t>
            </a:r>
            <a:r>
              <a:rPr sz="2350" b="1" spc="60" dirty="0">
                <a:solidFill>
                  <a:srgbClr val="C00000"/>
                </a:solidFill>
                <a:latin typeface="Cambria"/>
                <a:cs typeface="Cambria"/>
              </a:rPr>
              <a:t> </a:t>
            </a:r>
            <a:r>
              <a:rPr sz="2350" b="1" spc="95" dirty="0">
                <a:solidFill>
                  <a:srgbClr val="C00000"/>
                </a:solidFill>
                <a:latin typeface="Cambria"/>
                <a:cs typeface="Cambria"/>
              </a:rPr>
              <a:t>in</a:t>
            </a:r>
            <a:r>
              <a:rPr sz="2350" b="1" spc="70" dirty="0">
                <a:solidFill>
                  <a:srgbClr val="C00000"/>
                </a:solidFill>
                <a:latin typeface="Cambria"/>
                <a:cs typeface="Cambria"/>
              </a:rPr>
              <a:t> </a:t>
            </a:r>
            <a:r>
              <a:rPr sz="2350" b="1" spc="75" dirty="0">
                <a:solidFill>
                  <a:srgbClr val="C00000"/>
                </a:solidFill>
                <a:latin typeface="Cambria"/>
                <a:cs typeface="Cambria"/>
              </a:rPr>
              <a:t>the</a:t>
            </a:r>
            <a:r>
              <a:rPr sz="2350" b="1" spc="55" dirty="0">
                <a:solidFill>
                  <a:srgbClr val="C00000"/>
                </a:solidFill>
                <a:latin typeface="Cambria"/>
                <a:cs typeface="Cambria"/>
              </a:rPr>
              <a:t> </a:t>
            </a:r>
            <a:r>
              <a:rPr sz="2350" b="1" spc="95" dirty="0">
                <a:solidFill>
                  <a:srgbClr val="C00000"/>
                </a:solidFill>
                <a:latin typeface="Cambria"/>
                <a:cs typeface="Cambria"/>
              </a:rPr>
              <a:t>Initial</a:t>
            </a:r>
            <a:r>
              <a:rPr sz="2350" b="1" spc="140" dirty="0">
                <a:solidFill>
                  <a:srgbClr val="C00000"/>
                </a:solidFill>
                <a:latin typeface="Cambria"/>
                <a:cs typeface="Cambria"/>
              </a:rPr>
              <a:t> </a:t>
            </a:r>
            <a:r>
              <a:rPr sz="2350" b="1" spc="190" dirty="0">
                <a:solidFill>
                  <a:srgbClr val="C00000"/>
                </a:solidFill>
                <a:latin typeface="Cambria"/>
                <a:cs typeface="Cambria"/>
              </a:rPr>
              <a:t>Code</a:t>
            </a:r>
            <a:endParaRPr sz="2350">
              <a:latin typeface="Cambria"/>
              <a:cs typeface="Cambria"/>
            </a:endParaRPr>
          </a:p>
          <a:p>
            <a:pPr marL="106045" marR="100965">
              <a:lnSpc>
                <a:spcPct val="100000"/>
              </a:lnSpc>
              <a:spcBef>
                <a:spcPts val="2285"/>
              </a:spcBef>
            </a:pPr>
            <a:r>
              <a:rPr sz="1800" spc="35" dirty="0">
                <a:latin typeface="Cambria"/>
                <a:cs typeface="Cambria"/>
              </a:rPr>
              <a:t>The</a:t>
            </a:r>
            <a:r>
              <a:rPr sz="1800" spc="70" dirty="0">
                <a:latin typeface="Cambria"/>
                <a:cs typeface="Cambria"/>
              </a:rPr>
              <a:t> </a:t>
            </a:r>
            <a:r>
              <a:rPr sz="1800" spc="30" dirty="0">
                <a:latin typeface="Cambria"/>
                <a:cs typeface="Cambria"/>
              </a:rPr>
              <a:t>following</a:t>
            </a:r>
            <a:r>
              <a:rPr sz="1800" spc="265" dirty="0">
                <a:latin typeface="Cambria"/>
                <a:cs typeface="Cambria"/>
              </a:rPr>
              <a:t> </a:t>
            </a:r>
            <a:r>
              <a:rPr sz="1800" spc="125" dirty="0">
                <a:latin typeface="Cambria"/>
                <a:cs typeface="Cambria"/>
              </a:rPr>
              <a:t>code</a:t>
            </a:r>
            <a:r>
              <a:rPr sz="1800" spc="75" dirty="0">
                <a:latin typeface="Cambria"/>
                <a:cs typeface="Cambria"/>
              </a:rPr>
              <a:t> </a:t>
            </a:r>
            <a:r>
              <a:rPr sz="1800" spc="55" dirty="0">
                <a:latin typeface="Cambria"/>
                <a:cs typeface="Cambria"/>
              </a:rPr>
              <a:t>snippet</a:t>
            </a:r>
            <a:r>
              <a:rPr sz="1800" spc="60" dirty="0">
                <a:latin typeface="Cambria"/>
                <a:cs typeface="Cambria"/>
              </a:rPr>
              <a:t> </a:t>
            </a:r>
            <a:r>
              <a:rPr sz="1800" spc="50" dirty="0">
                <a:latin typeface="Cambria"/>
                <a:cs typeface="Cambria"/>
              </a:rPr>
              <a:t>represents </a:t>
            </a:r>
            <a:r>
              <a:rPr sz="1800" spc="-380" dirty="0">
                <a:latin typeface="Cambria"/>
                <a:cs typeface="Cambria"/>
              </a:rPr>
              <a:t> </a:t>
            </a:r>
            <a:r>
              <a:rPr sz="1800" spc="45" dirty="0">
                <a:latin typeface="Cambria"/>
                <a:cs typeface="Cambria"/>
              </a:rPr>
              <a:t>the</a:t>
            </a:r>
            <a:r>
              <a:rPr sz="1800" spc="75" dirty="0">
                <a:latin typeface="Cambria"/>
                <a:cs typeface="Cambria"/>
              </a:rPr>
              <a:t> </a:t>
            </a:r>
            <a:r>
              <a:rPr sz="1800" spc="5" dirty="0">
                <a:latin typeface="Cambria"/>
                <a:cs typeface="Cambria"/>
              </a:rPr>
              <a:t>initial</a:t>
            </a:r>
            <a:r>
              <a:rPr sz="1800" spc="80" dirty="0">
                <a:latin typeface="Cambria"/>
                <a:cs typeface="Cambria"/>
              </a:rPr>
              <a:t> </a:t>
            </a:r>
            <a:r>
              <a:rPr sz="1800" spc="30" dirty="0">
                <a:latin typeface="Cambria"/>
                <a:cs typeface="Cambria"/>
              </a:rPr>
              <a:t>state</a:t>
            </a:r>
            <a:r>
              <a:rPr sz="1800" spc="10" dirty="0">
                <a:latin typeface="Cambria"/>
                <a:cs typeface="Cambria"/>
              </a:rPr>
              <a:t> </a:t>
            </a:r>
            <a:r>
              <a:rPr sz="1800" spc="15" dirty="0">
                <a:latin typeface="Cambria"/>
                <a:cs typeface="Cambria"/>
              </a:rPr>
              <a:t>of</a:t>
            </a:r>
            <a:r>
              <a:rPr sz="1800" spc="110" dirty="0">
                <a:latin typeface="Cambria"/>
                <a:cs typeface="Cambria"/>
              </a:rPr>
              <a:t> </a:t>
            </a:r>
            <a:r>
              <a:rPr sz="1800" spc="40" dirty="0">
                <a:latin typeface="Cambria"/>
                <a:cs typeface="Cambria"/>
              </a:rPr>
              <a:t>Flask</a:t>
            </a:r>
            <a:r>
              <a:rPr sz="1800" spc="155" dirty="0">
                <a:latin typeface="Cambria"/>
                <a:cs typeface="Cambria"/>
              </a:rPr>
              <a:t> </a:t>
            </a:r>
            <a:r>
              <a:rPr sz="1800" spc="60" dirty="0">
                <a:latin typeface="Cambria"/>
                <a:cs typeface="Cambria"/>
              </a:rPr>
              <a:t>application, </a:t>
            </a:r>
            <a:r>
              <a:rPr sz="1800" spc="65" dirty="0">
                <a:latin typeface="Cambria"/>
                <a:cs typeface="Cambria"/>
              </a:rPr>
              <a:t> </a:t>
            </a:r>
            <a:r>
              <a:rPr sz="1800" spc="35" dirty="0">
                <a:latin typeface="Cambria"/>
                <a:cs typeface="Cambria"/>
              </a:rPr>
              <a:t>which</a:t>
            </a:r>
            <a:r>
              <a:rPr sz="1800" spc="145" dirty="0">
                <a:latin typeface="Cambria"/>
                <a:cs typeface="Cambria"/>
              </a:rPr>
              <a:t> </a:t>
            </a:r>
            <a:r>
              <a:rPr sz="1800" spc="35" dirty="0">
                <a:latin typeface="Cambria"/>
                <a:cs typeface="Cambria"/>
              </a:rPr>
              <a:t>contains</a:t>
            </a:r>
            <a:r>
              <a:rPr sz="1800" spc="135" dirty="0">
                <a:latin typeface="Cambria"/>
                <a:cs typeface="Cambria"/>
              </a:rPr>
              <a:t> </a:t>
            </a:r>
            <a:r>
              <a:rPr sz="1800" spc="50" dirty="0">
                <a:latin typeface="Cambria"/>
                <a:cs typeface="Cambria"/>
              </a:rPr>
              <a:t>identifiable</a:t>
            </a:r>
            <a:r>
              <a:rPr sz="1800" spc="150" dirty="0">
                <a:latin typeface="Cambria"/>
                <a:cs typeface="Cambria"/>
              </a:rPr>
              <a:t> </a:t>
            </a:r>
            <a:r>
              <a:rPr sz="1800" spc="120" dirty="0">
                <a:latin typeface="Cambria"/>
                <a:cs typeface="Cambria"/>
              </a:rPr>
              <a:t>bugs </a:t>
            </a:r>
            <a:r>
              <a:rPr sz="1800" spc="125" dirty="0">
                <a:latin typeface="Cambria"/>
                <a:cs typeface="Cambria"/>
              </a:rPr>
              <a:t> </a:t>
            </a:r>
            <a:r>
              <a:rPr sz="1800" spc="70" dirty="0">
                <a:latin typeface="Cambria"/>
                <a:cs typeface="Cambria"/>
              </a:rPr>
              <a:t>impacting</a:t>
            </a:r>
            <a:r>
              <a:rPr sz="1800" spc="55" dirty="0">
                <a:latin typeface="Cambria"/>
                <a:cs typeface="Cambria"/>
              </a:rPr>
              <a:t> </a:t>
            </a:r>
            <a:r>
              <a:rPr sz="1800" spc="5" dirty="0">
                <a:latin typeface="Cambria"/>
                <a:cs typeface="Cambria"/>
              </a:rPr>
              <a:t>its</a:t>
            </a:r>
            <a:r>
              <a:rPr sz="1800" dirty="0">
                <a:latin typeface="Cambria"/>
                <a:cs typeface="Cambria"/>
              </a:rPr>
              <a:t> </a:t>
            </a:r>
            <a:r>
              <a:rPr sz="1800" spc="30" dirty="0">
                <a:latin typeface="Cambria"/>
                <a:cs typeface="Cambria"/>
              </a:rPr>
              <a:t>functionality.</a:t>
            </a:r>
            <a:endParaRPr sz="1800">
              <a:latin typeface="Cambria"/>
              <a:cs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object 2"/>
          <p:cNvGrpSpPr/>
          <p:nvPr/>
        </p:nvGrpSpPr>
        <p:grpSpPr>
          <a:xfrm>
            <a:off x="0" y="-82142"/>
            <a:ext cx="7391400" cy="5181600"/>
            <a:chOff x="1463039" y="2725559"/>
            <a:chExt cx="10443845" cy="4005579"/>
          </a:xfrm>
        </p:grpSpPr>
        <p:pic>
          <p:nvPicPr>
            <p:cNvPr id="10" name="object 3"/>
            <p:cNvPicPr/>
            <p:nvPr/>
          </p:nvPicPr>
          <p:blipFill>
            <a:blip r:embed="rId2" cstate="print"/>
            <a:stretch>
              <a:fillRect/>
            </a:stretch>
          </p:blipFill>
          <p:spPr>
            <a:xfrm>
              <a:off x="1463039" y="2725559"/>
              <a:ext cx="8750808" cy="3942079"/>
            </a:xfrm>
            <a:prstGeom prst="rect">
              <a:avLst/>
            </a:prstGeom>
          </p:spPr>
        </p:pic>
        <p:sp>
          <p:nvSpPr>
            <p:cNvPr id="11" name="object 4"/>
            <p:cNvSpPr/>
            <p:nvPr/>
          </p:nvSpPr>
          <p:spPr>
            <a:xfrm>
              <a:off x="6515099" y="4586858"/>
              <a:ext cx="2514600" cy="228600"/>
            </a:xfrm>
            <a:custGeom>
              <a:avLst/>
              <a:gdLst/>
              <a:ahLst/>
              <a:cxnLst/>
              <a:rect l="l" t="t" r="r" b="b"/>
              <a:pathLst>
                <a:path w="2514600" h="228600">
                  <a:moveTo>
                    <a:pt x="114300" y="0"/>
                  </a:moveTo>
                  <a:lnTo>
                    <a:pt x="0" y="114300"/>
                  </a:lnTo>
                  <a:lnTo>
                    <a:pt x="114300" y="228600"/>
                  </a:lnTo>
                  <a:lnTo>
                    <a:pt x="114300" y="171450"/>
                  </a:lnTo>
                  <a:lnTo>
                    <a:pt x="2514600" y="171450"/>
                  </a:lnTo>
                  <a:lnTo>
                    <a:pt x="2514600" y="57150"/>
                  </a:lnTo>
                  <a:lnTo>
                    <a:pt x="114300" y="57150"/>
                  </a:lnTo>
                  <a:lnTo>
                    <a:pt x="114300" y="0"/>
                  </a:lnTo>
                  <a:close/>
                </a:path>
              </a:pathLst>
            </a:custGeom>
            <a:solidFill>
              <a:srgbClr val="4471C4"/>
            </a:solidFill>
          </p:spPr>
          <p:txBody>
            <a:bodyPr wrap="square" lIns="0" tIns="0" rIns="0" bIns="0" rtlCol="0"/>
            <a:lstStyle/>
            <a:p>
              <a:endParaRPr/>
            </a:p>
          </p:txBody>
        </p:sp>
        <p:sp>
          <p:nvSpPr>
            <p:cNvPr id="12" name="object 5"/>
            <p:cNvSpPr/>
            <p:nvPr/>
          </p:nvSpPr>
          <p:spPr>
            <a:xfrm>
              <a:off x="6515099" y="4586858"/>
              <a:ext cx="2514600" cy="228600"/>
            </a:xfrm>
            <a:custGeom>
              <a:avLst/>
              <a:gdLst/>
              <a:ahLst/>
              <a:cxnLst/>
              <a:rect l="l" t="t" r="r" b="b"/>
              <a:pathLst>
                <a:path w="2514600" h="228600">
                  <a:moveTo>
                    <a:pt x="2514600" y="57150"/>
                  </a:moveTo>
                  <a:lnTo>
                    <a:pt x="114300" y="57150"/>
                  </a:lnTo>
                  <a:lnTo>
                    <a:pt x="114300" y="0"/>
                  </a:lnTo>
                  <a:lnTo>
                    <a:pt x="0" y="114300"/>
                  </a:lnTo>
                  <a:lnTo>
                    <a:pt x="114300" y="228600"/>
                  </a:lnTo>
                  <a:lnTo>
                    <a:pt x="114300" y="171450"/>
                  </a:lnTo>
                  <a:lnTo>
                    <a:pt x="2514600" y="171450"/>
                  </a:lnTo>
                  <a:lnTo>
                    <a:pt x="2514600" y="57150"/>
                  </a:lnTo>
                  <a:close/>
                </a:path>
              </a:pathLst>
            </a:custGeom>
            <a:ln w="25400">
              <a:solidFill>
                <a:srgbClr val="2E528F"/>
              </a:solidFill>
            </a:ln>
          </p:spPr>
          <p:txBody>
            <a:bodyPr wrap="square" lIns="0" tIns="0" rIns="0" bIns="0" rtlCol="0"/>
            <a:lstStyle/>
            <a:p>
              <a:endParaRPr/>
            </a:p>
          </p:txBody>
        </p:sp>
        <p:sp>
          <p:nvSpPr>
            <p:cNvPr id="13" name="object 6"/>
            <p:cNvSpPr/>
            <p:nvPr/>
          </p:nvSpPr>
          <p:spPr>
            <a:xfrm>
              <a:off x="6853427" y="5190489"/>
              <a:ext cx="3182620" cy="229235"/>
            </a:xfrm>
            <a:custGeom>
              <a:avLst/>
              <a:gdLst/>
              <a:ahLst/>
              <a:cxnLst/>
              <a:rect l="l" t="t" r="r" b="b"/>
              <a:pathLst>
                <a:path w="3182620" h="229235">
                  <a:moveTo>
                    <a:pt x="114300" y="0"/>
                  </a:moveTo>
                  <a:lnTo>
                    <a:pt x="0" y="114300"/>
                  </a:lnTo>
                  <a:lnTo>
                    <a:pt x="114300" y="228727"/>
                  </a:lnTo>
                  <a:lnTo>
                    <a:pt x="114300" y="171577"/>
                  </a:lnTo>
                  <a:lnTo>
                    <a:pt x="3182112" y="171577"/>
                  </a:lnTo>
                  <a:lnTo>
                    <a:pt x="3182112" y="57150"/>
                  </a:lnTo>
                  <a:lnTo>
                    <a:pt x="114300" y="57150"/>
                  </a:lnTo>
                  <a:lnTo>
                    <a:pt x="114300" y="0"/>
                  </a:lnTo>
                  <a:close/>
                </a:path>
              </a:pathLst>
            </a:custGeom>
            <a:solidFill>
              <a:srgbClr val="4471C4"/>
            </a:solidFill>
          </p:spPr>
          <p:txBody>
            <a:bodyPr wrap="square" lIns="0" tIns="0" rIns="0" bIns="0" rtlCol="0"/>
            <a:lstStyle/>
            <a:p>
              <a:endParaRPr/>
            </a:p>
          </p:txBody>
        </p:sp>
        <p:sp>
          <p:nvSpPr>
            <p:cNvPr id="14" name="object 7"/>
            <p:cNvSpPr/>
            <p:nvPr/>
          </p:nvSpPr>
          <p:spPr>
            <a:xfrm>
              <a:off x="6853427" y="5190489"/>
              <a:ext cx="3182620" cy="229235"/>
            </a:xfrm>
            <a:custGeom>
              <a:avLst/>
              <a:gdLst/>
              <a:ahLst/>
              <a:cxnLst/>
              <a:rect l="l" t="t" r="r" b="b"/>
              <a:pathLst>
                <a:path w="3182620" h="229235">
                  <a:moveTo>
                    <a:pt x="3182112" y="57150"/>
                  </a:moveTo>
                  <a:lnTo>
                    <a:pt x="114300" y="57150"/>
                  </a:lnTo>
                  <a:lnTo>
                    <a:pt x="114300" y="0"/>
                  </a:lnTo>
                  <a:lnTo>
                    <a:pt x="0" y="114300"/>
                  </a:lnTo>
                  <a:lnTo>
                    <a:pt x="114300" y="228727"/>
                  </a:lnTo>
                  <a:lnTo>
                    <a:pt x="114300" y="171577"/>
                  </a:lnTo>
                  <a:lnTo>
                    <a:pt x="3182112" y="171577"/>
                  </a:lnTo>
                  <a:lnTo>
                    <a:pt x="3182112" y="57150"/>
                  </a:lnTo>
                  <a:close/>
                </a:path>
              </a:pathLst>
            </a:custGeom>
            <a:ln w="25400">
              <a:solidFill>
                <a:srgbClr val="2E528F"/>
              </a:solidFill>
            </a:ln>
          </p:spPr>
          <p:txBody>
            <a:bodyPr wrap="square" lIns="0" tIns="0" rIns="0" bIns="0" rtlCol="0"/>
            <a:lstStyle/>
            <a:p>
              <a:endParaRPr/>
            </a:p>
          </p:txBody>
        </p:sp>
      </p:grpSp>
      <p:grpSp>
        <p:nvGrpSpPr>
          <p:cNvPr id="15" name="object 2"/>
          <p:cNvGrpSpPr/>
          <p:nvPr/>
        </p:nvGrpSpPr>
        <p:grpSpPr>
          <a:xfrm>
            <a:off x="6324601" y="456948"/>
            <a:ext cx="7696200" cy="5105652"/>
            <a:chOff x="1133855" y="3045712"/>
            <a:chExt cx="10773410" cy="3812540"/>
          </a:xfrm>
        </p:grpSpPr>
        <p:pic>
          <p:nvPicPr>
            <p:cNvPr id="16" name="object 3"/>
            <p:cNvPicPr/>
            <p:nvPr/>
          </p:nvPicPr>
          <p:blipFill>
            <a:blip r:embed="rId3" cstate="print"/>
            <a:stretch>
              <a:fillRect/>
            </a:stretch>
          </p:blipFill>
          <p:spPr>
            <a:xfrm>
              <a:off x="1133855" y="3045712"/>
              <a:ext cx="7845552" cy="3812286"/>
            </a:xfrm>
            <a:prstGeom prst="rect">
              <a:avLst/>
            </a:prstGeom>
          </p:spPr>
        </p:pic>
        <p:sp>
          <p:nvSpPr>
            <p:cNvPr id="17" name="object 4"/>
            <p:cNvSpPr/>
            <p:nvPr/>
          </p:nvSpPr>
          <p:spPr>
            <a:xfrm>
              <a:off x="1714500" y="4486313"/>
              <a:ext cx="7269480" cy="859790"/>
            </a:xfrm>
            <a:custGeom>
              <a:avLst/>
              <a:gdLst/>
              <a:ahLst/>
              <a:cxnLst/>
              <a:rect l="l" t="t" r="r" b="b"/>
              <a:pathLst>
                <a:path w="7269480" h="859789">
                  <a:moveTo>
                    <a:pt x="0" y="859751"/>
                  </a:moveTo>
                  <a:lnTo>
                    <a:pt x="7269480" y="859751"/>
                  </a:lnTo>
                  <a:lnTo>
                    <a:pt x="7269480" y="0"/>
                  </a:lnTo>
                  <a:lnTo>
                    <a:pt x="0" y="0"/>
                  </a:lnTo>
                  <a:lnTo>
                    <a:pt x="0" y="859751"/>
                  </a:lnTo>
                  <a:close/>
                </a:path>
              </a:pathLst>
            </a:custGeom>
            <a:ln w="25400">
              <a:solidFill>
                <a:srgbClr val="EC7C30"/>
              </a:solidFill>
            </a:ln>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64808" y="1847595"/>
            <a:ext cx="4462272" cy="2834640"/>
          </a:xfrm>
          <a:prstGeom prst="rect">
            <a:avLst/>
          </a:prstGeom>
        </p:spPr>
      </p:pic>
      <p:sp>
        <p:nvSpPr>
          <p:cNvPr id="3" name="object 3"/>
          <p:cNvSpPr txBox="1">
            <a:spLocks noGrp="1"/>
          </p:cNvSpPr>
          <p:nvPr>
            <p:ph type="title"/>
          </p:nvPr>
        </p:nvSpPr>
        <p:spPr>
          <a:xfrm>
            <a:off x="1339341" y="2676855"/>
            <a:ext cx="3505200" cy="762000"/>
          </a:xfrm>
          <a:prstGeom prst="rect">
            <a:avLst/>
          </a:prstGeom>
        </p:spPr>
        <p:txBody>
          <a:bodyPr vert="horz" wrap="square" lIns="0" tIns="16510" rIns="0" bIns="0" rtlCol="0">
            <a:spAutoFit/>
          </a:bodyPr>
          <a:lstStyle/>
          <a:p>
            <a:pPr marL="12700">
              <a:lnSpc>
                <a:spcPct val="100000"/>
              </a:lnSpc>
              <a:spcBef>
                <a:spcPts val="130"/>
              </a:spcBef>
            </a:pPr>
            <a:r>
              <a:rPr spc="110" dirty="0"/>
              <a:t>THANK</a:t>
            </a:r>
            <a:r>
              <a:rPr spc="20" dirty="0"/>
              <a:t> </a:t>
            </a:r>
            <a:r>
              <a:rPr spc="420"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160</Words>
  <Application>Microsoft Office PowerPoint</Application>
  <PresentationFormat>Custom</PresentationFormat>
  <Paragraphs>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Code Refactoring and Bug Fixing</vt:lpstr>
      <vt:lpstr>Scenario: 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Refactoring and Bug Fixing</dc:title>
  <dc:creator>Owner</dc:creator>
  <cp:lastModifiedBy>Owner</cp:lastModifiedBy>
  <cp:revision>1</cp:revision>
  <dcterms:created xsi:type="dcterms:W3CDTF">2024-02-28T16:10:51Z</dcterms:created>
  <dcterms:modified xsi:type="dcterms:W3CDTF">2024-02-28T16:16:07Z</dcterms:modified>
</cp:coreProperties>
</file>