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2DC4B-BEC6-46D9-B51E-1D7428FF6523}" v="7" dt="2024-08-29T17:39:14.4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f06c7793d34f225/Documents/Employee_Dataset%20na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9326006709054413E-2"/>
          <c:y val="0.18537248504622081"/>
          <c:w val="0.89611071343354809"/>
          <c:h val="0.39724473674069699"/>
        </c:manualLayout>
      </c:layout>
      <c:barChart>
        <c:barDir val="col"/>
        <c:grouping val="clustered"/>
        <c:varyColors val="0"/>
        <c:ser>
          <c:idx val="0"/>
          <c:order val="0"/>
          <c:tx>
            <c:strRef>
              <c:f>Sheet3!$A$3</c:f>
              <c:strCache>
                <c:ptCount val="1"/>
              </c:strCache>
            </c:strRef>
          </c:tx>
          <c:spPr>
            <a:solidFill>
              <a:schemeClr val="accent1"/>
            </a:solidFill>
            <a:ln>
              <a:noFill/>
            </a:ln>
            <a:effectLst/>
          </c:spPr>
          <c:invertIfNegative val="0"/>
          <c:cat>
            <c:multiLvlStrRef>
              <c:f>Sheet3!$B$1:$G$2</c:f>
              <c:multiLvlStrCache>
                <c:ptCount val="6"/>
                <c:lvl>
                  <c:pt idx="1">
                    <c:v>Accounting</c:v>
                  </c:pt>
                  <c:pt idx="2">
                    <c:v>Business Development</c:v>
                  </c:pt>
                  <c:pt idx="3">
                    <c:v>Engineering</c:v>
                  </c:pt>
                  <c:pt idx="4">
                    <c:v>Human Resources</c:v>
                  </c:pt>
                  <c:pt idx="5">
                    <c:v>Marketing</c:v>
                  </c:pt>
                </c:lvl>
                <c:lvl>
                  <c:pt idx="0">
                    <c:v>Department</c:v>
                  </c:pt>
                </c:lvl>
              </c:multiLvlStrCache>
            </c:multiLvlStrRef>
          </c:cat>
          <c:val>
            <c:numRef>
              <c:f>Sheet3!$B$3:$G$3</c:f>
              <c:numCache>
                <c:formatCode>General</c:formatCode>
                <c:ptCount val="6"/>
                <c:pt idx="0">
                  <c:v>0</c:v>
                </c:pt>
              </c:numCache>
            </c:numRef>
          </c:val>
          <c:extLst>
            <c:ext xmlns:c16="http://schemas.microsoft.com/office/drawing/2014/chart" uri="{C3380CC4-5D6E-409C-BE32-E72D297353CC}">
              <c16:uniqueId val="{00000000-48B6-4698-B23C-496EF0295F52}"/>
            </c:ext>
          </c:extLst>
        </c:ser>
        <c:ser>
          <c:idx val="1"/>
          <c:order val="1"/>
          <c:tx>
            <c:strRef>
              <c:f>Sheet3!$A$4</c:f>
              <c:strCache>
                <c:ptCount val="1"/>
                <c:pt idx="0">
                  <c:v>Fixed Term</c:v>
                </c:pt>
              </c:strCache>
            </c:strRef>
          </c:tx>
          <c:spPr>
            <a:solidFill>
              <a:schemeClr val="accent2"/>
            </a:solidFill>
            <a:ln>
              <a:noFill/>
            </a:ln>
            <a:effectLst/>
          </c:spPr>
          <c:invertIfNegative val="0"/>
          <c:cat>
            <c:multiLvlStrRef>
              <c:f>Sheet3!$B$1:$G$2</c:f>
              <c:multiLvlStrCache>
                <c:ptCount val="6"/>
                <c:lvl>
                  <c:pt idx="1">
                    <c:v>Accounting</c:v>
                  </c:pt>
                  <c:pt idx="2">
                    <c:v>Business Development</c:v>
                  </c:pt>
                  <c:pt idx="3">
                    <c:v>Engineering</c:v>
                  </c:pt>
                  <c:pt idx="4">
                    <c:v>Human Resources</c:v>
                  </c:pt>
                  <c:pt idx="5">
                    <c:v>Marketing</c:v>
                  </c:pt>
                </c:lvl>
                <c:lvl>
                  <c:pt idx="0">
                    <c:v>Department</c:v>
                  </c:pt>
                </c:lvl>
              </c:multiLvlStrCache>
            </c:multiLvlStrRef>
          </c:cat>
          <c:val>
            <c:numRef>
              <c:f>Sheet3!$B$4:$G$4</c:f>
              <c:numCache>
                <c:formatCode>General</c:formatCode>
                <c:ptCount val="6"/>
                <c:pt idx="1">
                  <c:v>4</c:v>
                </c:pt>
                <c:pt idx="2">
                  <c:v>4</c:v>
                </c:pt>
                <c:pt idx="3">
                  <c:v>1.8</c:v>
                </c:pt>
                <c:pt idx="4">
                  <c:v>3.4</c:v>
                </c:pt>
                <c:pt idx="5">
                  <c:v>0.3</c:v>
                </c:pt>
              </c:numCache>
            </c:numRef>
          </c:val>
          <c:extLst>
            <c:ext xmlns:c16="http://schemas.microsoft.com/office/drawing/2014/chart" uri="{C3380CC4-5D6E-409C-BE32-E72D297353CC}">
              <c16:uniqueId val="{00000001-48B6-4698-B23C-496EF0295F52}"/>
            </c:ext>
          </c:extLst>
        </c:ser>
        <c:ser>
          <c:idx val="2"/>
          <c:order val="2"/>
          <c:tx>
            <c:strRef>
              <c:f>Sheet3!$A$5</c:f>
              <c:strCache>
                <c:ptCount val="1"/>
                <c:pt idx="0">
                  <c:v>Permanent</c:v>
                </c:pt>
              </c:strCache>
            </c:strRef>
          </c:tx>
          <c:spPr>
            <a:solidFill>
              <a:schemeClr val="accent3"/>
            </a:solidFill>
            <a:ln>
              <a:noFill/>
            </a:ln>
            <a:effectLst/>
          </c:spPr>
          <c:invertIfNegative val="0"/>
          <c:cat>
            <c:multiLvlStrRef>
              <c:f>Sheet3!$B$1:$G$2</c:f>
              <c:multiLvlStrCache>
                <c:ptCount val="6"/>
                <c:lvl>
                  <c:pt idx="1">
                    <c:v>Accounting</c:v>
                  </c:pt>
                  <c:pt idx="2">
                    <c:v>Business Development</c:v>
                  </c:pt>
                  <c:pt idx="3">
                    <c:v>Engineering</c:v>
                  </c:pt>
                  <c:pt idx="4">
                    <c:v>Human Resources</c:v>
                  </c:pt>
                  <c:pt idx="5">
                    <c:v>Marketing</c:v>
                  </c:pt>
                </c:lvl>
                <c:lvl>
                  <c:pt idx="0">
                    <c:v>Department</c:v>
                  </c:pt>
                </c:lvl>
              </c:multiLvlStrCache>
            </c:multiLvlStrRef>
          </c:cat>
          <c:val>
            <c:numRef>
              <c:f>Sheet3!$B$5:$G$5</c:f>
              <c:numCache>
                <c:formatCode>General</c:formatCode>
                <c:ptCount val="6"/>
                <c:pt idx="1">
                  <c:v>10.8</c:v>
                </c:pt>
                <c:pt idx="2">
                  <c:v>13.9</c:v>
                </c:pt>
                <c:pt idx="3">
                  <c:v>6</c:v>
                </c:pt>
                <c:pt idx="4">
                  <c:v>4.7</c:v>
                </c:pt>
                <c:pt idx="5">
                  <c:v>7.5</c:v>
                </c:pt>
              </c:numCache>
            </c:numRef>
          </c:val>
          <c:extLst>
            <c:ext xmlns:c16="http://schemas.microsoft.com/office/drawing/2014/chart" uri="{C3380CC4-5D6E-409C-BE32-E72D297353CC}">
              <c16:uniqueId val="{00000002-48B6-4698-B23C-496EF0295F52}"/>
            </c:ext>
          </c:extLst>
        </c:ser>
        <c:ser>
          <c:idx val="3"/>
          <c:order val="3"/>
          <c:tx>
            <c:strRef>
              <c:f>Sheet3!$A$6</c:f>
              <c:strCache>
                <c:ptCount val="1"/>
                <c:pt idx="0">
                  <c:v>Temporary</c:v>
                </c:pt>
              </c:strCache>
            </c:strRef>
          </c:tx>
          <c:spPr>
            <a:solidFill>
              <a:schemeClr val="accent4"/>
            </a:solidFill>
            <a:ln>
              <a:noFill/>
            </a:ln>
            <a:effectLst/>
          </c:spPr>
          <c:invertIfNegative val="0"/>
          <c:cat>
            <c:multiLvlStrRef>
              <c:f>Sheet3!$B$1:$G$2</c:f>
              <c:multiLvlStrCache>
                <c:ptCount val="6"/>
                <c:lvl>
                  <c:pt idx="1">
                    <c:v>Accounting</c:v>
                  </c:pt>
                  <c:pt idx="2">
                    <c:v>Business Development</c:v>
                  </c:pt>
                  <c:pt idx="3">
                    <c:v>Engineering</c:v>
                  </c:pt>
                  <c:pt idx="4">
                    <c:v>Human Resources</c:v>
                  </c:pt>
                  <c:pt idx="5">
                    <c:v>Marketing</c:v>
                  </c:pt>
                </c:lvl>
                <c:lvl>
                  <c:pt idx="0">
                    <c:v>Department</c:v>
                  </c:pt>
                </c:lvl>
              </c:multiLvlStrCache>
            </c:multiLvlStrRef>
          </c:cat>
          <c:val>
            <c:numRef>
              <c:f>Sheet3!$B$6:$G$6</c:f>
              <c:numCache>
                <c:formatCode>General</c:formatCode>
                <c:ptCount val="6"/>
                <c:pt idx="1">
                  <c:v>1.6</c:v>
                </c:pt>
                <c:pt idx="2">
                  <c:v>2</c:v>
                </c:pt>
                <c:pt idx="3">
                  <c:v>4</c:v>
                </c:pt>
                <c:pt idx="4">
                  <c:v>1.8</c:v>
                </c:pt>
                <c:pt idx="5">
                  <c:v>0.8</c:v>
                </c:pt>
              </c:numCache>
            </c:numRef>
          </c:val>
          <c:extLst>
            <c:ext xmlns:c16="http://schemas.microsoft.com/office/drawing/2014/chart" uri="{C3380CC4-5D6E-409C-BE32-E72D297353CC}">
              <c16:uniqueId val="{00000003-48B6-4698-B23C-496EF0295F52}"/>
            </c:ext>
          </c:extLst>
        </c:ser>
        <c:dLbls>
          <c:showLegendKey val="0"/>
          <c:showVal val="0"/>
          <c:showCatName val="0"/>
          <c:showSerName val="0"/>
          <c:showPercent val="0"/>
          <c:showBubbleSize val="0"/>
        </c:dLbls>
        <c:gapWidth val="219"/>
        <c:overlap val="-27"/>
        <c:axId val="1331143744"/>
        <c:axId val="1331145184"/>
      </c:barChart>
      <c:catAx>
        <c:axId val="133114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145184"/>
        <c:crosses val="autoZero"/>
        <c:auto val="1"/>
        <c:lblAlgn val="ctr"/>
        <c:lblOffset val="100"/>
        <c:noMultiLvlLbl val="0"/>
      </c:catAx>
      <c:valAx>
        <c:axId val="133114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14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72105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
        <p:nvSpPr>
          <p:cNvPr id="8" name="TextBox 7">
            <a:extLst>
              <a:ext uri="{FF2B5EF4-FFF2-40B4-BE49-F238E27FC236}">
                <a16:creationId xmlns:a16="http://schemas.microsoft.com/office/drawing/2014/main" id="{F01DDB82-FFF5-62C6-EB55-28D875A1962E}"/>
              </a:ext>
            </a:extLst>
          </p:cNvPr>
          <p:cNvSpPr txBox="1"/>
          <p:nvPr userDrawn="1">
            <p:extLst>
              <p:ext uri="{1162E1C5-73C7-4A58-AE30-91384D911F3F}">
                <p184:classification xmlns:p184="http://schemas.microsoft.com/office/powerpoint/2018/4/main" val="ftr"/>
              </p:ext>
            </p:extLst>
          </p:nvPr>
        </p:nvSpPr>
        <p:spPr>
          <a:xfrm>
            <a:off x="4633087" y="6642100"/>
            <a:ext cx="295433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Not for Public Consumption or Distribution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95524" y="327293"/>
            <a:ext cx="7658100" cy="555280"/>
          </a:xfrm>
          <a:prstGeom prst="rect">
            <a:avLst/>
          </a:prstGeom>
        </p:spPr>
        <p:txBody>
          <a:bodyPr vert="horz" wrap="square" lIns="0" tIns="16510" rIns="0" bIns="0" rtlCol="0">
            <a:spAutoFit/>
          </a:bodyPr>
          <a:lstStyle/>
          <a:p>
            <a:pPr algn="ctr">
              <a:spcBef>
                <a:spcPts val="130"/>
              </a:spcBef>
            </a:pPr>
            <a:r>
              <a:rPr lang="en-US" sz="3500" b="1" dirty="0">
                <a:solidFill>
                  <a:srgbClr val="0F0F0F"/>
                </a:solidFill>
                <a:latin typeface="Times New Roman" panose="02020603050405020304" pitchFamily="18" charset="0"/>
                <a:cs typeface="Times New Roman" panose="02020603050405020304" pitchFamily="18" charset="0"/>
              </a:rPr>
              <a:t>Employee Data Analysis using Excel</a:t>
            </a:r>
            <a:r>
              <a:rPr lang="en-US" sz="3500" b="1" i="0" dirty="0">
                <a:solidFill>
                  <a:srgbClr val="0F0F0F"/>
                </a:solidFill>
                <a:effectLst/>
                <a:latin typeface="Times New Roman" panose="02020603050405020304" pitchFamily="18" charset="0"/>
                <a:cs typeface="Times New Roman" panose="02020603050405020304" pitchFamily="18" charset="0"/>
              </a:rPr>
              <a:t> </a:t>
            </a:r>
            <a:endParaRPr sz="35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05000" y="3314150"/>
            <a:ext cx="9260142" cy="1938992"/>
          </a:xfrm>
          <a:prstGeom prst="rect">
            <a:avLst/>
          </a:prstGeom>
          <a:noFill/>
        </p:spPr>
        <p:txBody>
          <a:bodyPr wrap="square" rtlCol="0">
            <a:spAutoFit/>
          </a:bodyPr>
          <a:lstStyle/>
          <a:p>
            <a:r>
              <a:rPr lang="en-US" sz="2400" dirty="0"/>
              <a:t>STUDENT NAME: SNEHA G</a:t>
            </a:r>
          </a:p>
          <a:p>
            <a:r>
              <a:rPr lang="en-US" sz="2400" dirty="0"/>
              <a:t>REGISTER NO:  8EEF9451FBA787A8D0F4BD2CB8EE8BD5/312208783           </a:t>
            </a:r>
          </a:p>
          <a:p>
            <a:r>
              <a:rPr lang="en-US" sz="2400" dirty="0"/>
              <a:t>DEPARTMENT:  B.COM (GENERAL)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654249"/>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r>
              <a:rPr lang="en-US" sz="4000" b="1" spc="5" dirty="0">
                <a:latin typeface="Trebuchet MS"/>
                <a:cs typeface="Trebuchet MS"/>
              </a:rPr>
              <a:t> </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F943619-D436-9883-F8D6-D6B71C407AD1}"/>
              </a:ext>
            </a:extLst>
          </p:cNvPr>
          <p:cNvSpPr txBox="1"/>
          <p:nvPr/>
        </p:nvSpPr>
        <p:spPr>
          <a:xfrm>
            <a:off x="914400" y="1447800"/>
            <a:ext cx="8820149" cy="4401205"/>
          </a:xfrm>
          <a:prstGeom prst="rect">
            <a:avLst/>
          </a:prstGeom>
          <a:noFill/>
        </p:spPr>
        <p:txBody>
          <a:bodyPr wrap="square">
            <a:spAutoFit/>
          </a:bodyPr>
          <a:lstStyle/>
          <a:p>
            <a:pPr algn="just"/>
            <a:r>
              <a:rPr lang="en-IN" sz="2800" b="1" dirty="0"/>
              <a:t> </a:t>
            </a:r>
            <a:r>
              <a:rPr lang="en-US" sz="2800" b="1" dirty="0"/>
              <a:t>● STEP -1</a:t>
            </a:r>
          </a:p>
          <a:p>
            <a:pPr algn="just"/>
            <a:r>
              <a:rPr lang="en-US" sz="2400" dirty="0"/>
              <a:t>       DOWNLOAD THE EMPLOYEE DATASET AND OPEN THE EMPLOYEE                                                                              DATASET IN EXCEL. </a:t>
            </a:r>
          </a:p>
          <a:p>
            <a:pPr algn="just"/>
            <a:r>
              <a:rPr lang="en-US" sz="2800" b="1" dirty="0"/>
              <a:t>● STEP -2 </a:t>
            </a:r>
          </a:p>
          <a:p>
            <a:pPr algn="just"/>
            <a:r>
              <a:rPr lang="en-US" sz="2400" dirty="0"/>
              <a:t>     Annual Review SELECT THE ENTIRE DATA AND CLICK ON DATA      AND CLICK ON FILTER OPTION </a:t>
            </a:r>
          </a:p>
          <a:p>
            <a:pPr algn="just"/>
            <a:r>
              <a:rPr lang="en-US" sz="2400" dirty="0"/>
              <a:t>● </a:t>
            </a:r>
            <a:r>
              <a:rPr lang="en-US" sz="2800" b="1" dirty="0"/>
              <a:t>STEP -3 </a:t>
            </a:r>
          </a:p>
          <a:p>
            <a:pPr algn="just"/>
            <a:r>
              <a:rPr lang="en-US" sz="2400" dirty="0"/>
              <a:t>       FILTER FTE FROM A TO Z ORDER.</a:t>
            </a:r>
          </a:p>
          <a:p>
            <a:pPr algn="just"/>
            <a:r>
              <a:rPr lang="en-US" sz="2400" dirty="0"/>
              <a:t> </a:t>
            </a:r>
            <a:r>
              <a:rPr lang="en-US" sz="2800" b="1" dirty="0"/>
              <a:t>● STEP -4 </a:t>
            </a:r>
          </a:p>
          <a:p>
            <a:pPr algn="just"/>
            <a:r>
              <a:rPr lang="en-US" sz="2400" dirty="0"/>
              <a:t>     SELECT THE ENTIRE DATA AND CLICK ON INSERT AND CLICK                                ON PIVOT TABLE TO CREATE PIVOT TABLE.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D459-5A27-0AC1-83A4-FECCE3A39E27}"/>
              </a:ext>
            </a:extLst>
          </p:cNvPr>
          <p:cNvSpPr>
            <a:spLocks noGrp="1"/>
          </p:cNvSpPr>
          <p:nvPr>
            <p:ph type="title"/>
          </p:nvPr>
        </p:nvSpPr>
        <p:spPr>
          <a:xfrm>
            <a:off x="755332" y="106681"/>
            <a:ext cx="10681335" cy="45719"/>
          </a:xfrm>
        </p:spPr>
        <p:txBody>
          <a:bodyPr/>
          <a:lstStyle/>
          <a:p>
            <a:endParaRPr lang="en-IN" dirty="0"/>
          </a:p>
        </p:txBody>
      </p:sp>
      <p:sp>
        <p:nvSpPr>
          <p:cNvPr id="3" name="Text Placeholder 2">
            <a:extLst>
              <a:ext uri="{FF2B5EF4-FFF2-40B4-BE49-F238E27FC236}">
                <a16:creationId xmlns:a16="http://schemas.microsoft.com/office/drawing/2014/main" id="{36A65011-1A67-F8D5-1125-56D7BD20E6BF}"/>
              </a:ext>
            </a:extLst>
          </p:cNvPr>
          <p:cNvSpPr>
            <a:spLocks noGrp="1"/>
          </p:cNvSpPr>
          <p:nvPr>
            <p:ph type="body" idx="1"/>
          </p:nvPr>
        </p:nvSpPr>
        <p:spPr>
          <a:xfrm>
            <a:off x="755332" y="1676400"/>
            <a:ext cx="10972800" cy="3139321"/>
          </a:xfrm>
        </p:spPr>
        <p:txBody>
          <a:bodyPr/>
          <a:lstStyle/>
          <a:p>
            <a:r>
              <a:rPr lang="en-US" sz="2800" b="1" dirty="0"/>
              <a:t>● STEP -5</a:t>
            </a:r>
          </a:p>
          <a:p>
            <a:r>
              <a:rPr lang="en-US" sz="2400" dirty="0"/>
              <a:t>          DRAG THE NEEDED DATA AND CREATE A PIVOT TABLE</a:t>
            </a:r>
            <a:r>
              <a:rPr lang="en-US" sz="1800" dirty="0"/>
              <a:t>.</a:t>
            </a:r>
          </a:p>
          <a:p>
            <a:r>
              <a:rPr lang="en-US" sz="1800" dirty="0"/>
              <a:t> </a:t>
            </a:r>
            <a:r>
              <a:rPr lang="en-US" sz="2800" b="1" dirty="0"/>
              <a:t>● STEP -6 </a:t>
            </a:r>
          </a:p>
          <a:p>
            <a:r>
              <a:rPr lang="en-US" sz="1800" dirty="0"/>
              <a:t>         </a:t>
            </a:r>
            <a:r>
              <a:rPr lang="en-US" sz="2400" dirty="0"/>
              <a:t>SELECT THE PIVOT TABLE AND CLICK ON INSERT. </a:t>
            </a:r>
          </a:p>
          <a:p>
            <a:r>
              <a:rPr lang="en-US" sz="2800" b="1" dirty="0"/>
              <a:t>● STEP-7 </a:t>
            </a:r>
          </a:p>
          <a:p>
            <a:r>
              <a:rPr lang="en-US" sz="2400" dirty="0"/>
              <a:t>        NOW CLICK ON THE CHART THAT YOU WANT. </a:t>
            </a:r>
          </a:p>
          <a:p>
            <a:r>
              <a:rPr lang="en-US" sz="2400" b="1" dirty="0"/>
              <a:t>● STEP -8 </a:t>
            </a:r>
          </a:p>
          <a:p>
            <a:r>
              <a:rPr lang="en-US" dirty="0"/>
              <a:t>      </a:t>
            </a:r>
            <a:r>
              <a:rPr lang="en-US" sz="1800" dirty="0"/>
              <a:t> </a:t>
            </a:r>
            <a:r>
              <a:rPr lang="en-US" sz="2400" dirty="0"/>
              <a:t>CHART IS CREATED.</a:t>
            </a:r>
            <a:endParaRPr lang="en-IN" sz="2400" dirty="0"/>
          </a:p>
        </p:txBody>
      </p:sp>
    </p:spTree>
    <p:extLst>
      <p:ext uri="{BB962C8B-B14F-4D97-AF65-F5344CB8AC3E}">
        <p14:creationId xmlns:p14="http://schemas.microsoft.com/office/powerpoint/2010/main" val="140011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8310" y="533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9AAB5BD3-8659-ED78-5D13-33E61CBBF82D}"/>
              </a:ext>
            </a:extLst>
          </p:cNvPr>
          <p:cNvSpPr txBox="1"/>
          <p:nvPr/>
        </p:nvSpPr>
        <p:spPr>
          <a:xfrm>
            <a:off x="940046" y="1189214"/>
            <a:ext cx="6099348" cy="523220"/>
          </a:xfrm>
          <a:prstGeom prst="rect">
            <a:avLst/>
          </a:prstGeom>
          <a:noFill/>
        </p:spPr>
        <p:txBody>
          <a:bodyPr wrap="square">
            <a:spAutoFit/>
          </a:bodyPr>
          <a:lstStyle/>
          <a:p>
            <a:r>
              <a:rPr lang="en-IN" sz="2800" b="1" dirty="0"/>
              <a:t>1.TABLE</a:t>
            </a:r>
          </a:p>
        </p:txBody>
      </p:sp>
      <p:graphicFrame>
        <p:nvGraphicFramePr>
          <p:cNvPr id="14" name="Table 13">
            <a:extLst>
              <a:ext uri="{FF2B5EF4-FFF2-40B4-BE49-F238E27FC236}">
                <a16:creationId xmlns:a16="http://schemas.microsoft.com/office/drawing/2014/main" id="{189A9E4D-BA1F-B0D0-E833-2EEED40701EF}"/>
              </a:ext>
            </a:extLst>
          </p:cNvPr>
          <p:cNvGraphicFramePr>
            <a:graphicFrameLocks noGrp="1"/>
          </p:cNvGraphicFramePr>
          <p:nvPr>
            <p:extLst>
              <p:ext uri="{D42A27DB-BD31-4B8C-83A1-F6EECF244321}">
                <p14:modId xmlns:p14="http://schemas.microsoft.com/office/powerpoint/2010/main" val="350045701"/>
              </p:ext>
            </p:extLst>
          </p:nvPr>
        </p:nvGraphicFramePr>
        <p:xfrm>
          <a:off x="293343" y="1905000"/>
          <a:ext cx="9536457" cy="3257547"/>
        </p:xfrm>
        <a:graphic>
          <a:graphicData uri="http://schemas.openxmlformats.org/drawingml/2006/table">
            <a:tbl>
              <a:tblPr/>
              <a:tblGrid>
                <a:gridCol w="1152352">
                  <a:extLst>
                    <a:ext uri="{9D8B030D-6E8A-4147-A177-3AD203B41FA5}">
                      <a16:colId xmlns:a16="http://schemas.microsoft.com/office/drawing/2014/main" val="1766981869"/>
                    </a:ext>
                  </a:extLst>
                </a:gridCol>
                <a:gridCol w="1297505">
                  <a:extLst>
                    <a:ext uri="{9D8B030D-6E8A-4147-A177-3AD203B41FA5}">
                      <a16:colId xmlns:a16="http://schemas.microsoft.com/office/drawing/2014/main" val="2247257058"/>
                    </a:ext>
                  </a:extLst>
                </a:gridCol>
                <a:gridCol w="1143000">
                  <a:extLst>
                    <a:ext uri="{9D8B030D-6E8A-4147-A177-3AD203B41FA5}">
                      <a16:colId xmlns:a16="http://schemas.microsoft.com/office/drawing/2014/main" val="4031083467"/>
                    </a:ext>
                  </a:extLst>
                </a:gridCol>
                <a:gridCol w="1371600">
                  <a:extLst>
                    <a:ext uri="{9D8B030D-6E8A-4147-A177-3AD203B41FA5}">
                      <a16:colId xmlns:a16="http://schemas.microsoft.com/office/drawing/2014/main" val="2459158126"/>
                    </a:ext>
                  </a:extLst>
                </a:gridCol>
                <a:gridCol w="1219200">
                  <a:extLst>
                    <a:ext uri="{9D8B030D-6E8A-4147-A177-3AD203B41FA5}">
                      <a16:colId xmlns:a16="http://schemas.microsoft.com/office/drawing/2014/main" val="2500179957"/>
                    </a:ext>
                  </a:extLst>
                </a:gridCol>
                <a:gridCol w="1066800">
                  <a:extLst>
                    <a:ext uri="{9D8B030D-6E8A-4147-A177-3AD203B41FA5}">
                      <a16:colId xmlns:a16="http://schemas.microsoft.com/office/drawing/2014/main" val="1290546028"/>
                    </a:ext>
                  </a:extLst>
                </a:gridCol>
                <a:gridCol w="1143000">
                  <a:extLst>
                    <a:ext uri="{9D8B030D-6E8A-4147-A177-3AD203B41FA5}">
                      <a16:colId xmlns:a16="http://schemas.microsoft.com/office/drawing/2014/main" val="3559254626"/>
                    </a:ext>
                  </a:extLst>
                </a:gridCol>
                <a:gridCol w="1143000">
                  <a:extLst>
                    <a:ext uri="{9D8B030D-6E8A-4147-A177-3AD203B41FA5}">
                      <a16:colId xmlns:a16="http://schemas.microsoft.com/office/drawing/2014/main" val="3998222288"/>
                    </a:ext>
                  </a:extLst>
                </a:gridCol>
              </a:tblGrid>
              <a:tr h="638077">
                <a:tc>
                  <a:txBody>
                    <a:bodyPr/>
                    <a:lstStyle/>
                    <a:p>
                      <a:pPr rtl="0" fontAlgn="b"/>
                      <a:r>
                        <a:rPr lang="en-IN" i="1">
                          <a:effectLst/>
                          <a:highlight>
                            <a:srgbClr val="DFE4EC"/>
                          </a:highlight>
                        </a:rPr>
                        <a:t>SUM of FTE</a:t>
                      </a:r>
                    </a:p>
                  </a:txBody>
                  <a:tcPr marL="22860" marR="22860" marT="15240" marB="15240" anchor="b">
                    <a:lnL>
                      <a:noFill/>
                    </a:lnL>
                    <a:lnR>
                      <a:noFill/>
                    </a:lnR>
                    <a:lnT>
                      <a:noFill/>
                    </a:lnT>
                    <a:lnB>
                      <a:noFill/>
                    </a:lnB>
                    <a:solidFill>
                      <a:srgbClr val="DFE4EC"/>
                    </a:solidFill>
                  </a:tcPr>
                </a:tc>
                <a:tc>
                  <a:txBody>
                    <a:bodyPr/>
                    <a:lstStyle/>
                    <a:p>
                      <a:pPr rtl="0" fontAlgn="b"/>
                      <a:r>
                        <a:rPr lang="en-IN" i="1" dirty="0">
                          <a:effectLst/>
                          <a:highlight>
                            <a:srgbClr val="DFE4EC"/>
                          </a:highlight>
                        </a:rPr>
                        <a:t>Department</a:t>
                      </a:r>
                    </a:p>
                  </a:txBody>
                  <a:tcPr marL="22860" marR="22860" marT="15240" marB="15240" anchor="b">
                    <a:lnL>
                      <a:noFill/>
                    </a:lnL>
                    <a:lnR>
                      <a:noFill/>
                    </a:lnR>
                    <a:lnT>
                      <a:noFill/>
                    </a:lnT>
                    <a:lnB>
                      <a:noFill/>
                    </a:lnB>
                    <a:solidFill>
                      <a:srgbClr val="DFE4EC"/>
                    </a:solidFill>
                  </a:tcPr>
                </a:tc>
                <a:tc>
                  <a:txBody>
                    <a:bodyPr/>
                    <a:lstStyle/>
                    <a:p>
                      <a:pPr rtl="0" fontAlgn="b"/>
                      <a:endParaRPr lang="en-IN" dirty="0">
                        <a:effectLst/>
                        <a:highlight>
                          <a:srgbClr val="DFE4EC"/>
                        </a:highlight>
                      </a:endParaRPr>
                    </a:p>
                  </a:txBody>
                  <a:tcPr marL="22860" marR="22860" marT="15240" marB="15240" anchor="b">
                    <a:lnL>
                      <a:noFill/>
                    </a:lnL>
                    <a:lnR>
                      <a:noFill/>
                    </a:lnR>
                    <a:lnT>
                      <a:noFill/>
                    </a:lnT>
                    <a:lnB>
                      <a:noFill/>
                    </a:lnB>
                    <a:solidFill>
                      <a:srgbClr val="DFE4EC"/>
                    </a:solidFill>
                  </a:tcPr>
                </a:tc>
                <a:tc>
                  <a:txBody>
                    <a:bodyPr/>
                    <a:lstStyle/>
                    <a:p>
                      <a:pPr rtl="0" fontAlgn="b"/>
                      <a:endParaRPr lang="en-IN" dirty="0">
                        <a:effectLst/>
                        <a:highlight>
                          <a:srgbClr val="DFE4EC"/>
                        </a:highlight>
                      </a:endParaRPr>
                    </a:p>
                  </a:txBody>
                  <a:tcPr marL="22860" marR="22860" marT="15240" marB="15240" anchor="b">
                    <a:lnL>
                      <a:noFill/>
                    </a:lnL>
                    <a:lnR>
                      <a:noFill/>
                    </a:lnR>
                    <a:lnT>
                      <a:noFill/>
                    </a:lnT>
                    <a:lnB>
                      <a:noFill/>
                    </a:lnB>
                    <a:solidFill>
                      <a:srgbClr val="DFE4EC"/>
                    </a:solidFill>
                  </a:tcPr>
                </a:tc>
                <a:tc>
                  <a:txBody>
                    <a:bodyPr/>
                    <a:lstStyle/>
                    <a:p>
                      <a:pPr rtl="0" fontAlgn="b"/>
                      <a:endParaRPr lang="en-IN">
                        <a:effectLst/>
                        <a:highlight>
                          <a:srgbClr val="DFE4EC"/>
                        </a:highlight>
                      </a:endParaRPr>
                    </a:p>
                  </a:txBody>
                  <a:tcPr marL="22860" marR="22860" marT="15240" marB="15240" anchor="b">
                    <a:lnL>
                      <a:noFill/>
                    </a:lnL>
                    <a:lnR>
                      <a:noFill/>
                    </a:lnR>
                    <a:lnT>
                      <a:noFill/>
                    </a:lnT>
                    <a:lnB>
                      <a:noFill/>
                    </a:lnB>
                    <a:solidFill>
                      <a:srgbClr val="DFE4EC"/>
                    </a:solidFill>
                  </a:tcPr>
                </a:tc>
                <a:tc>
                  <a:txBody>
                    <a:bodyPr/>
                    <a:lstStyle/>
                    <a:p>
                      <a:pPr rtl="0" fontAlgn="b"/>
                      <a:endParaRPr lang="en-IN" dirty="0">
                        <a:effectLst/>
                        <a:highlight>
                          <a:srgbClr val="DFE4EC"/>
                        </a:highlight>
                      </a:endParaRPr>
                    </a:p>
                  </a:txBody>
                  <a:tcPr marL="22860" marR="22860" marT="15240" marB="15240" anchor="b">
                    <a:lnL>
                      <a:noFill/>
                    </a:lnL>
                    <a:lnR>
                      <a:noFill/>
                    </a:lnR>
                    <a:lnT>
                      <a:noFill/>
                    </a:lnT>
                    <a:lnB>
                      <a:noFill/>
                    </a:lnB>
                    <a:solidFill>
                      <a:srgbClr val="DFE4EC"/>
                    </a:solidFill>
                  </a:tcPr>
                </a:tc>
                <a:tc>
                  <a:txBody>
                    <a:bodyPr/>
                    <a:lstStyle/>
                    <a:p>
                      <a:pPr rtl="0" fontAlgn="b"/>
                      <a:endParaRPr lang="en-IN" dirty="0">
                        <a:effectLst/>
                        <a:highlight>
                          <a:srgbClr val="DFE4EC"/>
                        </a:highlight>
                      </a:endParaRPr>
                    </a:p>
                  </a:txBody>
                  <a:tcPr marL="22860" marR="22860" marT="15240" marB="15240" anchor="b">
                    <a:lnL>
                      <a:noFill/>
                    </a:lnL>
                    <a:lnR>
                      <a:noFill/>
                    </a:lnR>
                    <a:lnT>
                      <a:noFill/>
                    </a:lnT>
                    <a:lnB>
                      <a:noFill/>
                    </a:lnB>
                    <a:solidFill>
                      <a:srgbClr val="DFE4EC"/>
                    </a:solidFill>
                  </a:tcPr>
                </a:tc>
                <a:tc>
                  <a:txBody>
                    <a:bodyPr/>
                    <a:lstStyle/>
                    <a:p>
                      <a:pPr rtl="0" fontAlgn="b"/>
                      <a:endParaRPr lang="en-IN">
                        <a:effectLst/>
                        <a:highlight>
                          <a:srgbClr val="DFE4EC"/>
                        </a:highlight>
                      </a:endParaRPr>
                    </a:p>
                  </a:txBody>
                  <a:tcPr marL="22860" marR="22860" marT="15240" marB="15240" anchor="b">
                    <a:lnL>
                      <a:noFill/>
                    </a:lnL>
                    <a:lnR>
                      <a:noFill/>
                    </a:lnR>
                    <a:lnT>
                      <a:noFill/>
                    </a:lnT>
                    <a:lnB>
                      <a:noFill/>
                    </a:lnB>
                    <a:solidFill>
                      <a:srgbClr val="DFE4EC"/>
                    </a:solidFill>
                  </a:tcPr>
                </a:tc>
                <a:extLst>
                  <a:ext uri="{0D108BD9-81ED-4DB2-BD59-A6C34878D82A}">
                    <a16:rowId xmlns:a16="http://schemas.microsoft.com/office/drawing/2014/main" val="908993147"/>
                  </a:ext>
                </a:extLst>
              </a:tr>
              <a:tr h="638077">
                <a:tc>
                  <a:txBody>
                    <a:bodyPr/>
                    <a:lstStyle/>
                    <a:p>
                      <a:pPr rtl="0" fontAlgn="b"/>
                      <a:r>
                        <a:rPr lang="en-IN" i="1">
                          <a:effectLst/>
                          <a:highlight>
                            <a:srgbClr val="DFE4EC"/>
                          </a:highlight>
                        </a:rPr>
                        <a:t>Employee type</a:t>
                      </a: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DFE4EC"/>
                    </a:solidFill>
                  </a:tcPr>
                </a:tc>
                <a:tc>
                  <a:txBody>
                    <a:bodyPr/>
                    <a:lstStyle/>
                    <a:p>
                      <a:pPr rtl="0" fontAlgn="b"/>
                      <a:endParaRPr lang="en-IN">
                        <a:effectLst/>
                        <a:highlight>
                          <a:srgbClr val="8093B3"/>
                        </a:highlight>
                      </a:endParaRP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8093B3"/>
                    </a:solidFill>
                  </a:tcPr>
                </a:tc>
                <a:tc>
                  <a:txBody>
                    <a:bodyPr/>
                    <a:lstStyle/>
                    <a:p>
                      <a:pPr rtl="0" fontAlgn="b"/>
                      <a:r>
                        <a:rPr lang="en-IN">
                          <a:solidFill>
                            <a:srgbClr val="FFFFFF"/>
                          </a:solidFill>
                          <a:effectLst/>
                          <a:highlight>
                            <a:srgbClr val="8093B3"/>
                          </a:highlight>
                        </a:rPr>
                        <a:t>Accounting</a:t>
                      </a: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8093B3"/>
                    </a:solidFill>
                  </a:tcPr>
                </a:tc>
                <a:tc>
                  <a:txBody>
                    <a:bodyPr/>
                    <a:lstStyle/>
                    <a:p>
                      <a:pPr rtl="0" fontAlgn="b"/>
                      <a:r>
                        <a:rPr lang="en-IN" dirty="0">
                          <a:solidFill>
                            <a:srgbClr val="FFFFFF"/>
                          </a:solidFill>
                          <a:effectLst/>
                          <a:highlight>
                            <a:srgbClr val="8093B3"/>
                          </a:highlight>
                        </a:rPr>
                        <a:t>Business Development</a:t>
                      </a: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8093B3"/>
                    </a:solidFill>
                  </a:tcPr>
                </a:tc>
                <a:tc>
                  <a:txBody>
                    <a:bodyPr/>
                    <a:lstStyle/>
                    <a:p>
                      <a:pPr rtl="0" fontAlgn="b"/>
                      <a:r>
                        <a:rPr lang="en-IN" dirty="0">
                          <a:solidFill>
                            <a:srgbClr val="FFFFFF"/>
                          </a:solidFill>
                          <a:effectLst/>
                          <a:highlight>
                            <a:srgbClr val="8093B3"/>
                          </a:highlight>
                        </a:rPr>
                        <a:t>Engineering</a:t>
                      </a: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8093B3"/>
                    </a:solidFill>
                  </a:tcPr>
                </a:tc>
                <a:tc>
                  <a:txBody>
                    <a:bodyPr/>
                    <a:lstStyle/>
                    <a:p>
                      <a:pPr rtl="0" fontAlgn="b"/>
                      <a:r>
                        <a:rPr lang="en-IN">
                          <a:solidFill>
                            <a:srgbClr val="FFFFFF"/>
                          </a:solidFill>
                          <a:effectLst/>
                          <a:highlight>
                            <a:srgbClr val="8093B3"/>
                          </a:highlight>
                        </a:rPr>
                        <a:t>Human Resources</a:t>
                      </a: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8093B3"/>
                    </a:solidFill>
                  </a:tcPr>
                </a:tc>
                <a:tc>
                  <a:txBody>
                    <a:bodyPr/>
                    <a:lstStyle/>
                    <a:p>
                      <a:pPr rtl="0" fontAlgn="b"/>
                      <a:r>
                        <a:rPr lang="en-IN">
                          <a:solidFill>
                            <a:srgbClr val="FFFFFF"/>
                          </a:solidFill>
                          <a:effectLst/>
                          <a:highlight>
                            <a:srgbClr val="8093B3"/>
                          </a:highlight>
                        </a:rPr>
                        <a:t>Marketing</a:t>
                      </a: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8093B3"/>
                    </a:solidFill>
                  </a:tcPr>
                </a:tc>
                <a:tc>
                  <a:txBody>
                    <a:bodyPr/>
                    <a:lstStyle/>
                    <a:p>
                      <a:pPr rtl="0" fontAlgn="b"/>
                      <a:r>
                        <a:rPr lang="en-IN" dirty="0">
                          <a:solidFill>
                            <a:srgbClr val="FFFFFF"/>
                          </a:solidFill>
                          <a:effectLst/>
                          <a:highlight>
                            <a:srgbClr val="8093B3"/>
                          </a:highlight>
                        </a:rPr>
                        <a:t>Grand Total</a:t>
                      </a:r>
                    </a:p>
                  </a:txBody>
                  <a:tcPr marL="22860" marR="22860" marT="15240" marB="15240" anchor="b">
                    <a:lnL>
                      <a:noFill/>
                    </a:lnL>
                    <a:lnR>
                      <a:noFill/>
                    </a:lnR>
                    <a:lnT>
                      <a:noFill/>
                    </a:lnT>
                    <a:lnB w="22860" cap="flat" cmpd="sng" algn="ctr">
                      <a:solidFill>
                        <a:srgbClr val="8093B3"/>
                      </a:solidFill>
                      <a:prstDash val="solid"/>
                      <a:round/>
                      <a:headEnd type="none" w="med" len="med"/>
                      <a:tailEnd type="none" w="med" len="med"/>
                    </a:lnB>
                    <a:solidFill>
                      <a:srgbClr val="8093B3"/>
                    </a:solidFill>
                  </a:tcPr>
                </a:tc>
                <a:extLst>
                  <a:ext uri="{0D108BD9-81ED-4DB2-BD59-A6C34878D82A}">
                    <a16:rowId xmlns:a16="http://schemas.microsoft.com/office/drawing/2014/main" val="107883597"/>
                  </a:ext>
                </a:extLst>
              </a:tr>
              <a:tr h="335829">
                <a:tc>
                  <a:txBody>
                    <a:bodyPr/>
                    <a:lstStyle/>
                    <a:p>
                      <a:pPr rtl="0" fontAlgn="b"/>
                      <a:endParaRPr lang="en-IN">
                        <a:effectLst/>
                        <a:highlight>
                          <a:srgbClr val="F4F6F8"/>
                        </a:highlight>
                      </a:endParaRPr>
                    </a:p>
                  </a:txBody>
                  <a:tcPr marL="22860" marR="22860" marT="15240" marB="15240" anchor="b">
                    <a:lnL>
                      <a:noFill/>
                    </a:lnL>
                    <a:lnR w="7620" cap="flat" cmpd="sng" algn="ctr">
                      <a:solidFill>
                        <a:srgbClr val="FFFFFF"/>
                      </a:solidFill>
                      <a:prstDash val="solid"/>
                      <a:round/>
                      <a:headEnd type="none" w="med" len="med"/>
                      <a:tailEnd type="none" w="med" len="med"/>
                    </a:lnR>
                    <a:lnT w="22860" cap="flat" cmpd="sng" algn="ctr">
                      <a:solidFill>
                        <a:srgbClr val="8093B3"/>
                      </a:solidFill>
                      <a:prstDash val="solid"/>
                      <a:round/>
                      <a:headEnd type="none" w="med" len="med"/>
                      <a:tailEnd type="none" w="med" len="med"/>
                    </a:lnT>
                    <a:lnB>
                      <a:noFill/>
                    </a:lnB>
                    <a:solidFill>
                      <a:srgbClr val="F4F6F8"/>
                    </a:solidFill>
                  </a:tcPr>
                </a:tc>
                <a:tc>
                  <a:txBody>
                    <a:bodyPr/>
                    <a:lstStyle/>
                    <a:p>
                      <a:pPr algn="r" rtl="0" fontAlgn="b"/>
                      <a:r>
                        <a:rPr lang="en-IN">
                          <a:effectLst/>
                          <a:highlight>
                            <a:srgbClr val="FFFFFF"/>
                          </a:highlight>
                        </a:rPr>
                        <a:t>0</a:t>
                      </a:r>
                    </a:p>
                  </a:txBody>
                  <a:tcPr marL="22860" marR="22860" marT="15240" marB="15240" anchor="b">
                    <a:lnL w="7620" cap="flat" cmpd="sng" algn="ctr">
                      <a:solidFill>
                        <a:srgbClr val="FFFFFF"/>
                      </a:solidFill>
                      <a:prstDash val="solid"/>
                      <a:round/>
                      <a:headEnd type="none" w="med" len="med"/>
                      <a:tailEnd type="none" w="med" len="med"/>
                    </a:lnL>
                    <a:lnR>
                      <a:noFill/>
                    </a:lnR>
                    <a:lnT w="22860"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IN">
                        <a:effectLst/>
                        <a:highlight>
                          <a:srgbClr val="FFFFFF"/>
                        </a:highlight>
                      </a:endParaRPr>
                    </a:p>
                  </a:txBody>
                  <a:tcPr marL="22860" marR="22860" marT="15240" marB="15240" anchor="b">
                    <a:lnL>
                      <a:noFill/>
                    </a:lnL>
                    <a:lnR>
                      <a:noFill/>
                    </a:lnR>
                    <a:lnT w="22860"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IN">
                        <a:effectLst/>
                        <a:highlight>
                          <a:srgbClr val="FFFFFF"/>
                        </a:highlight>
                      </a:endParaRPr>
                    </a:p>
                  </a:txBody>
                  <a:tcPr marL="22860" marR="22860" marT="15240" marB="15240" anchor="b">
                    <a:lnL>
                      <a:noFill/>
                    </a:lnL>
                    <a:lnR>
                      <a:noFill/>
                    </a:lnR>
                    <a:lnT w="22860"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IN">
                        <a:effectLst/>
                        <a:highlight>
                          <a:srgbClr val="FFFFFF"/>
                        </a:highlight>
                      </a:endParaRPr>
                    </a:p>
                  </a:txBody>
                  <a:tcPr marL="22860" marR="22860" marT="15240" marB="15240" anchor="b">
                    <a:lnL>
                      <a:noFill/>
                    </a:lnL>
                    <a:lnR>
                      <a:noFill/>
                    </a:lnR>
                    <a:lnT w="22860"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IN">
                        <a:effectLst/>
                        <a:highlight>
                          <a:srgbClr val="FFFFFF"/>
                        </a:highlight>
                      </a:endParaRPr>
                    </a:p>
                  </a:txBody>
                  <a:tcPr marL="22860" marR="22860" marT="15240" marB="15240" anchor="b">
                    <a:lnL>
                      <a:noFill/>
                    </a:lnL>
                    <a:lnR>
                      <a:noFill/>
                    </a:lnR>
                    <a:lnT w="22860" cap="flat" cmpd="sng" algn="ctr">
                      <a:solidFill>
                        <a:srgbClr val="8093B3"/>
                      </a:solidFill>
                      <a:prstDash val="solid"/>
                      <a:round/>
                      <a:headEnd type="none" w="med" len="med"/>
                      <a:tailEnd type="none" w="med" len="med"/>
                    </a:lnT>
                    <a:lnB>
                      <a:noFill/>
                    </a:lnB>
                    <a:solidFill>
                      <a:srgbClr val="FFFFFF"/>
                    </a:solidFill>
                  </a:tcPr>
                </a:tc>
                <a:tc>
                  <a:txBody>
                    <a:bodyPr/>
                    <a:lstStyle/>
                    <a:p>
                      <a:pPr rtl="0" fontAlgn="b"/>
                      <a:endParaRPr lang="en-IN">
                        <a:effectLst/>
                        <a:highlight>
                          <a:srgbClr val="FFFFFF"/>
                        </a:highlight>
                      </a:endParaRPr>
                    </a:p>
                  </a:txBody>
                  <a:tcPr marL="22860" marR="22860" marT="15240" marB="15240" anchor="b">
                    <a:lnL>
                      <a:noFill/>
                    </a:lnL>
                    <a:lnR>
                      <a:noFill/>
                    </a:lnR>
                    <a:lnT w="22860" cap="flat" cmpd="sng" algn="ctr">
                      <a:solidFill>
                        <a:srgbClr val="8093B3"/>
                      </a:solidFill>
                      <a:prstDash val="solid"/>
                      <a:round/>
                      <a:headEnd type="none" w="med" len="med"/>
                      <a:tailEnd type="none" w="med" len="med"/>
                    </a:lnT>
                    <a:lnB>
                      <a:noFill/>
                    </a:lnB>
                    <a:solidFill>
                      <a:srgbClr val="FFFFFF"/>
                    </a:solidFill>
                  </a:tcPr>
                </a:tc>
                <a:tc>
                  <a:txBody>
                    <a:bodyPr/>
                    <a:lstStyle/>
                    <a:p>
                      <a:pPr algn="r" rtl="0" fontAlgn="b"/>
                      <a:r>
                        <a:rPr lang="en-IN">
                          <a:effectLst/>
                          <a:highlight>
                            <a:srgbClr val="FFFFFF"/>
                          </a:highlight>
                        </a:rPr>
                        <a:t>0</a:t>
                      </a:r>
                    </a:p>
                  </a:txBody>
                  <a:tcPr marL="22860" marR="22860" marT="15240" marB="15240" anchor="b">
                    <a:lnL>
                      <a:noFill/>
                    </a:lnL>
                    <a:lnR>
                      <a:noFill/>
                    </a:lnR>
                    <a:lnT w="22860" cap="flat" cmpd="sng" algn="ctr">
                      <a:solidFill>
                        <a:srgbClr val="8093B3"/>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88607709"/>
                  </a:ext>
                </a:extLst>
              </a:tr>
              <a:tr h="335829">
                <a:tc>
                  <a:txBody>
                    <a:bodyPr/>
                    <a:lstStyle/>
                    <a:p>
                      <a:pPr rtl="0" fontAlgn="b"/>
                      <a:r>
                        <a:rPr lang="en-IN">
                          <a:effectLst/>
                          <a:highlight>
                            <a:srgbClr val="F4F6F8"/>
                          </a:highlight>
                        </a:rPr>
                        <a:t>Fixed Term</a:t>
                      </a:r>
                    </a:p>
                  </a:txBody>
                  <a:tcPr marL="22860" marR="22860" marT="15240" marB="15240" anchor="b">
                    <a:lnL>
                      <a:noFill/>
                    </a:lnL>
                    <a:lnR w="7620"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rtl="0" fontAlgn="b"/>
                      <a:endParaRPr lang="en-IN">
                        <a:effectLst/>
                        <a:highlight>
                          <a:srgbClr val="FFFFFF"/>
                        </a:highlight>
                      </a:endParaRPr>
                    </a:p>
                  </a:txBody>
                  <a:tcPr marL="22860" marR="22860" marT="15240" marB="15240" anchor="b">
                    <a:lnL w="7620" cap="flat" cmpd="sng" algn="ctr">
                      <a:solidFill>
                        <a:srgbClr val="FFFFFF"/>
                      </a:solidFill>
                      <a:prstDash val="solid"/>
                      <a:round/>
                      <a:headEnd type="none" w="med" len="med"/>
                      <a:tailEnd type="none" w="med" len="med"/>
                    </a:lnL>
                    <a:lnR>
                      <a:noFill/>
                    </a:lnR>
                    <a:lnT>
                      <a:noFill/>
                    </a:lnT>
                    <a:lnB>
                      <a:noFill/>
                    </a:lnB>
                    <a:solidFill>
                      <a:srgbClr val="FFFFFF"/>
                    </a:solidFill>
                  </a:tcPr>
                </a:tc>
                <a:tc>
                  <a:txBody>
                    <a:bodyPr/>
                    <a:lstStyle/>
                    <a:p>
                      <a:pPr algn="r" rtl="0" fontAlgn="b"/>
                      <a:r>
                        <a:rPr lang="en-IN">
                          <a:effectLst/>
                          <a:highlight>
                            <a:srgbClr val="FFFFFF"/>
                          </a:highlight>
                        </a:rPr>
                        <a:t>4</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4</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1.8</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3.4</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0.3</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13.5</a:t>
                      </a:r>
                    </a:p>
                  </a:txBody>
                  <a:tcPr marL="22860" marR="22860" marT="15240" marB="15240" anchor="b">
                    <a:lnL>
                      <a:noFill/>
                    </a:lnL>
                    <a:lnR>
                      <a:noFill/>
                    </a:lnR>
                    <a:lnT>
                      <a:noFill/>
                    </a:lnT>
                    <a:lnB>
                      <a:noFill/>
                    </a:lnB>
                    <a:solidFill>
                      <a:srgbClr val="FFFFFF"/>
                    </a:solidFill>
                  </a:tcPr>
                </a:tc>
                <a:extLst>
                  <a:ext uri="{0D108BD9-81ED-4DB2-BD59-A6C34878D82A}">
                    <a16:rowId xmlns:a16="http://schemas.microsoft.com/office/drawing/2014/main" val="2199422187"/>
                  </a:ext>
                </a:extLst>
              </a:tr>
              <a:tr h="335829">
                <a:tc>
                  <a:txBody>
                    <a:bodyPr/>
                    <a:lstStyle/>
                    <a:p>
                      <a:pPr rtl="0" fontAlgn="b"/>
                      <a:r>
                        <a:rPr lang="en-IN">
                          <a:effectLst/>
                          <a:highlight>
                            <a:srgbClr val="F4F6F8"/>
                          </a:highlight>
                        </a:rPr>
                        <a:t>Permanent</a:t>
                      </a:r>
                    </a:p>
                  </a:txBody>
                  <a:tcPr marL="22860" marR="22860" marT="15240" marB="15240" anchor="b">
                    <a:lnL>
                      <a:noFill/>
                    </a:lnL>
                    <a:lnR w="7620" cap="flat" cmpd="sng" algn="ctr">
                      <a:solidFill>
                        <a:srgbClr val="FFFFFF"/>
                      </a:solidFill>
                      <a:prstDash val="solid"/>
                      <a:round/>
                      <a:headEnd type="none" w="med" len="med"/>
                      <a:tailEnd type="none" w="med" len="med"/>
                    </a:lnR>
                    <a:lnT>
                      <a:noFill/>
                    </a:lnT>
                    <a:lnB>
                      <a:noFill/>
                    </a:lnB>
                    <a:solidFill>
                      <a:srgbClr val="F4F6F8"/>
                    </a:solidFill>
                  </a:tcPr>
                </a:tc>
                <a:tc>
                  <a:txBody>
                    <a:bodyPr/>
                    <a:lstStyle/>
                    <a:p>
                      <a:pPr rtl="0" fontAlgn="b"/>
                      <a:endParaRPr lang="en-IN">
                        <a:effectLst/>
                        <a:highlight>
                          <a:srgbClr val="FFFFFF"/>
                        </a:highlight>
                      </a:endParaRPr>
                    </a:p>
                  </a:txBody>
                  <a:tcPr marL="22860" marR="22860" marT="15240" marB="15240" anchor="b">
                    <a:lnL w="7620" cap="flat" cmpd="sng" algn="ctr">
                      <a:solidFill>
                        <a:srgbClr val="FFFFFF"/>
                      </a:solidFill>
                      <a:prstDash val="solid"/>
                      <a:round/>
                      <a:headEnd type="none" w="med" len="med"/>
                      <a:tailEnd type="none" w="med" len="med"/>
                    </a:lnL>
                    <a:lnR>
                      <a:noFill/>
                    </a:lnR>
                    <a:lnT>
                      <a:noFill/>
                    </a:lnT>
                    <a:lnB>
                      <a:noFill/>
                    </a:lnB>
                    <a:solidFill>
                      <a:srgbClr val="FFFFFF"/>
                    </a:solidFill>
                  </a:tcPr>
                </a:tc>
                <a:tc>
                  <a:txBody>
                    <a:bodyPr/>
                    <a:lstStyle/>
                    <a:p>
                      <a:pPr algn="r" rtl="0" fontAlgn="b"/>
                      <a:r>
                        <a:rPr lang="en-IN">
                          <a:effectLst/>
                          <a:highlight>
                            <a:srgbClr val="FFFFFF"/>
                          </a:highlight>
                        </a:rPr>
                        <a:t>10.8</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13.9</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6</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4.7</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7.5</a:t>
                      </a:r>
                    </a:p>
                  </a:txBody>
                  <a:tcPr marL="22860" marR="22860" marT="15240" marB="15240" anchor="b">
                    <a:lnL>
                      <a:noFill/>
                    </a:lnL>
                    <a:lnR>
                      <a:noFill/>
                    </a:lnR>
                    <a:lnT>
                      <a:noFill/>
                    </a:lnT>
                    <a:lnB>
                      <a:noFill/>
                    </a:lnB>
                    <a:solidFill>
                      <a:srgbClr val="FFFFFF"/>
                    </a:solidFill>
                  </a:tcPr>
                </a:tc>
                <a:tc>
                  <a:txBody>
                    <a:bodyPr/>
                    <a:lstStyle/>
                    <a:p>
                      <a:pPr algn="r" rtl="0" fontAlgn="b"/>
                      <a:r>
                        <a:rPr lang="en-IN">
                          <a:effectLst/>
                          <a:highlight>
                            <a:srgbClr val="FFFFFF"/>
                          </a:highlight>
                        </a:rPr>
                        <a:t>42.9</a:t>
                      </a:r>
                    </a:p>
                  </a:txBody>
                  <a:tcPr marL="22860" marR="22860" marT="15240" marB="15240" anchor="b">
                    <a:lnL>
                      <a:noFill/>
                    </a:lnL>
                    <a:lnR>
                      <a:noFill/>
                    </a:lnR>
                    <a:lnT>
                      <a:noFill/>
                    </a:lnT>
                    <a:lnB>
                      <a:noFill/>
                    </a:lnB>
                    <a:solidFill>
                      <a:srgbClr val="FFFFFF"/>
                    </a:solidFill>
                  </a:tcPr>
                </a:tc>
                <a:extLst>
                  <a:ext uri="{0D108BD9-81ED-4DB2-BD59-A6C34878D82A}">
                    <a16:rowId xmlns:a16="http://schemas.microsoft.com/office/drawing/2014/main" val="896450007"/>
                  </a:ext>
                </a:extLst>
              </a:tr>
              <a:tr h="335829">
                <a:tc>
                  <a:txBody>
                    <a:bodyPr/>
                    <a:lstStyle/>
                    <a:p>
                      <a:pPr rtl="0" fontAlgn="b"/>
                      <a:r>
                        <a:rPr lang="en-IN">
                          <a:effectLst/>
                          <a:highlight>
                            <a:srgbClr val="F4F6F8"/>
                          </a:highlight>
                        </a:rPr>
                        <a:t>Temporary</a:t>
                      </a:r>
                    </a:p>
                  </a:txBody>
                  <a:tcPr marL="22860" marR="22860" marT="15240" marB="15240" anchor="b">
                    <a:lnL>
                      <a:noFill/>
                    </a:lnL>
                    <a:lnR w="7620" cap="flat" cmpd="sng" algn="ctr">
                      <a:solidFill>
                        <a:srgbClr val="FFFFFF"/>
                      </a:solidFill>
                      <a:prstDash val="solid"/>
                      <a:round/>
                      <a:headEnd type="none" w="med" len="med"/>
                      <a:tailEnd type="none" w="med" len="med"/>
                    </a:lnR>
                    <a:lnT>
                      <a:noFill/>
                    </a:lnT>
                    <a:lnB w="22860" cap="flat" cmpd="dbl" algn="ctr">
                      <a:solidFill>
                        <a:srgbClr val="000000"/>
                      </a:solidFill>
                      <a:prstDash val="solid"/>
                      <a:round/>
                      <a:headEnd type="none" w="med" len="med"/>
                      <a:tailEnd type="none" w="med" len="med"/>
                    </a:lnB>
                    <a:solidFill>
                      <a:srgbClr val="F4F6F8"/>
                    </a:solidFill>
                  </a:tcPr>
                </a:tc>
                <a:tc>
                  <a:txBody>
                    <a:bodyPr/>
                    <a:lstStyle/>
                    <a:p>
                      <a:pPr rtl="0" fontAlgn="b"/>
                      <a:endParaRPr lang="en-IN">
                        <a:effectLst/>
                        <a:highlight>
                          <a:srgbClr val="FFFFFF"/>
                        </a:highlight>
                      </a:endParaRPr>
                    </a:p>
                  </a:txBody>
                  <a:tcPr marL="22860" marR="22860" marT="15240" marB="15240" anchor="b">
                    <a:lnL w="7620" cap="flat" cmpd="sng" algn="ctr">
                      <a:solidFill>
                        <a:srgbClr val="FFFFFF"/>
                      </a:solidFill>
                      <a:prstDash val="solid"/>
                      <a:round/>
                      <a:headEnd type="none" w="med" len="med"/>
                      <a:tailEnd type="none" w="med" len="med"/>
                    </a:lnL>
                    <a:lnR>
                      <a:noFill/>
                    </a:lnR>
                    <a:lnT>
                      <a:noFill/>
                    </a:lnT>
                    <a:lnB w="22860" cap="flat" cmpd="dbl" algn="ctr">
                      <a:solidFill>
                        <a:srgbClr val="000000"/>
                      </a:solidFill>
                      <a:prstDash val="solid"/>
                      <a:round/>
                      <a:headEnd type="none" w="med" len="med"/>
                      <a:tailEnd type="none" w="med" len="med"/>
                    </a:lnB>
                    <a:solidFill>
                      <a:srgbClr val="FFFFFF"/>
                    </a:solidFill>
                  </a:tcPr>
                </a:tc>
                <a:tc>
                  <a:txBody>
                    <a:bodyPr/>
                    <a:lstStyle/>
                    <a:p>
                      <a:pPr algn="r" rtl="0" fontAlgn="b"/>
                      <a:r>
                        <a:rPr lang="en-IN">
                          <a:effectLst/>
                          <a:highlight>
                            <a:srgbClr val="FFFFFF"/>
                          </a:highlight>
                        </a:rPr>
                        <a:t>1.6</a:t>
                      </a:r>
                    </a:p>
                  </a:txBody>
                  <a:tcPr marL="22860" marR="22860" marT="15240" marB="15240" anchor="b">
                    <a:lnL>
                      <a:noFill/>
                    </a:lnL>
                    <a:lnR>
                      <a:noFill/>
                    </a:lnR>
                    <a:lnT>
                      <a:noFill/>
                    </a:lnT>
                    <a:lnB w="22860" cap="flat" cmpd="dbl" algn="ctr">
                      <a:solidFill>
                        <a:srgbClr val="000000"/>
                      </a:solidFill>
                      <a:prstDash val="solid"/>
                      <a:round/>
                      <a:headEnd type="none" w="med" len="med"/>
                      <a:tailEnd type="none" w="med" len="med"/>
                    </a:lnB>
                    <a:solidFill>
                      <a:srgbClr val="FFFFFF"/>
                    </a:solidFill>
                  </a:tcPr>
                </a:tc>
                <a:tc>
                  <a:txBody>
                    <a:bodyPr/>
                    <a:lstStyle/>
                    <a:p>
                      <a:pPr algn="r" rtl="0" fontAlgn="b"/>
                      <a:r>
                        <a:rPr lang="en-IN">
                          <a:effectLst/>
                          <a:highlight>
                            <a:srgbClr val="FFFFFF"/>
                          </a:highlight>
                        </a:rPr>
                        <a:t>2</a:t>
                      </a:r>
                    </a:p>
                  </a:txBody>
                  <a:tcPr marL="22860" marR="22860" marT="15240" marB="15240" anchor="b">
                    <a:lnL>
                      <a:noFill/>
                    </a:lnL>
                    <a:lnR>
                      <a:noFill/>
                    </a:lnR>
                    <a:lnT>
                      <a:noFill/>
                    </a:lnT>
                    <a:lnB w="22860" cap="flat" cmpd="dbl" algn="ctr">
                      <a:solidFill>
                        <a:srgbClr val="000000"/>
                      </a:solidFill>
                      <a:prstDash val="solid"/>
                      <a:round/>
                      <a:headEnd type="none" w="med" len="med"/>
                      <a:tailEnd type="none" w="med" len="med"/>
                    </a:lnB>
                    <a:solidFill>
                      <a:srgbClr val="FFFFFF"/>
                    </a:solidFill>
                  </a:tcPr>
                </a:tc>
                <a:tc>
                  <a:txBody>
                    <a:bodyPr/>
                    <a:lstStyle/>
                    <a:p>
                      <a:pPr algn="r" rtl="0" fontAlgn="b"/>
                      <a:r>
                        <a:rPr lang="en-IN">
                          <a:effectLst/>
                          <a:highlight>
                            <a:srgbClr val="FFFFFF"/>
                          </a:highlight>
                        </a:rPr>
                        <a:t>4</a:t>
                      </a:r>
                    </a:p>
                  </a:txBody>
                  <a:tcPr marL="22860" marR="22860" marT="15240" marB="15240" anchor="b">
                    <a:lnL>
                      <a:noFill/>
                    </a:lnL>
                    <a:lnR>
                      <a:noFill/>
                    </a:lnR>
                    <a:lnT>
                      <a:noFill/>
                    </a:lnT>
                    <a:lnB w="22860" cap="flat" cmpd="dbl" algn="ctr">
                      <a:solidFill>
                        <a:srgbClr val="000000"/>
                      </a:solidFill>
                      <a:prstDash val="solid"/>
                      <a:round/>
                      <a:headEnd type="none" w="med" len="med"/>
                      <a:tailEnd type="none" w="med" len="med"/>
                    </a:lnB>
                    <a:solidFill>
                      <a:srgbClr val="FFFFFF"/>
                    </a:solidFill>
                  </a:tcPr>
                </a:tc>
                <a:tc>
                  <a:txBody>
                    <a:bodyPr/>
                    <a:lstStyle/>
                    <a:p>
                      <a:pPr algn="r" rtl="0" fontAlgn="b"/>
                      <a:r>
                        <a:rPr lang="en-IN">
                          <a:effectLst/>
                          <a:highlight>
                            <a:srgbClr val="FFFFFF"/>
                          </a:highlight>
                        </a:rPr>
                        <a:t>1.8</a:t>
                      </a:r>
                    </a:p>
                  </a:txBody>
                  <a:tcPr marL="22860" marR="22860" marT="15240" marB="15240" anchor="b">
                    <a:lnL>
                      <a:noFill/>
                    </a:lnL>
                    <a:lnR>
                      <a:noFill/>
                    </a:lnR>
                    <a:lnT>
                      <a:noFill/>
                    </a:lnT>
                    <a:lnB w="22860" cap="flat" cmpd="dbl" algn="ctr">
                      <a:solidFill>
                        <a:srgbClr val="000000"/>
                      </a:solidFill>
                      <a:prstDash val="solid"/>
                      <a:round/>
                      <a:headEnd type="none" w="med" len="med"/>
                      <a:tailEnd type="none" w="med" len="med"/>
                    </a:lnB>
                    <a:solidFill>
                      <a:srgbClr val="FFFFFF"/>
                    </a:solidFill>
                  </a:tcPr>
                </a:tc>
                <a:tc>
                  <a:txBody>
                    <a:bodyPr/>
                    <a:lstStyle/>
                    <a:p>
                      <a:pPr algn="r" rtl="0" fontAlgn="b"/>
                      <a:r>
                        <a:rPr lang="en-IN">
                          <a:effectLst/>
                          <a:highlight>
                            <a:srgbClr val="FFFFFF"/>
                          </a:highlight>
                        </a:rPr>
                        <a:t>0.8</a:t>
                      </a:r>
                    </a:p>
                  </a:txBody>
                  <a:tcPr marL="22860" marR="22860" marT="15240" marB="15240" anchor="b">
                    <a:lnL>
                      <a:noFill/>
                    </a:lnL>
                    <a:lnR>
                      <a:noFill/>
                    </a:lnR>
                    <a:lnT>
                      <a:noFill/>
                    </a:lnT>
                    <a:lnB w="22860" cap="flat" cmpd="dbl" algn="ctr">
                      <a:solidFill>
                        <a:srgbClr val="000000"/>
                      </a:solidFill>
                      <a:prstDash val="solid"/>
                      <a:round/>
                      <a:headEnd type="none" w="med" len="med"/>
                      <a:tailEnd type="none" w="med" len="med"/>
                    </a:lnB>
                    <a:solidFill>
                      <a:srgbClr val="FFFFFF"/>
                    </a:solidFill>
                  </a:tcPr>
                </a:tc>
                <a:tc>
                  <a:txBody>
                    <a:bodyPr/>
                    <a:lstStyle/>
                    <a:p>
                      <a:pPr algn="r" rtl="0" fontAlgn="b"/>
                      <a:r>
                        <a:rPr lang="en-IN">
                          <a:effectLst/>
                          <a:highlight>
                            <a:srgbClr val="FFFFFF"/>
                          </a:highlight>
                        </a:rPr>
                        <a:t>10.2</a:t>
                      </a:r>
                    </a:p>
                  </a:txBody>
                  <a:tcPr marL="22860" marR="22860" marT="15240" marB="15240" anchor="b">
                    <a:lnL>
                      <a:noFill/>
                    </a:lnL>
                    <a:lnR>
                      <a:noFill/>
                    </a:lnR>
                    <a:lnT>
                      <a:noFill/>
                    </a:lnT>
                    <a:lnB w="2286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00903526"/>
                  </a:ext>
                </a:extLst>
              </a:tr>
              <a:tr h="638077">
                <a:tc>
                  <a:txBody>
                    <a:bodyPr/>
                    <a:lstStyle/>
                    <a:p>
                      <a:pPr rtl="0" fontAlgn="b"/>
                      <a:r>
                        <a:rPr lang="en-IN" b="1">
                          <a:effectLst/>
                          <a:highlight>
                            <a:srgbClr val="DFE4EC"/>
                          </a:highlight>
                        </a:rPr>
                        <a:t>Grand Total</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tc>
                  <a:txBody>
                    <a:bodyPr/>
                    <a:lstStyle/>
                    <a:p>
                      <a:pPr algn="r" rtl="0" fontAlgn="b"/>
                      <a:r>
                        <a:rPr lang="en-IN" b="1">
                          <a:effectLst/>
                          <a:highlight>
                            <a:srgbClr val="DFE4EC"/>
                          </a:highlight>
                        </a:rPr>
                        <a:t>0</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tc>
                  <a:txBody>
                    <a:bodyPr/>
                    <a:lstStyle/>
                    <a:p>
                      <a:pPr algn="r" rtl="0" fontAlgn="b"/>
                      <a:r>
                        <a:rPr lang="en-IN" b="1">
                          <a:effectLst/>
                          <a:highlight>
                            <a:srgbClr val="DFE4EC"/>
                          </a:highlight>
                        </a:rPr>
                        <a:t>16.4</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tc>
                  <a:txBody>
                    <a:bodyPr/>
                    <a:lstStyle/>
                    <a:p>
                      <a:pPr algn="r" rtl="0" fontAlgn="b"/>
                      <a:r>
                        <a:rPr lang="en-IN" b="1">
                          <a:effectLst/>
                          <a:highlight>
                            <a:srgbClr val="DFE4EC"/>
                          </a:highlight>
                        </a:rPr>
                        <a:t>19.9</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tc>
                  <a:txBody>
                    <a:bodyPr/>
                    <a:lstStyle/>
                    <a:p>
                      <a:pPr algn="r" rtl="0" fontAlgn="b"/>
                      <a:r>
                        <a:rPr lang="en-IN" b="1">
                          <a:effectLst/>
                          <a:highlight>
                            <a:srgbClr val="DFE4EC"/>
                          </a:highlight>
                        </a:rPr>
                        <a:t>11.8</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tc>
                  <a:txBody>
                    <a:bodyPr/>
                    <a:lstStyle/>
                    <a:p>
                      <a:pPr algn="r" rtl="0" fontAlgn="b"/>
                      <a:r>
                        <a:rPr lang="en-IN" b="1">
                          <a:effectLst/>
                          <a:highlight>
                            <a:srgbClr val="DFE4EC"/>
                          </a:highlight>
                        </a:rPr>
                        <a:t>9.9</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tc>
                  <a:txBody>
                    <a:bodyPr/>
                    <a:lstStyle/>
                    <a:p>
                      <a:pPr algn="r" rtl="0" fontAlgn="b"/>
                      <a:r>
                        <a:rPr lang="en-IN" b="1">
                          <a:effectLst/>
                          <a:highlight>
                            <a:srgbClr val="DFE4EC"/>
                          </a:highlight>
                        </a:rPr>
                        <a:t>8.6</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tc>
                  <a:txBody>
                    <a:bodyPr/>
                    <a:lstStyle/>
                    <a:p>
                      <a:pPr algn="r" rtl="0" fontAlgn="b"/>
                      <a:r>
                        <a:rPr lang="en-IN" b="1" dirty="0">
                          <a:effectLst/>
                          <a:highlight>
                            <a:srgbClr val="DFE4EC"/>
                          </a:highlight>
                        </a:rPr>
                        <a:t>66.6</a:t>
                      </a:r>
                    </a:p>
                  </a:txBody>
                  <a:tcPr marL="22860" marR="22860" marT="15240" marB="15240" anchor="b">
                    <a:lnL>
                      <a:noFill/>
                    </a:lnL>
                    <a:lnR>
                      <a:noFill/>
                    </a:lnR>
                    <a:lnT w="22860" cap="flat" cmpd="dbl" algn="ctr">
                      <a:solidFill>
                        <a:srgbClr val="000000"/>
                      </a:solidFill>
                      <a:prstDash val="solid"/>
                      <a:round/>
                      <a:headEnd type="none" w="med" len="med"/>
                      <a:tailEnd type="none" w="med" len="med"/>
                    </a:lnT>
                    <a:lnB>
                      <a:noFill/>
                    </a:lnB>
                    <a:solidFill>
                      <a:srgbClr val="DFE4EC"/>
                    </a:solidFill>
                  </a:tcPr>
                </a:tc>
                <a:extLst>
                  <a:ext uri="{0D108BD9-81ED-4DB2-BD59-A6C34878D82A}">
                    <a16:rowId xmlns:a16="http://schemas.microsoft.com/office/drawing/2014/main" val="162627747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6147-1972-49E1-386C-6C85913A7354}"/>
              </a:ext>
            </a:extLst>
          </p:cNvPr>
          <p:cNvSpPr>
            <a:spLocks noGrp="1"/>
          </p:cNvSpPr>
          <p:nvPr>
            <p:ph type="title"/>
          </p:nvPr>
        </p:nvSpPr>
        <p:spPr>
          <a:xfrm>
            <a:off x="1371600" y="533400"/>
            <a:ext cx="10681335" cy="492443"/>
          </a:xfrm>
        </p:spPr>
        <p:txBody>
          <a:bodyPr/>
          <a:lstStyle/>
          <a:p>
            <a:r>
              <a:rPr lang="en-IN" sz="3200" dirty="0">
                <a:latin typeface="+mj-lt"/>
              </a:rPr>
              <a:t>2. BAR DIAGRAM</a:t>
            </a:r>
          </a:p>
        </p:txBody>
      </p:sp>
      <p:graphicFrame>
        <p:nvGraphicFramePr>
          <p:cNvPr id="4" name="Chart 3">
            <a:extLst>
              <a:ext uri="{FF2B5EF4-FFF2-40B4-BE49-F238E27FC236}">
                <a16:creationId xmlns:a16="http://schemas.microsoft.com/office/drawing/2014/main" id="{3DB2DD9C-8544-F7DB-0933-C912FE89CE98}"/>
              </a:ext>
            </a:extLst>
          </p:cNvPr>
          <p:cNvGraphicFramePr>
            <a:graphicFrameLocks/>
          </p:cNvGraphicFramePr>
          <p:nvPr>
            <p:extLst>
              <p:ext uri="{D42A27DB-BD31-4B8C-83A1-F6EECF244321}">
                <p14:modId xmlns:p14="http://schemas.microsoft.com/office/powerpoint/2010/main" val="3327277160"/>
              </p:ext>
            </p:extLst>
          </p:nvPr>
        </p:nvGraphicFramePr>
        <p:xfrm>
          <a:off x="2667000" y="1828801"/>
          <a:ext cx="6248400"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669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685800"/>
            <a:ext cx="10681335" cy="615553"/>
          </a:xfrm>
        </p:spPr>
        <p:txBody>
          <a:bodyPr/>
          <a:lstStyle/>
          <a:p>
            <a:pPr marL="12700">
              <a:spcBef>
                <a:spcPts val="105"/>
              </a:spcBef>
            </a:pPr>
            <a:r>
              <a:rPr lang="en-US" sz="4000" dirty="0"/>
              <a:t>CONCLUSION</a:t>
            </a:r>
            <a:endParaRPr lang="en-IN" sz="4000" dirty="0"/>
          </a:p>
        </p:txBody>
      </p:sp>
      <p:sp>
        <p:nvSpPr>
          <p:cNvPr id="4" name="TextBox 3">
            <a:extLst>
              <a:ext uri="{FF2B5EF4-FFF2-40B4-BE49-F238E27FC236}">
                <a16:creationId xmlns:a16="http://schemas.microsoft.com/office/drawing/2014/main" id="{BB7923AD-23FD-DA0D-CD4E-07E913A88664}"/>
              </a:ext>
            </a:extLst>
          </p:cNvPr>
          <p:cNvSpPr txBox="1"/>
          <p:nvPr/>
        </p:nvSpPr>
        <p:spPr>
          <a:xfrm>
            <a:off x="914400" y="1676400"/>
            <a:ext cx="8458200" cy="4093428"/>
          </a:xfrm>
          <a:prstGeom prst="rect">
            <a:avLst/>
          </a:prstGeom>
          <a:noFill/>
        </p:spPr>
        <p:txBody>
          <a:bodyPr wrap="square">
            <a:spAutoFit/>
          </a:bodyPr>
          <a:lstStyle/>
          <a:p>
            <a:pPr algn="just"/>
            <a:r>
              <a:rPr lang="en-IN" sz="2000" dirty="0"/>
              <a:t> </a:t>
            </a:r>
            <a:r>
              <a:rPr lang="en-US" sz="2000" dirty="0"/>
              <a:t>Analyzing employee performance based on departments, employee type, and Full-Time Equivalent (FTE) using Excel provides crucial insights into workforce dynamics and organizational efficiency. By breaking down performance metrics across different departments, it becomes easier to identify areas of strength and those needing improvement. Evaluating employee types-such as full-time, part-time, and contract workers-helps in understanding their respective contributions and informs decisions on hiring and resource allocation. Additionally, analyzing performance in relation to FTE allows for a fair comparison across employees with varying workloads, ensuring a balanced assessment of productivity. Excel's powerful tools, such as pivot tables and charts, make it easy to visualize these insights, enabling data-driven decision-making that can lead to enhanced organizational performance and better strategic planning.</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62"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89288" y="637130"/>
            <a:ext cx="5813425" cy="832279"/>
          </a:xfrm>
          <a:prstGeom prst="rect">
            <a:avLst/>
          </a:prstGeom>
        </p:spPr>
        <p:txBody>
          <a:bodyPr vert="horz" wrap="square" lIns="0" tIns="16510" rIns="0" bIns="0" rtlCol="0">
            <a:spAutoFit/>
          </a:bodyPr>
          <a:lstStyle/>
          <a:p>
            <a:pPr marL="12700" algn="ctr">
              <a:lnSpc>
                <a:spcPct val="100000"/>
              </a:lnSpc>
              <a:spcBef>
                <a:spcPts val="130"/>
              </a:spcBef>
            </a:pPr>
            <a:r>
              <a:rPr sz="5300" spc="5" dirty="0">
                <a:latin typeface="Times New Roman" panose="02020603050405020304" pitchFamily="18" charset="0"/>
                <a:cs typeface="Times New Roman" panose="02020603050405020304" pitchFamily="18" charset="0"/>
              </a:rPr>
              <a:t>PROJECT</a:t>
            </a:r>
            <a:r>
              <a:rPr sz="5300" spc="-85" dirty="0">
                <a:latin typeface="Times New Roman" panose="02020603050405020304" pitchFamily="18" charset="0"/>
                <a:cs typeface="Times New Roman" panose="02020603050405020304" pitchFamily="18" charset="0"/>
              </a:rPr>
              <a:t> </a:t>
            </a:r>
            <a:r>
              <a:rPr sz="5300" spc="25" dirty="0">
                <a:latin typeface="Times New Roman" panose="02020603050405020304" pitchFamily="18" charset="0"/>
                <a:cs typeface="Times New Roman" panose="02020603050405020304" pitchFamily="18" charset="0"/>
              </a:rPr>
              <a:t>TITLE</a:t>
            </a:r>
            <a:endParaRPr sz="53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379977"/>
            <a:ext cx="8593228" cy="1754326"/>
          </a:xfrm>
          <a:prstGeom prst="rect">
            <a:avLst/>
          </a:prstGeom>
          <a:noFill/>
        </p:spPr>
        <p:txBody>
          <a:bodyPr wrap="square" rtlCol="0">
            <a:spAutoFit/>
          </a:bodyPr>
          <a:lstStyle/>
          <a:p>
            <a:pPr algn="ctr"/>
            <a:r>
              <a:rPr lang="en-US" sz="3600" b="1" dirty="0"/>
              <a:t>Employee Performance Analysis Based On Departments, Employee Type And FTE using Excel</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14680" y="6858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685800"/>
            <a:ext cx="7547928" cy="632224"/>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lang="en-US"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2B72EDF-6800-2FCD-B2B4-7117E8A9CD27}"/>
              </a:ext>
            </a:extLst>
          </p:cNvPr>
          <p:cNvSpPr txBox="1"/>
          <p:nvPr/>
        </p:nvSpPr>
        <p:spPr>
          <a:xfrm>
            <a:off x="1037644" y="2286000"/>
            <a:ext cx="7053262" cy="2677656"/>
          </a:xfrm>
          <a:prstGeom prst="rect">
            <a:avLst/>
          </a:prstGeom>
          <a:noFill/>
        </p:spPr>
        <p:txBody>
          <a:bodyPr wrap="square">
            <a:spAutoFit/>
          </a:bodyPr>
          <a:lstStyle/>
          <a:p>
            <a:pPr algn="just"/>
            <a:r>
              <a:rPr lang="en-IN" sz="2800" b="1" dirty="0"/>
              <a:t>The </a:t>
            </a:r>
            <a:r>
              <a:rPr lang="en-US" sz="2800" b="1" dirty="0"/>
              <a:t>The purpose of Full-Time Equivalent (FTE) is to standardize the measurement of employee work hours, regardless of whether they work full-time or part-time, in order to better manage, allocate, and analyze workforce resources</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685800"/>
            <a:ext cx="64230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a:t>
            </a:r>
            <a:r>
              <a:rPr lang="en-US" sz="4000" spc="5" dirty="0"/>
              <a:t>T </a:t>
            </a:r>
            <a:r>
              <a:rPr sz="40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800" b="1" dirty="0"/>
              <a:t>The purpose of Full-Time Equivalent (FTE) is to standardize the measurement of employee work hours, regardless of whether they work full-time or part-time, in order to better manage, allocate, and analyze workforce resources.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37539" y="685800"/>
            <a:ext cx="7287261"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65FE221-B9E5-6F4A-A706-E219C912F9BB}"/>
              </a:ext>
            </a:extLst>
          </p:cNvPr>
          <p:cNvSpPr txBox="1"/>
          <p:nvPr/>
        </p:nvSpPr>
        <p:spPr>
          <a:xfrm>
            <a:off x="838200" y="2019300"/>
            <a:ext cx="7681913" cy="3108543"/>
          </a:xfrm>
          <a:prstGeom prst="rect">
            <a:avLst/>
          </a:prstGeom>
          <a:noFill/>
        </p:spPr>
        <p:txBody>
          <a:bodyPr wrap="square">
            <a:spAutoFit/>
          </a:bodyPr>
          <a:lstStyle/>
          <a:p>
            <a:pPr algn="just"/>
            <a:r>
              <a:rPr lang="en-US" sz="2400" dirty="0"/>
              <a:t> </a:t>
            </a:r>
            <a:r>
              <a:rPr lang="en-US" sz="2800" b="1" dirty="0"/>
              <a:t>● HUMAN RESOURCE DEPARTMENTS </a:t>
            </a:r>
          </a:p>
          <a:p>
            <a:pPr algn="just"/>
            <a:r>
              <a:rPr lang="en-US" sz="2800" b="1" dirty="0"/>
              <a:t> ● MANAGEMENT AND LEADERSHIP</a:t>
            </a:r>
          </a:p>
          <a:p>
            <a:pPr algn="just"/>
            <a:r>
              <a:rPr lang="en-US" sz="2800" b="1" dirty="0"/>
              <a:t> ● TEAM LEADERS AND SUPERVISORS </a:t>
            </a:r>
          </a:p>
          <a:p>
            <a:pPr algn="just"/>
            <a:r>
              <a:rPr lang="en-US" sz="2800" b="1" dirty="0"/>
              <a:t> ● EMPLOYEES </a:t>
            </a:r>
          </a:p>
          <a:p>
            <a:pPr algn="just"/>
            <a:r>
              <a:rPr lang="en-US" sz="2800" b="1" dirty="0"/>
              <a:t> ● EXECUTIVE LEADERSHIP </a:t>
            </a:r>
          </a:p>
          <a:p>
            <a:pPr algn="just"/>
            <a:r>
              <a:rPr lang="en-US" sz="2800" b="1" dirty="0"/>
              <a:t> ● BUSINESS ANALYSTS </a:t>
            </a:r>
          </a:p>
          <a:p>
            <a:pPr algn="just"/>
            <a:r>
              <a:rPr lang="en-US" sz="2800" b="1" dirty="0"/>
              <a:t> ● RECRUITERS</a:t>
            </a:r>
            <a:endParaRPr lang="en-IN"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685800"/>
            <a:ext cx="10972800" cy="629018"/>
          </a:xfrm>
          <a:prstGeom prst="rect">
            <a:avLst/>
          </a:prstGeom>
        </p:spPr>
        <p:txBody>
          <a:bodyPr vert="horz" wrap="square" lIns="0" tIns="13335" rIns="0" bIns="0" rtlCol="0">
            <a:spAutoFit/>
          </a:bodyPr>
          <a:lstStyle/>
          <a:p>
            <a:pPr marL="12700">
              <a:lnSpc>
                <a:spcPct val="100000"/>
              </a:lnSpc>
              <a:spcBef>
                <a:spcPts val="105"/>
              </a:spcBef>
            </a:pPr>
            <a:r>
              <a:rPr sz="4000" spc="10" dirty="0"/>
              <a:t>O</a:t>
            </a:r>
            <a:r>
              <a:rPr sz="4000" spc="25" dirty="0"/>
              <a:t>U</a:t>
            </a:r>
            <a:r>
              <a:rPr sz="4000" dirty="0"/>
              <a:t>R</a:t>
            </a:r>
            <a:r>
              <a:rPr sz="4000" spc="5" dirty="0"/>
              <a:t> </a:t>
            </a: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EDDACC3B-713D-3D2C-9793-EAFD25A6E796}"/>
              </a:ext>
            </a:extLst>
          </p:cNvPr>
          <p:cNvSpPr txBox="1"/>
          <p:nvPr/>
        </p:nvSpPr>
        <p:spPr>
          <a:xfrm>
            <a:off x="3262312" y="2113300"/>
            <a:ext cx="7634287" cy="2062103"/>
          </a:xfrm>
          <a:prstGeom prst="rect">
            <a:avLst/>
          </a:prstGeom>
          <a:noFill/>
        </p:spPr>
        <p:txBody>
          <a:bodyPr wrap="square">
            <a:spAutoFit/>
          </a:bodyPr>
          <a:lstStyle/>
          <a:p>
            <a:pPr algn="just"/>
            <a:r>
              <a:rPr lang="en-IN" sz="2400" dirty="0"/>
              <a:t> </a:t>
            </a:r>
            <a:r>
              <a:rPr lang="en-US" sz="3200" b="1" dirty="0"/>
              <a:t>FILTERING- REMOVE VALUES</a:t>
            </a:r>
          </a:p>
          <a:p>
            <a:pPr algn="just"/>
            <a:r>
              <a:rPr lang="en-US" sz="3200" b="1" dirty="0"/>
              <a:t> PIVOT TABLE - SUMMARY OF EMPLOYEE                                                              </a:t>
            </a:r>
          </a:p>
          <a:p>
            <a:pPr algn="just"/>
            <a:r>
              <a:rPr lang="en-US" sz="3200" b="1" dirty="0"/>
              <a:t>                            PERFORMANCE</a:t>
            </a:r>
          </a:p>
          <a:p>
            <a:pPr algn="just"/>
            <a:r>
              <a:rPr lang="en-US" sz="3200" b="1" dirty="0"/>
              <a:t> BAR DIAGRAM - FINAL REPORT</a:t>
            </a:r>
            <a:endParaRPr lang="en-IN"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04800"/>
            <a:ext cx="10681335" cy="615553"/>
          </a:xfrm>
        </p:spPr>
        <p:txBody>
          <a:bodyPr/>
          <a:lstStyle/>
          <a:p>
            <a:r>
              <a:rPr lang="en-IN" sz="4000" dirty="0"/>
              <a:t>DATASET DESCRIPTION</a:t>
            </a:r>
          </a:p>
        </p:txBody>
      </p:sp>
      <p:sp>
        <p:nvSpPr>
          <p:cNvPr id="4" name="TextBox 3">
            <a:extLst>
              <a:ext uri="{FF2B5EF4-FFF2-40B4-BE49-F238E27FC236}">
                <a16:creationId xmlns:a16="http://schemas.microsoft.com/office/drawing/2014/main" id="{D3ED2A08-EE8E-1288-8FA1-051C97DEF62C}"/>
              </a:ext>
            </a:extLst>
          </p:cNvPr>
          <p:cNvSpPr txBox="1"/>
          <p:nvPr/>
        </p:nvSpPr>
        <p:spPr>
          <a:xfrm>
            <a:off x="685800" y="916166"/>
            <a:ext cx="9753600" cy="5878532"/>
          </a:xfrm>
          <a:prstGeom prst="rect">
            <a:avLst/>
          </a:prstGeom>
          <a:noFill/>
        </p:spPr>
        <p:txBody>
          <a:bodyPr wrap="square">
            <a:spAutoFit/>
          </a:bodyPr>
          <a:lstStyle/>
          <a:p>
            <a:pPr algn="just"/>
            <a:r>
              <a:rPr lang="en-US" sz="2400" dirty="0"/>
              <a:t> </a:t>
            </a:r>
            <a:r>
              <a:rPr lang="en-IN" sz="2800" b="1" dirty="0"/>
              <a:t>● EMPLOYEE DATA SET- NAN MUDHALVAN PORTAL </a:t>
            </a:r>
          </a:p>
          <a:p>
            <a:pPr algn="just"/>
            <a:r>
              <a:rPr lang="en-IN" sz="2800" b="1" dirty="0"/>
              <a:t> ● 9 FEATURES IN EXCEL</a:t>
            </a:r>
            <a:r>
              <a:rPr lang="en-IN" sz="2400" dirty="0"/>
              <a:t>:</a:t>
            </a:r>
          </a:p>
          <a:p>
            <a:pPr algn="just"/>
            <a:r>
              <a:rPr lang="en-IN" sz="2400" dirty="0"/>
              <a:t>    EMPLOYEE ID- ALPHANUMERIC(TEXT)</a:t>
            </a:r>
          </a:p>
          <a:p>
            <a:pPr algn="just"/>
            <a:r>
              <a:rPr lang="en-IN" sz="2400" dirty="0"/>
              <a:t>    NAME- ALPHABETICAL(TEXT) </a:t>
            </a:r>
          </a:p>
          <a:p>
            <a:pPr algn="just"/>
            <a:r>
              <a:rPr lang="en-IN" sz="2400" dirty="0"/>
              <a:t>    GENDER- ALPHABETICAL(TEXT)</a:t>
            </a:r>
          </a:p>
          <a:p>
            <a:pPr algn="just"/>
            <a:r>
              <a:rPr lang="en-IN" sz="2400" dirty="0"/>
              <a:t>    DEPARTMENT - ALPHABETICAL(TEXT) </a:t>
            </a:r>
          </a:p>
          <a:p>
            <a:pPr algn="just"/>
            <a:r>
              <a:rPr lang="en-IN" sz="2400" dirty="0"/>
              <a:t>    SALARY - NUMERICAL </a:t>
            </a:r>
          </a:p>
          <a:p>
            <a:pPr algn="just"/>
            <a:r>
              <a:rPr lang="en-IN" sz="2400" dirty="0"/>
              <a:t>    START DATE - ALPHANUMERIC(TEXT) </a:t>
            </a:r>
          </a:p>
          <a:p>
            <a:pPr algn="just"/>
            <a:r>
              <a:rPr lang="en-IN" sz="2400" dirty="0"/>
              <a:t>    FTE- NUMERICAL EMPLOYEE </a:t>
            </a:r>
          </a:p>
          <a:p>
            <a:pPr algn="just"/>
            <a:r>
              <a:rPr lang="en-IN" sz="2400" dirty="0"/>
              <a:t>    TYPE- ALPHABETICAL(TEXT)</a:t>
            </a:r>
          </a:p>
          <a:p>
            <a:pPr algn="just"/>
            <a:r>
              <a:rPr lang="en-IN" sz="2400" dirty="0"/>
              <a:t>    </a:t>
            </a:r>
            <a:r>
              <a:rPr lang="en-US" sz="2400" dirty="0"/>
              <a:t>EMPLOYEE LOCATION- ALPHABETICAL(TEXT)</a:t>
            </a:r>
          </a:p>
          <a:p>
            <a:pPr algn="just"/>
            <a:r>
              <a:rPr lang="en-US" sz="2400" dirty="0"/>
              <a:t> </a:t>
            </a:r>
            <a:r>
              <a:rPr lang="en-US" sz="2800" b="1" dirty="0"/>
              <a:t>● 3 FEATURES USED:</a:t>
            </a:r>
          </a:p>
          <a:p>
            <a:pPr algn="just"/>
            <a:r>
              <a:rPr lang="en-US" sz="2800" b="1" dirty="0"/>
              <a:t>    </a:t>
            </a:r>
            <a:r>
              <a:rPr lang="en-US" sz="2400" dirty="0"/>
              <a:t>DEPARTMENT ALPHABETICAL(TEXT) </a:t>
            </a:r>
          </a:p>
          <a:p>
            <a:pPr algn="just"/>
            <a:r>
              <a:rPr lang="en-US" sz="2400" dirty="0"/>
              <a:t>     FTE- NUMERICAL</a:t>
            </a:r>
          </a:p>
          <a:p>
            <a:pPr algn="just"/>
            <a:r>
              <a:rPr lang="en-US" sz="2400" dirty="0"/>
              <a:t>     EMPLOYEE TYPE- ALPHABETICAL(TEXT)</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685800"/>
            <a:ext cx="8480425" cy="632224"/>
          </a:xfrm>
          <a:prstGeom prst="rect">
            <a:avLst/>
          </a:prstGeom>
        </p:spPr>
        <p:txBody>
          <a:bodyPr vert="horz" wrap="square" lIns="0" tIns="16510" rIns="0" bIns="0" rtlCol="0">
            <a:spAutoFit/>
          </a:bodyPr>
          <a:lstStyle/>
          <a:p>
            <a:pPr marL="12700">
              <a:lnSpc>
                <a:spcPct val="100000"/>
              </a:lnSpc>
              <a:spcBef>
                <a:spcPts val="130"/>
              </a:spcBef>
            </a:pPr>
            <a:r>
              <a:rPr sz="4000" spc="15" dirty="0"/>
              <a:t>THE</a:t>
            </a:r>
            <a:r>
              <a:rPr sz="4000" spc="20" dirty="0"/>
              <a:t> </a:t>
            </a:r>
            <a:r>
              <a:rPr lang="en-US" sz="4000" spc="20" dirty="0"/>
              <a:t>"</a:t>
            </a:r>
            <a:r>
              <a:rPr sz="4000" spc="10" dirty="0"/>
              <a:t>WOW</a:t>
            </a:r>
            <a:r>
              <a:rPr lang="en-US" sz="4000" spc="10" dirty="0"/>
              <a:t>"</a:t>
            </a:r>
            <a:r>
              <a:rPr sz="4000" spc="85" dirty="0"/>
              <a:t> </a:t>
            </a:r>
            <a:r>
              <a:rPr sz="4000" spc="10" dirty="0"/>
              <a:t>IN</a:t>
            </a:r>
            <a:r>
              <a:rPr sz="4000" spc="-5" dirty="0"/>
              <a:t> </a:t>
            </a:r>
            <a:r>
              <a:rPr sz="4000" spc="15" dirty="0"/>
              <a:t>OUR</a:t>
            </a:r>
            <a:r>
              <a:rPr sz="4000" spc="-10" dirty="0"/>
              <a:t> </a:t>
            </a:r>
            <a:r>
              <a:rPr sz="4000" spc="20" dirty="0"/>
              <a:t>SOLUTION</a:t>
            </a:r>
            <a:endParaRPr sz="4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4B19AED-E2AB-2A28-0E2F-B52B6C8C2168}"/>
              </a:ext>
            </a:extLst>
          </p:cNvPr>
          <p:cNvSpPr txBox="1"/>
          <p:nvPr/>
        </p:nvSpPr>
        <p:spPr>
          <a:xfrm>
            <a:off x="2057400" y="1866586"/>
            <a:ext cx="6617493" cy="2677656"/>
          </a:xfrm>
          <a:prstGeom prst="rect">
            <a:avLst/>
          </a:prstGeom>
          <a:noFill/>
        </p:spPr>
        <p:txBody>
          <a:bodyPr wrap="square">
            <a:spAutoFit/>
          </a:bodyPr>
          <a:lstStyle/>
          <a:p>
            <a:pPr algn="just"/>
            <a:r>
              <a:rPr lang="en-US" sz="2800" b="1" dirty="0"/>
              <a:t>❖ Effective data visualization makes it easier to present complex data in an engaging and understandable way.</a:t>
            </a:r>
          </a:p>
          <a:p>
            <a:pPr algn="just"/>
            <a:r>
              <a:rPr lang="en-IN" sz="2800" b="1" dirty="0"/>
              <a:t>❖ </a:t>
            </a:r>
            <a:r>
              <a:rPr lang="en-US" sz="2800" b="1" dirty="0"/>
              <a:t>Well-presented data can have a significant impact on decision-makers, helping to drive change and innovation</a:t>
            </a:r>
            <a:endParaRPr lang="en-IN"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689</Words>
  <Application>Microsoft Office PowerPoint</Application>
  <PresentationFormat>Widescreen</PresentationFormat>
  <Paragraphs>131</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2. 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Sneha G</cp:lastModifiedBy>
  <cp:revision>14</cp:revision>
  <dcterms:created xsi:type="dcterms:W3CDTF">2024-03-29T15:07:22Z</dcterms:created>
  <dcterms:modified xsi:type="dcterms:W3CDTF">2024-08-29T17:46:09Z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MSIP_Label_8e19d756-792e-42a1-bcad-4cb9051ddd2d_Enabled">
    <vt:lpwstr>true</vt:lpwstr>
  </property>
  <property fmtid="{D5CDD505-2E9C-101B-9397-08002B2CF9AE}" pid="5" name="MSIP_Label_8e19d756-792e-42a1-bcad-4cb9051ddd2d_SetDate">
    <vt:lpwstr>2024-08-25T17:43:19Z</vt:lpwstr>
  </property>
  <property fmtid="{D5CDD505-2E9C-101B-9397-08002B2CF9AE}" pid="6" name="MSIP_Label_8e19d756-792e-42a1-bcad-4cb9051ddd2d_Method">
    <vt:lpwstr>Standard</vt:lpwstr>
  </property>
  <property fmtid="{D5CDD505-2E9C-101B-9397-08002B2CF9AE}" pid="7" name="MSIP_Label_8e19d756-792e-42a1-bcad-4cb9051ddd2d_Name">
    <vt:lpwstr>Confidential</vt:lpwstr>
  </property>
  <property fmtid="{D5CDD505-2E9C-101B-9397-08002B2CF9AE}" pid="8" name="MSIP_Label_8e19d756-792e-42a1-bcad-4cb9051ddd2d_SiteId">
    <vt:lpwstr>41eb501a-f671-4ce0-a5bf-b64168c3705f</vt:lpwstr>
  </property>
  <property fmtid="{D5CDD505-2E9C-101B-9397-08002B2CF9AE}" pid="9" name="MSIP_Label_8e19d756-792e-42a1-bcad-4cb9051ddd2d_ActionId">
    <vt:lpwstr>68f906f4-c2f7-4b98-a38d-9acd415d5ce0</vt:lpwstr>
  </property>
  <property fmtid="{D5CDD505-2E9C-101B-9397-08002B2CF9AE}" pid="10" name="MSIP_Label_8e19d756-792e-42a1-bcad-4cb9051ddd2d_ContentBits">
    <vt:lpwstr>2</vt:lpwstr>
  </property>
  <property fmtid="{D5CDD505-2E9C-101B-9397-08002B2CF9AE}" pid="11" name="ClassificationContentMarkingFooterLocations">
    <vt:lpwstr>Office Theme:8</vt:lpwstr>
  </property>
  <property fmtid="{D5CDD505-2E9C-101B-9397-08002B2CF9AE}" pid="12" name="ClassificationContentMarkingFooterText">
    <vt:lpwstr>Confidential - Not for Public Consumption or Distribution</vt:lpwstr>
  </property>
</Properties>
</file>