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60" r:id="rId4"/>
    <p:sldId id="261" r:id="rId5"/>
    <p:sldId id="262" r:id="rId6"/>
    <p:sldId id="263" r:id="rId7"/>
    <p:sldId id="270" r:id="rId8"/>
    <p:sldId id="271" r:id="rId9"/>
    <p:sldId id="264" r:id="rId10"/>
    <p:sldId id="266" r:id="rId11"/>
    <p:sldId id="267" r:id="rId12"/>
    <p:sldId id="272"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900EAD-085C-4CDE-9FF1-FF8948DC84A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0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00EAD-085C-4CDE-9FF1-FF8948DC84A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27301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00EAD-085C-4CDE-9FF1-FF8948DC84A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1841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00EAD-085C-4CDE-9FF1-FF8948DC84A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334406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900EAD-085C-4CDE-9FF1-FF8948DC84A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F9E80-48B5-4249-864B-7DB0CD05B5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36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900EAD-085C-4CDE-9FF1-FF8948DC84AD}"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44258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900EAD-085C-4CDE-9FF1-FF8948DC84AD}"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57208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900EAD-085C-4CDE-9FF1-FF8948DC84AD}"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133816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900EAD-085C-4CDE-9FF1-FF8948DC84AD}" type="datetimeFigureOut">
              <a:rPr lang="en-US" smtClean="0"/>
              <a:t>12/13/2023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0136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900EAD-085C-4CDE-9FF1-FF8948DC84AD}" type="datetimeFigureOut">
              <a:rPr lang="en-US" smtClean="0"/>
              <a:t>12/13/2023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9F9E80-48B5-4249-864B-7DB0CD05B52A}" type="slidenum">
              <a:rPr lang="en-US" smtClean="0"/>
              <a:t>‹#›</a:t>
            </a:fld>
            <a:endParaRPr lang="en-US"/>
          </a:p>
        </p:txBody>
      </p:sp>
    </p:spTree>
    <p:extLst>
      <p:ext uri="{BB962C8B-B14F-4D97-AF65-F5344CB8AC3E}">
        <p14:creationId xmlns:p14="http://schemas.microsoft.com/office/powerpoint/2010/main" val="93442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B900EAD-085C-4CDE-9FF1-FF8948DC84AD}"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F9E80-48B5-4249-864B-7DB0CD05B52A}" type="slidenum">
              <a:rPr lang="en-US" smtClean="0"/>
              <a:t>‹#›</a:t>
            </a:fld>
            <a:endParaRPr lang="en-US"/>
          </a:p>
        </p:txBody>
      </p:sp>
    </p:spTree>
    <p:extLst>
      <p:ext uri="{BB962C8B-B14F-4D97-AF65-F5344CB8AC3E}">
        <p14:creationId xmlns:p14="http://schemas.microsoft.com/office/powerpoint/2010/main" val="240593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900EAD-085C-4CDE-9FF1-FF8948DC84AD}" type="datetimeFigureOut">
              <a:rPr lang="en-US" smtClean="0"/>
              <a:t>12/13/2023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9F9E80-48B5-4249-864B-7DB0CD05B5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39834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845" y="1031966"/>
            <a:ext cx="10411097" cy="2482645"/>
          </a:xfrm>
        </p:spPr>
        <p:txBody>
          <a:bodyPr anchor="ctr">
            <a:normAutofit/>
          </a:bodyPr>
          <a:lstStyle/>
          <a:p>
            <a:r>
              <a:rPr lang="en-US" sz="4000" dirty="0" smtClean="0">
                <a:latin typeface="+mn-lt"/>
              </a:rPr>
              <a:t/>
            </a:r>
            <a:br>
              <a:rPr lang="en-US" sz="4000" dirty="0" smtClean="0">
                <a:latin typeface="+mn-lt"/>
              </a:rPr>
            </a:br>
            <a:r>
              <a:rPr lang="en-US" sz="4000" dirty="0">
                <a:latin typeface="+mn-lt"/>
              </a:rPr>
              <a:t/>
            </a:r>
            <a:br>
              <a:rPr lang="en-US" sz="4000" dirty="0">
                <a:latin typeface="+mn-lt"/>
              </a:rPr>
            </a:br>
            <a:r>
              <a:rPr lang="en-US" sz="4000" dirty="0" smtClean="0">
                <a:latin typeface="+mn-lt"/>
              </a:rPr>
              <a:t>Linear Regression – Bike Sharing Assignment</a:t>
            </a:r>
            <a:endParaRPr lang="en-US" sz="4000" dirty="0">
              <a:latin typeface="+mn-lt"/>
            </a:endParaRPr>
          </a:p>
        </p:txBody>
      </p:sp>
      <p:sp>
        <p:nvSpPr>
          <p:cNvPr id="4" name="TextBox 3"/>
          <p:cNvSpPr txBox="1"/>
          <p:nvPr/>
        </p:nvSpPr>
        <p:spPr>
          <a:xfrm rot="10800000" flipV="1">
            <a:off x="1502228" y="3514613"/>
            <a:ext cx="8987245" cy="523220"/>
          </a:xfrm>
          <a:prstGeom prst="rect">
            <a:avLst/>
          </a:prstGeom>
          <a:noFill/>
        </p:spPr>
        <p:txBody>
          <a:bodyPr wrap="square" rtlCol="0">
            <a:spAutoFit/>
          </a:bodyPr>
          <a:lstStyle/>
          <a:p>
            <a:pPr algn="ctr"/>
            <a:r>
              <a:rPr lang="en-US" sz="2800" dirty="0" smtClean="0"/>
              <a:t>Subjective Questions and Answers</a:t>
            </a:r>
            <a:endParaRPr lang="en-US" sz="2800" dirty="0"/>
          </a:p>
        </p:txBody>
      </p:sp>
    </p:spTree>
    <p:extLst>
      <p:ext uri="{BB962C8B-B14F-4D97-AF65-F5344CB8AC3E}">
        <p14:creationId xmlns:p14="http://schemas.microsoft.com/office/powerpoint/2010/main" val="289344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6469" y="1005839"/>
            <a:ext cx="10332720" cy="3970318"/>
          </a:xfrm>
          <a:prstGeom prst="rect">
            <a:avLst/>
          </a:prstGeom>
          <a:noFill/>
        </p:spPr>
        <p:txBody>
          <a:bodyPr wrap="square" rtlCol="0">
            <a:spAutoFit/>
          </a:bodyPr>
          <a:lstStyle/>
          <a:p>
            <a:r>
              <a:rPr lang="en-US" b="1" dirty="0" smtClean="0"/>
              <a:t>Q3</a:t>
            </a:r>
            <a:r>
              <a:rPr lang="en-US" b="1" dirty="0"/>
              <a:t>. What is Pearson’s R?</a:t>
            </a:r>
          </a:p>
          <a:p>
            <a:endParaRPr lang="en-US" dirty="0" smtClean="0"/>
          </a:p>
          <a:p>
            <a:r>
              <a:rPr lang="en-US" dirty="0" smtClean="0"/>
              <a:t>Ans. </a:t>
            </a:r>
            <a:r>
              <a:rPr lang="en-US" dirty="0"/>
              <a:t>The </a:t>
            </a:r>
            <a:r>
              <a:rPr lang="en-US" b="1" dirty="0"/>
              <a:t>Pearson </a:t>
            </a:r>
            <a:r>
              <a:rPr lang="en-US" b="1" dirty="0" smtClean="0"/>
              <a:t>coefficient </a:t>
            </a:r>
            <a:r>
              <a:rPr lang="en-US" b="1" dirty="0"/>
              <a:t>(</a:t>
            </a:r>
            <a:r>
              <a:rPr lang="en-US" b="1" i="1" dirty="0"/>
              <a:t>r</a:t>
            </a:r>
            <a:r>
              <a:rPr lang="en-US" b="1" dirty="0"/>
              <a:t>)</a:t>
            </a:r>
            <a:r>
              <a:rPr lang="en-US" dirty="0"/>
              <a:t> is the most common way of measuring a linear correlation. It is a number between –1 and 1 that measures the strength and direction of the relationship between two variables</a:t>
            </a:r>
            <a:r>
              <a:rPr lang="en-US" dirty="0" smtClean="0"/>
              <a:t>. This coefficient describes </a:t>
            </a:r>
            <a:r>
              <a:rPr lang="en-US" dirty="0"/>
              <a:t>the strength and direction of the linear relationship between two quantitative variables</a:t>
            </a:r>
            <a:r>
              <a:rPr lang="en-US" dirty="0" smtClean="0"/>
              <a:t>.</a:t>
            </a:r>
          </a:p>
          <a:p>
            <a:endParaRPr lang="en-US" dirty="0"/>
          </a:p>
          <a:p>
            <a:r>
              <a:rPr lang="en-US" dirty="0"/>
              <a:t>This formula is designed to measure strength of linear correlation. </a:t>
            </a:r>
            <a:r>
              <a:rPr lang="en-US" dirty="0" smtClean="0"/>
              <a:t>It </a:t>
            </a:r>
            <a:r>
              <a:rPr lang="en-US" dirty="0"/>
              <a:t>has following properties:</a:t>
            </a:r>
          </a:p>
          <a:p>
            <a:r>
              <a:rPr lang="en-US" dirty="0"/>
              <a:t>• -1 &lt; r &lt; 1</a:t>
            </a:r>
          </a:p>
          <a:p>
            <a:r>
              <a:rPr lang="en-US" dirty="0"/>
              <a:t>• It takes -</a:t>
            </a:r>
            <a:r>
              <a:rPr lang="en-US" dirty="0" err="1"/>
              <a:t>ve</a:t>
            </a:r>
            <a:r>
              <a:rPr lang="en-US" dirty="0"/>
              <a:t> values of negative correlation and +</a:t>
            </a:r>
            <a:r>
              <a:rPr lang="en-US" dirty="0" err="1"/>
              <a:t>ve</a:t>
            </a:r>
            <a:r>
              <a:rPr lang="en-US" dirty="0"/>
              <a:t> values of +</a:t>
            </a:r>
            <a:r>
              <a:rPr lang="en-US" dirty="0" err="1"/>
              <a:t>ve</a:t>
            </a:r>
            <a:r>
              <a:rPr lang="en-US" dirty="0"/>
              <a:t> correlation </a:t>
            </a:r>
            <a:endParaRPr lang="en-US" dirty="0" smtClean="0"/>
          </a:p>
          <a:p>
            <a:r>
              <a:rPr lang="en-US" dirty="0" smtClean="0"/>
              <a:t>   Note</a:t>
            </a:r>
            <a:r>
              <a:rPr lang="en-US" dirty="0"/>
              <a:t>: -</a:t>
            </a:r>
            <a:r>
              <a:rPr lang="en-US" dirty="0" err="1"/>
              <a:t>ve</a:t>
            </a:r>
            <a:r>
              <a:rPr lang="en-US" dirty="0"/>
              <a:t> </a:t>
            </a:r>
            <a:r>
              <a:rPr lang="en-US" dirty="0" smtClean="0"/>
              <a:t>correlation between </a:t>
            </a:r>
            <a:r>
              <a:rPr lang="en-US" dirty="0"/>
              <a:t>x and y means , when x increases y decreases and vice versa</a:t>
            </a:r>
          </a:p>
          <a:p>
            <a:r>
              <a:rPr lang="en-US" dirty="0"/>
              <a:t>• Correlation is strong when absolute value of r is close to 1, it is weak if the absolute value is close to</a:t>
            </a:r>
          </a:p>
          <a:p>
            <a:r>
              <a:rPr lang="en-US" dirty="0"/>
              <a:t>zero</a:t>
            </a:r>
          </a:p>
          <a:p>
            <a:r>
              <a:rPr lang="en-US" dirty="0"/>
              <a:t>• Value of r doesn’t change if you linearly transform any or both of the variables. </a:t>
            </a:r>
          </a:p>
          <a:p>
            <a:r>
              <a:rPr lang="en-US" dirty="0" smtClean="0"/>
              <a:t> </a:t>
            </a:r>
            <a:endParaRPr lang="en-US" dirty="0"/>
          </a:p>
        </p:txBody>
      </p:sp>
    </p:spTree>
    <p:extLst>
      <p:ext uri="{BB962C8B-B14F-4D97-AF65-F5344CB8AC3E}">
        <p14:creationId xmlns:p14="http://schemas.microsoft.com/office/powerpoint/2010/main" val="297437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9450" y="444137"/>
            <a:ext cx="11682549" cy="6463308"/>
          </a:xfrm>
          <a:prstGeom prst="rect">
            <a:avLst/>
          </a:prstGeom>
          <a:noFill/>
        </p:spPr>
        <p:txBody>
          <a:bodyPr wrap="square" rtlCol="0">
            <a:spAutoFit/>
          </a:bodyPr>
          <a:lstStyle/>
          <a:p>
            <a:r>
              <a:rPr lang="en-US" b="1" dirty="0" smtClean="0"/>
              <a:t>Q4. </a:t>
            </a:r>
            <a:r>
              <a:rPr lang="en-US" b="1" dirty="0"/>
              <a:t>What is scaling? Why is scaling performed? What is the difference between normalized scaling and standardized scaling?</a:t>
            </a:r>
            <a:endParaRPr lang="en-US" b="1" dirty="0" smtClean="0"/>
          </a:p>
          <a:p>
            <a:endParaRPr lang="en-US" dirty="0" smtClean="0"/>
          </a:p>
          <a:p>
            <a:r>
              <a:rPr lang="en-US" dirty="0" smtClean="0"/>
              <a:t>Ans. Scaling is a data pre-processing process to transform the values of the variables in a dataset to similar scale so that they are comparable.</a:t>
            </a:r>
          </a:p>
          <a:p>
            <a:endParaRPr lang="en-US" dirty="0"/>
          </a:p>
          <a:p>
            <a:r>
              <a:rPr lang="en-US" dirty="0" smtClean="0"/>
              <a:t>For ex. If a data set has age in years ,salary in thousands and we are to predict whether a person is to given a loan or not. Then in this case age and salary both are in different scale and modeling these variables without scaling may result into larger scale feature (i.e. salary in this case) dominating the learning process of the algorithm and this may have a huge impact on the outcome and interpretation of the results of the outcome.</a:t>
            </a:r>
            <a:r>
              <a:rPr lang="en-US" dirty="0"/>
              <a:t> </a:t>
            </a:r>
            <a:r>
              <a:rPr lang="en-US" dirty="0" smtClean="0"/>
              <a:t>We </a:t>
            </a:r>
            <a:r>
              <a:rPr lang="en-US" dirty="0"/>
              <a:t>can avoid this problem and make sure that each feature contributes equally to the learning process by scaling the features</a:t>
            </a:r>
            <a:r>
              <a:rPr lang="en-US" dirty="0" smtClean="0"/>
              <a:t>.</a:t>
            </a:r>
          </a:p>
          <a:p>
            <a:endParaRPr lang="en-US" dirty="0"/>
          </a:p>
          <a:p>
            <a:r>
              <a:rPr lang="en-US" dirty="0"/>
              <a:t>The algorithm’s performance can be enhanced by scaling the features, which can hasten the convergence of the algorithm to the ideal outcome</a:t>
            </a:r>
            <a:r>
              <a:rPr lang="en-US" dirty="0" smtClean="0"/>
              <a:t>.</a:t>
            </a:r>
          </a:p>
          <a:p>
            <a:endParaRPr lang="en-US" dirty="0"/>
          </a:p>
          <a:p>
            <a:r>
              <a:rPr lang="en-US" dirty="0"/>
              <a:t>Scaling features makes ensuring that each characteristic is given the same consideration during the learning process. Without scaling, bigger scale features could dominate the learning, producing skewed outcomes. This bias is removed through scaling, which also guarantees that each feature contributes fairly to model predictions.</a:t>
            </a:r>
          </a:p>
          <a:p>
            <a:endParaRPr lang="en-US" dirty="0" smtClean="0"/>
          </a:p>
          <a:p>
            <a:endParaRPr lang="en-US" dirty="0"/>
          </a:p>
          <a:p>
            <a:r>
              <a:rPr lang="en-US" dirty="0" smtClean="0"/>
              <a:t>The most common method of scaling used is Min- Max Scaler.</a:t>
            </a:r>
          </a:p>
          <a:p>
            <a:endParaRPr lang="en-US" dirty="0"/>
          </a:p>
          <a:p>
            <a:endParaRPr lang="en-US" dirty="0"/>
          </a:p>
        </p:txBody>
      </p:sp>
    </p:spTree>
    <p:extLst>
      <p:ext uri="{BB962C8B-B14F-4D97-AF65-F5344CB8AC3E}">
        <p14:creationId xmlns:p14="http://schemas.microsoft.com/office/powerpoint/2010/main" val="386477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7717974"/>
              </p:ext>
            </p:extLst>
          </p:nvPr>
        </p:nvGraphicFramePr>
        <p:xfrm>
          <a:off x="979714" y="719666"/>
          <a:ext cx="10541726" cy="3564649"/>
        </p:xfrm>
        <a:graphic>
          <a:graphicData uri="http://schemas.openxmlformats.org/drawingml/2006/table">
            <a:tbl>
              <a:tblPr firstRow="1" bandRow="1">
                <a:tableStyleId>{5C22544A-7EE6-4342-B048-85BDC9FD1C3A}</a:tableStyleId>
              </a:tblPr>
              <a:tblGrid>
                <a:gridCol w="5270863">
                  <a:extLst>
                    <a:ext uri="{9D8B030D-6E8A-4147-A177-3AD203B41FA5}">
                      <a16:colId xmlns:a16="http://schemas.microsoft.com/office/drawing/2014/main" val="2166145782"/>
                    </a:ext>
                  </a:extLst>
                </a:gridCol>
                <a:gridCol w="5270863">
                  <a:extLst>
                    <a:ext uri="{9D8B030D-6E8A-4147-A177-3AD203B41FA5}">
                      <a16:colId xmlns:a16="http://schemas.microsoft.com/office/drawing/2014/main" val="116196803"/>
                    </a:ext>
                  </a:extLst>
                </a:gridCol>
              </a:tblGrid>
              <a:tr h="429865">
                <a:tc>
                  <a:txBody>
                    <a:bodyPr/>
                    <a:lstStyle/>
                    <a:p>
                      <a:pPr algn="ctr"/>
                      <a:r>
                        <a:rPr lang="en-US" dirty="0" smtClean="0"/>
                        <a:t>Standardization</a:t>
                      </a:r>
                      <a:endParaRPr lang="en-US" dirty="0"/>
                    </a:p>
                  </a:txBody>
                  <a:tcPr/>
                </a:tc>
                <a:tc>
                  <a:txBody>
                    <a:bodyPr/>
                    <a:lstStyle/>
                    <a:p>
                      <a:pPr algn="ctr"/>
                      <a:r>
                        <a:rPr lang="en-US" dirty="0" smtClean="0"/>
                        <a:t>Normalization</a:t>
                      </a:r>
                      <a:endParaRPr lang="en-US" dirty="0"/>
                    </a:p>
                  </a:txBody>
                  <a:tcPr/>
                </a:tc>
                <a:extLst>
                  <a:ext uri="{0D108BD9-81ED-4DB2-BD59-A6C34878D82A}">
                    <a16:rowId xmlns:a16="http://schemas.microsoft.com/office/drawing/2014/main" val="1701749284"/>
                  </a:ext>
                </a:extLst>
              </a:tr>
              <a:tr h="652992">
                <a:tc>
                  <a:txBody>
                    <a:bodyPr/>
                    <a:lstStyle/>
                    <a:p>
                      <a:r>
                        <a:rPr lang="en-US" dirty="0" smtClean="0"/>
                        <a:t>Standardization scaling method is a technique where the values are centered around the mean with a unit standard deviation. </a:t>
                      </a:r>
                      <a:endParaRPr lang="en-US" dirty="0"/>
                    </a:p>
                  </a:txBody>
                  <a:tcPr/>
                </a:tc>
                <a:tc>
                  <a:txBody>
                    <a:bodyPr/>
                    <a:lstStyle/>
                    <a:p>
                      <a:r>
                        <a:rPr lang="en-US" dirty="0" smtClean="0"/>
                        <a:t>Normalization scaling is a technique in which</a:t>
                      </a:r>
                      <a:r>
                        <a:rPr lang="en-US" baseline="0" dirty="0" smtClean="0"/>
                        <a:t> the features are scaled or transformed so that they range from 0 to 1. This is done using Min-Max Scaler.</a:t>
                      </a:r>
                      <a:endParaRPr lang="en-US" dirty="0"/>
                    </a:p>
                  </a:txBody>
                  <a:tcPr/>
                </a:tc>
                <a:extLst>
                  <a:ext uri="{0D108BD9-81ED-4DB2-BD59-A6C34878D82A}">
                    <a16:rowId xmlns:a16="http://schemas.microsoft.com/office/drawing/2014/main" val="3127141888"/>
                  </a:ext>
                </a:extLst>
              </a:tr>
              <a:tr h="652992">
                <a:tc>
                  <a:txBody>
                    <a:bodyPr/>
                    <a:lstStyle/>
                    <a:p>
                      <a:r>
                        <a:rPr lang="en-US" sz="1800" b="0" i="0" kern="1200" dirty="0" smtClean="0">
                          <a:solidFill>
                            <a:schemeClr val="dk1"/>
                          </a:solidFill>
                          <a:effectLst/>
                          <a:latin typeface="+mn-lt"/>
                          <a:ea typeface="+mn-ea"/>
                          <a:cs typeface="+mn-cs"/>
                        </a:rPr>
                        <a:t>Centers data around the mean and scales to a standard deviation of 1</a:t>
                      </a:r>
                      <a:endParaRPr lang="en-US" dirty="0"/>
                    </a:p>
                  </a:txBody>
                  <a:tcPr/>
                </a:tc>
                <a:tc>
                  <a:txBody>
                    <a:bodyPr/>
                    <a:lstStyle/>
                    <a:p>
                      <a:r>
                        <a:rPr lang="en-US" sz="1800" b="0" i="0" kern="1200" dirty="0" smtClean="0">
                          <a:solidFill>
                            <a:schemeClr val="dk1"/>
                          </a:solidFill>
                          <a:effectLst/>
                          <a:latin typeface="+mn-lt"/>
                          <a:ea typeface="+mn-ea"/>
                          <a:cs typeface="+mn-cs"/>
                        </a:rPr>
                        <a:t>Rescales values to a range between 0 and 1</a:t>
                      </a:r>
                      <a:endParaRPr lang="en-US" dirty="0"/>
                    </a:p>
                  </a:txBody>
                  <a:tcPr/>
                </a:tc>
                <a:extLst>
                  <a:ext uri="{0D108BD9-81ED-4DB2-BD59-A6C34878D82A}">
                    <a16:rowId xmlns:a16="http://schemas.microsoft.com/office/drawing/2014/main" val="225452499"/>
                  </a:ext>
                </a:extLst>
              </a:tr>
              <a:tr h="6529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original distribution of</a:t>
                      </a:r>
                      <a:r>
                        <a:rPr lang="en-US" sz="1800" b="0" i="0" kern="1200" baseline="0" dirty="0" smtClean="0">
                          <a:solidFill>
                            <a:schemeClr val="dk1"/>
                          </a:solidFill>
                          <a:effectLst/>
                          <a:latin typeface="+mn-lt"/>
                          <a:ea typeface="+mn-ea"/>
                          <a:cs typeface="+mn-cs"/>
                        </a:rPr>
                        <a:t> the data changes</a:t>
                      </a:r>
                      <a:endParaRPr lang="en-US" dirty="0" smtClean="0"/>
                    </a:p>
                    <a:p>
                      <a:endParaRPr lang="en-US" dirty="0"/>
                    </a:p>
                  </a:txBody>
                  <a:tcPr/>
                </a:tc>
                <a:tc>
                  <a:txBody>
                    <a:bodyPr/>
                    <a:lstStyle/>
                    <a:p>
                      <a:r>
                        <a:rPr lang="en-US" sz="1800" b="0" i="0" kern="1200" dirty="0" smtClean="0">
                          <a:solidFill>
                            <a:schemeClr val="dk1"/>
                          </a:solidFill>
                          <a:effectLst/>
                          <a:latin typeface="+mn-lt"/>
                          <a:ea typeface="+mn-ea"/>
                          <a:cs typeface="+mn-cs"/>
                        </a:rPr>
                        <a:t>The original distribution of</a:t>
                      </a:r>
                      <a:r>
                        <a:rPr lang="en-US" sz="1800" b="0" i="0" kern="1200" baseline="0" dirty="0" smtClean="0">
                          <a:solidFill>
                            <a:schemeClr val="dk1"/>
                          </a:solidFill>
                          <a:effectLst/>
                          <a:latin typeface="+mn-lt"/>
                          <a:ea typeface="+mn-ea"/>
                          <a:cs typeface="+mn-cs"/>
                        </a:rPr>
                        <a:t> the data does not change</a:t>
                      </a:r>
                      <a:endParaRPr lang="en-US" dirty="0"/>
                    </a:p>
                  </a:txBody>
                  <a:tcPr/>
                </a:tc>
                <a:extLst>
                  <a:ext uri="{0D108BD9-81ED-4DB2-BD59-A6C34878D82A}">
                    <a16:rowId xmlns:a16="http://schemas.microsoft.com/office/drawing/2014/main" val="3301773288"/>
                  </a:ext>
                </a:extLst>
              </a:tr>
              <a:tr h="652992">
                <a:tc>
                  <a:txBody>
                    <a:bodyPr/>
                    <a:lstStyle/>
                    <a:p>
                      <a:r>
                        <a:rPr lang="en-US" sz="1800" b="0" i="0" kern="1200" dirty="0" smtClean="0">
                          <a:solidFill>
                            <a:schemeClr val="dk1"/>
                          </a:solidFill>
                          <a:effectLst/>
                          <a:latin typeface="+mn-lt"/>
                          <a:ea typeface="+mn-ea"/>
                          <a:cs typeface="+mn-cs"/>
                        </a:rPr>
                        <a:t>When the data has a normal distribution, standardization is an excellent tool to use</a:t>
                      </a:r>
                      <a:endParaRPr lang="en-US" dirty="0"/>
                    </a:p>
                  </a:txBody>
                  <a:tcPr/>
                </a:tc>
                <a:tc>
                  <a:txBody>
                    <a:bodyPr/>
                    <a:lstStyle/>
                    <a:p>
                      <a:r>
                        <a:rPr lang="en-US" dirty="0" smtClean="0"/>
                        <a:t>When the algorithms don't make any assumptions about the distribution of the data, Normalization is taken into account. </a:t>
                      </a:r>
                      <a:endParaRPr lang="en-US" dirty="0"/>
                    </a:p>
                  </a:txBody>
                  <a:tcPr/>
                </a:tc>
                <a:extLst>
                  <a:ext uri="{0D108BD9-81ED-4DB2-BD59-A6C34878D82A}">
                    <a16:rowId xmlns:a16="http://schemas.microsoft.com/office/drawing/2014/main" val="1872418140"/>
                  </a:ext>
                </a:extLst>
              </a:tr>
            </a:tbl>
          </a:graphicData>
        </a:graphic>
      </p:graphicFrame>
    </p:spTree>
    <p:extLst>
      <p:ext uri="{BB962C8B-B14F-4D97-AF65-F5344CB8AC3E}">
        <p14:creationId xmlns:p14="http://schemas.microsoft.com/office/powerpoint/2010/main" val="82082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9531" y="1116095"/>
            <a:ext cx="10319657" cy="2862322"/>
          </a:xfrm>
          <a:prstGeom prst="rect">
            <a:avLst/>
          </a:prstGeom>
          <a:noFill/>
        </p:spPr>
        <p:txBody>
          <a:bodyPr wrap="square" rtlCol="0">
            <a:spAutoFit/>
          </a:bodyPr>
          <a:lstStyle/>
          <a:p>
            <a:r>
              <a:rPr lang="en-US" b="1" dirty="0" smtClean="0"/>
              <a:t>Q5. </a:t>
            </a:r>
            <a:r>
              <a:rPr lang="en-US" b="1" dirty="0"/>
              <a:t>You might have observed that sometimes the value of VIF is infinite. Why does this happen?</a:t>
            </a:r>
            <a:endParaRPr lang="en-US" b="1" dirty="0" smtClean="0"/>
          </a:p>
          <a:p>
            <a:endParaRPr lang="en-US" dirty="0" smtClean="0"/>
          </a:p>
          <a:p>
            <a:r>
              <a:rPr lang="en-US" dirty="0" smtClean="0"/>
              <a:t>Ans.  The formula of VIF is :</a:t>
            </a:r>
            <a:endParaRPr lang="en-US" dirty="0"/>
          </a:p>
          <a:p>
            <a:endParaRPr lang="en-US" dirty="0" smtClean="0"/>
          </a:p>
          <a:p>
            <a:endParaRPr lang="en-US" dirty="0" smtClean="0"/>
          </a:p>
          <a:p>
            <a:endParaRPr lang="en-US" dirty="0" smtClean="0"/>
          </a:p>
          <a:p>
            <a:r>
              <a:rPr lang="en-US" dirty="0"/>
              <a:t>Where, ‘</a:t>
            </a:r>
            <a:r>
              <a:rPr lang="en-US" dirty="0" err="1"/>
              <a:t>i</a:t>
            </a:r>
            <a:r>
              <a:rPr lang="en-US" dirty="0"/>
              <a:t>’ refers to the </a:t>
            </a:r>
            <a:r>
              <a:rPr lang="en-US" dirty="0" err="1"/>
              <a:t>ith</a:t>
            </a:r>
            <a:r>
              <a:rPr lang="en-US" dirty="0"/>
              <a:t> variable</a:t>
            </a:r>
            <a:r>
              <a:rPr lang="en-US" dirty="0" smtClean="0"/>
              <a:t>.</a:t>
            </a:r>
          </a:p>
          <a:p>
            <a:endParaRPr lang="en-US" dirty="0"/>
          </a:p>
          <a:p>
            <a:r>
              <a:rPr lang="en-US" dirty="0" smtClean="0"/>
              <a:t>If </a:t>
            </a:r>
            <a:r>
              <a:rPr lang="en-US" dirty="0"/>
              <a:t>R-squared value is equal to 1 then the denominator of the above formula become 0 and the overall value become infinite. It denotes perfect correlation in variables</a:t>
            </a:r>
            <a:r>
              <a:rPr lang="en-US" dirty="0" smtClean="0"/>
              <a:t>. </a:t>
            </a:r>
            <a:endParaRPr lang="en-US" dirty="0"/>
          </a:p>
        </p:txBody>
      </p:sp>
      <p:pic>
        <p:nvPicPr>
          <p:cNvPr id="2" name="Picture 1"/>
          <p:cNvPicPr>
            <a:picLocks noChangeAspect="1"/>
          </p:cNvPicPr>
          <p:nvPr/>
        </p:nvPicPr>
        <p:blipFill>
          <a:blip r:embed="rId2"/>
          <a:stretch>
            <a:fillRect/>
          </a:stretch>
        </p:blipFill>
        <p:spPr>
          <a:xfrm>
            <a:off x="3991245" y="1950451"/>
            <a:ext cx="2056857" cy="596806"/>
          </a:xfrm>
          <a:prstGeom prst="rect">
            <a:avLst/>
          </a:prstGeom>
        </p:spPr>
      </p:pic>
    </p:spTree>
    <p:extLst>
      <p:ext uri="{BB962C8B-B14F-4D97-AF65-F5344CB8AC3E}">
        <p14:creationId xmlns:p14="http://schemas.microsoft.com/office/powerpoint/2010/main" val="386818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6468" y="1005839"/>
            <a:ext cx="10750731" cy="5355312"/>
          </a:xfrm>
          <a:prstGeom prst="rect">
            <a:avLst/>
          </a:prstGeom>
          <a:noFill/>
        </p:spPr>
        <p:txBody>
          <a:bodyPr wrap="square" rtlCol="0">
            <a:spAutoFit/>
          </a:bodyPr>
          <a:lstStyle/>
          <a:p>
            <a:r>
              <a:rPr lang="en-US" b="1" dirty="0" smtClean="0"/>
              <a:t>Q6. </a:t>
            </a:r>
            <a:r>
              <a:rPr lang="en-US" b="1" dirty="0"/>
              <a:t>What is a Q-Q plot? Explain the use and importance of a Q-Q plot in linear regression</a:t>
            </a:r>
            <a:r>
              <a:rPr lang="en-US" b="1" dirty="0" smtClean="0"/>
              <a:t>.</a:t>
            </a:r>
          </a:p>
          <a:p>
            <a:endParaRPr lang="en-US" b="1" dirty="0" smtClean="0"/>
          </a:p>
          <a:p>
            <a:r>
              <a:rPr lang="en-US" dirty="0" smtClean="0"/>
              <a:t>Ans. </a:t>
            </a:r>
            <a:r>
              <a:rPr lang="en-US" dirty="0"/>
              <a:t>The Q-Q plot or quantile-quantile plot is a graphical technique for determining if two data sets come from populations with a common distribution</a:t>
            </a:r>
            <a:r>
              <a:rPr lang="en-US" dirty="0" smtClean="0"/>
              <a:t>.</a:t>
            </a:r>
          </a:p>
          <a:p>
            <a:endParaRPr lang="en-US" dirty="0"/>
          </a:p>
          <a:p>
            <a:r>
              <a:rPr lang="en-US" dirty="0"/>
              <a:t>A Q-Q plot is a scatterplot created by plotting two sets of quantiles against one another. If both sets of quantiles came from the same distribution, we should see the points forming a line that’s roughly straight. Here’s an example of a Normal Q-Q plot when both sets of quantiles truly come from Normal distributions</a:t>
            </a:r>
            <a:r>
              <a:rPr lang="en-US" dirty="0" smtClean="0"/>
              <a:t>.</a:t>
            </a:r>
          </a:p>
          <a:p>
            <a:endParaRPr lang="en-US" dirty="0"/>
          </a:p>
          <a:p>
            <a:r>
              <a:rPr lang="en-US" dirty="0"/>
              <a:t>The Q-Q plot is used to see if the points lie approximately on the line. If they don’t, it means, our residuals aren’t Gaussian (Normal) and thus, our errors are also not Gaussian</a:t>
            </a:r>
            <a:r>
              <a:rPr lang="en-US" dirty="0" smtClean="0"/>
              <a:t>.</a:t>
            </a:r>
          </a:p>
          <a:p>
            <a:endParaRPr lang="en-US" dirty="0"/>
          </a:p>
          <a:p>
            <a:r>
              <a:rPr lang="en-US" b="1" dirty="0"/>
              <a:t>Importance of Q-Q </a:t>
            </a:r>
            <a:r>
              <a:rPr lang="en-US" b="1" dirty="0" smtClean="0"/>
              <a:t>plot</a:t>
            </a:r>
          </a:p>
          <a:p>
            <a:pPr marL="285750" indent="-285750">
              <a:buFont typeface="Arial" panose="020B0604020202020204" pitchFamily="34" charset="0"/>
              <a:buChar char="•"/>
            </a:pPr>
            <a:r>
              <a:rPr lang="en-US" dirty="0" smtClean="0"/>
              <a:t> </a:t>
            </a:r>
            <a:r>
              <a:rPr lang="en-US" dirty="0"/>
              <a:t>The sample sizes do not need to be equal.</a:t>
            </a:r>
          </a:p>
          <a:p>
            <a:pPr marL="285750" indent="-285750">
              <a:buFont typeface="Arial" panose="020B0604020202020204" pitchFamily="34" charset="0"/>
              <a:buChar char="•"/>
            </a:pPr>
            <a:r>
              <a:rPr lang="en-US" dirty="0" smtClean="0"/>
              <a:t> </a:t>
            </a:r>
            <a:r>
              <a:rPr lang="en-US" dirty="0"/>
              <a:t>Many distributional aspects can be simultaneously tested. For example, shifts in location, shifts in scale, changes in symmetry, and the presence of outliers.</a:t>
            </a:r>
          </a:p>
          <a:p>
            <a:pPr marL="285750" indent="-285750">
              <a:buFont typeface="Arial" panose="020B0604020202020204" pitchFamily="34" charset="0"/>
              <a:buChar char="•"/>
            </a:pPr>
            <a:r>
              <a:rPr lang="en-US" dirty="0" smtClean="0"/>
              <a:t>The </a:t>
            </a:r>
            <a:r>
              <a:rPr lang="en-US" dirty="0"/>
              <a:t>q-q plot can provide more insight into the nature of the difference than analytical methods.</a:t>
            </a:r>
          </a:p>
          <a:p>
            <a:endParaRPr lang="en-US" dirty="0"/>
          </a:p>
          <a:p>
            <a:endParaRPr lang="en-US" dirty="0"/>
          </a:p>
        </p:txBody>
      </p:sp>
    </p:spTree>
    <p:extLst>
      <p:ext uri="{BB962C8B-B14F-4D97-AF65-F5344CB8AC3E}">
        <p14:creationId xmlns:p14="http://schemas.microsoft.com/office/powerpoint/2010/main" val="202337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4766" y="653143"/>
            <a:ext cx="9470571" cy="461665"/>
          </a:xfrm>
          <a:prstGeom prst="rect">
            <a:avLst/>
          </a:prstGeom>
          <a:noFill/>
        </p:spPr>
        <p:txBody>
          <a:bodyPr wrap="square" rtlCol="0">
            <a:spAutoFit/>
          </a:bodyPr>
          <a:lstStyle/>
          <a:p>
            <a:pPr algn="ctr"/>
            <a:r>
              <a:rPr lang="en-US" sz="2400" u="sng" dirty="0" smtClean="0"/>
              <a:t>Assignment Based Subjective Questions &amp; Answers</a:t>
            </a:r>
            <a:endParaRPr lang="en-US" sz="2400" u="sng" dirty="0"/>
          </a:p>
        </p:txBody>
      </p:sp>
      <p:sp>
        <p:nvSpPr>
          <p:cNvPr id="3" name="TextBox 2"/>
          <p:cNvSpPr txBox="1"/>
          <p:nvPr/>
        </p:nvSpPr>
        <p:spPr>
          <a:xfrm>
            <a:off x="1293223" y="1802674"/>
            <a:ext cx="9117874" cy="4247317"/>
          </a:xfrm>
          <a:prstGeom prst="rect">
            <a:avLst/>
          </a:prstGeom>
          <a:noFill/>
        </p:spPr>
        <p:txBody>
          <a:bodyPr wrap="square" rtlCol="0">
            <a:spAutoFit/>
          </a:bodyPr>
          <a:lstStyle/>
          <a:p>
            <a:r>
              <a:rPr lang="en-US" b="1" dirty="0"/>
              <a:t>Q1. From your analysis of the categorical variables from the dataset, what could you infer about their effect on the dependent variable? </a:t>
            </a:r>
            <a:endParaRPr lang="en-US" b="1" dirty="0" smtClean="0"/>
          </a:p>
          <a:p>
            <a:endParaRPr lang="en-US" dirty="0"/>
          </a:p>
          <a:p>
            <a:r>
              <a:rPr lang="en-US" dirty="0" smtClean="0"/>
              <a:t>Ans. The effect of the categorical variables on the dependent variables are as follows:</a:t>
            </a:r>
          </a:p>
          <a:p>
            <a:endParaRPr lang="en-US" dirty="0"/>
          </a:p>
          <a:p>
            <a:pPr marL="285750" indent="-285750">
              <a:buFont typeface="Arial" panose="020B0604020202020204" pitchFamily="34" charset="0"/>
              <a:buChar char="•"/>
            </a:pPr>
            <a:r>
              <a:rPr lang="en-US" dirty="0"/>
              <a:t> </a:t>
            </a:r>
            <a:r>
              <a:rPr lang="en-US" dirty="0" smtClean="0"/>
              <a:t>Demand of bikes is </a:t>
            </a:r>
            <a:r>
              <a:rPr lang="en-US" dirty="0"/>
              <a:t>high in fall season followed by summer season</a:t>
            </a:r>
          </a:p>
          <a:p>
            <a:pPr marL="285750" indent="-285750">
              <a:buFont typeface="Arial" panose="020B0604020202020204" pitchFamily="34" charset="0"/>
              <a:buChar char="•"/>
            </a:pPr>
            <a:r>
              <a:rPr lang="en-US" dirty="0"/>
              <a:t> </a:t>
            </a:r>
            <a:r>
              <a:rPr lang="en-US" dirty="0" smtClean="0"/>
              <a:t>Demand </a:t>
            </a:r>
            <a:r>
              <a:rPr lang="en-US" dirty="0"/>
              <a:t>is high in year 2019 as compared to year 2018</a:t>
            </a:r>
          </a:p>
          <a:p>
            <a:pPr marL="285750" indent="-285750">
              <a:buFont typeface="Arial" panose="020B0604020202020204" pitchFamily="34" charset="0"/>
              <a:buChar char="•"/>
            </a:pPr>
            <a:r>
              <a:rPr lang="en-US" dirty="0" smtClean="0"/>
              <a:t> </a:t>
            </a:r>
            <a:r>
              <a:rPr lang="en-US" dirty="0"/>
              <a:t>Demand increases from month March to June and then decline </a:t>
            </a:r>
            <a:r>
              <a:rPr lang="en-US" dirty="0" smtClean="0"/>
              <a:t>slightly </a:t>
            </a:r>
            <a:r>
              <a:rPr lang="en-US" dirty="0"/>
              <a:t>in August and then </a:t>
            </a:r>
            <a:r>
              <a:rPr lang="en-US" dirty="0" smtClean="0"/>
              <a:t>    again </a:t>
            </a:r>
            <a:r>
              <a:rPr lang="en-US" dirty="0"/>
              <a:t>increases in Sep &amp; Oct.</a:t>
            </a:r>
          </a:p>
          <a:p>
            <a:pPr marL="285750" indent="-285750">
              <a:buFont typeface="Arial" panose="020B0604020202020204" pitchFamily="34" charset="0"/>
              <a:buChar char="•"/>
            </a:pPr>
            <a:r>
              <a:rPr lang="en-US" dirty="0" smtClean="0"/>
              <a:t>During </a:t>
            </a:r>
            <a:r>
              <a:rPr lang="en-US" dirty="0"/>
              <a:t>weekday there is not much variation in demand of bikes.</a:t>
            </a:r>
          </a:p>
          <a:p>
            <a:pPr marL="285750" indent="-285750">
              <a:buFont typeface="Arial" panose="020B0604020202020204" pitchFamily="34" charset="0"/>
              <a:buChar char="•"/>
            </a:pPr>
            <a:r>
              <a:rPr lang="en-US" dirty="0" smtClean="0"/>
              <a:t>Clear </a:t>
            </a:r>
            <a:r>
              <a:rPr lang="en-US" dirty="0"/>
              <a:t>weathersit has highest demand</a:t>
            </a:r>
          </a:p>
          <a:p>
            <a:pPr marL="285750" indent="-285750">
              <a:buFont typeface="Arial" panose="020B0604020202020204" pitchFamily="34" charset="0"/>
              <a:buChar char="•"/>
            </a:pPr>
            <a:r>
              <a:rPr lang="en-US" dirty="0" smtClean="0"/>
              <a:t>On </a:t>
            </a:r>
            <a:r>
              <a:rPr lang="en-US" dirty="0"/>
              <a:t>holiday demand is less </a:t>
            </a:r>
          </a:p>
          <a:p>
            <a:pPr marL="285750" indent="-285750">
              <a:buFont typeface="Arial" panose="020B0604020202020204" pitchFamily="34" charset="0"/>
              <a:buChar char="•"/>
            </a:pPr>
            <a:r>
              <a:rPr lang="en-US" dirty="0" smtClean="0"/>
              <a:t>Working </a:t>
            </a:r>
            <a:r>
              <a:rPr lang="en-US" dirty="0"/>
              <a:t>day have marginally higher demand then non-working day which is also as same stated by holiday graph</a:t>
            </a:r>
            <a:endParaRPr lang="en-US" dirty="0" smtClean="0"/>
          </a:p>
          <a:p>
            <a:endParaRPr lang="en-US" dirty="0"/>
          </a:p>
        </p:txBody>
      </p:sp>
    </p:spTree>
    <p:extLst>
      <p:ext uri="{BB962C8B-B14F-4D97-AF65-F5344CB8AC3E}">
        <p14:creationId xmlns:p14="http://schemas.microsoft.com/office/powerpoint/2010/main" val="38752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8903" y="927463"/>
            <a:ext cx="10058400" cy="3416320"/>
          </a:xfrm>
          <a:prstGeom prst="rect">
            <a:avLst/>
          </a:prstGeom>
          <a:noFill/>
        </p:spPr>
        <p:txBody>
          <a:bodyPr wrap="square" rtlCol="0">
            <a:spAutoFit/>
          </a:bodyPr>
          <a:lstStyle/>
          <a:p>
            <a:r>
              <a:rPr lang="en-US" b="1" dirty="0" smtClean="0"/>
              <a:t>Q2. Why </a:t>
            </a:r>
            <a:r>
              <a:rPr lang="en-US" b="1" dirty="0"/>
              <a:t>is it important to use </a:t>
            </a:r>
            <a:r>
              <a:rPr lang="en-US" b="1" dirty="0" smtClean="0"/>
              <a:t>drop_first=True </a:t>
            </a:r>
            <a:r>
              <a:rPr lang="en-US" b="1" dirty="0"/>
              <a:t>during dummy variable creation</a:t>
            </a:r>
            <a:r>
              <a:rPr lang="en-US" b="1" dirty="0" smtClean="0"/>
              <a:t>?</a:t>
            </a:r>
          </a:p>
          <a:p>
            <a:endParaRPr lang="en-US" dirty="0"/>
          </a:p>
          <a:p>
            <a:r>
              <a:rPr lang="en-US" dirty="0" smtClean="0"/>
              <a:t>Ans.  Lets take example of a column “season” from our dataset. The column season has 4 levels - winter, summer, spring and fall. When we create dummy variable for this column there are 4 columns created for each level but we have to drop either one of the column ( for coding simplicity we do drop_first = True in Python but we may drop any one of them) because the column we dropped can be inferred from the rest of the three columns and hence it becomes redundant. Suppose we drop season fall during dummy variable creation then we can from three dummy columns that when neither the season is winter nor summer nor spring then the season is fall. Since this information can easily be derived from the rest three columns hence the dummy variable for fall can be dropped. It also  </a:t>
            </a:r>
            <a:r>
              <a:rPr lang="en-US" dirty="0"/>
              <a:t>reduces the correlations created among dummy </a:t>
            </a:r>
            <a:r>
              <a:rPr lang="en-US" dirty="0" smtClean="0"/>
              <a:t>variables.</a:t>
            </a:r>
          </a:p>
          <a:p>
            <a:r>
              <a:rPr lang="en-US" dirty="0" smtClean="0"/>
              <a:t>Therefore, if there are n levels in a categorical column we need to create n-1 dummy variables.</a:t>
            </a:r>
            <a:endParaRPr lang="en-US" dirty="0"/>
          </a:p>
        </p:txBody>
      </p:sp>
    </p:spTree>
    <p:extLst>
      <p:ext uri="{BB962C8B-B14F-4D97-AF65-F5344CB8AC3E}">
        <p14:creationId xmlns:p14="http://schemas.microsoft.com/office/powerpoint/2010/main" val="45182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6835" y="927463"/>
            <a:ext cx="10724604" cy="1200329"/>
          </a:xfrm>
          <a:prstGeom prst="rect">
            <a:avLst/>
          </a:prstGeom>
          <a:noFill/>
        </p:spPr>
        <p:txBody>
          <a:bodyPr wrap="square" rtlCol="0">
            <a:spAutoFit/>
          </a:bodyPr>
          <a:lstStyle/>
          <a:p>
            <a:r>
              <a:rPr lang="en-US" b="1" dirty="0" smtClean="0"/>
              <a:t>Q3. </a:t>
            </a:r>
            <a:r>
              <a:rPr lang="en-US" b="1" dirty="0"/>
              <a:t>Looking at the pair-plot among the numerical variables, which one has the highest correlation with the target variable?</a:t>
            </a:r>
          </a:p>
          <a:p>
            <a:endParaRPr lang="en-US" dirty="0" smtClean="0"/>
          </a:p>
          <a:p>
            <a:r>
              <a:rPr lang="en-US" dirty="0" smtClean="0"/>
              <a:t>Ans</a:t>
            </a:r>
            <a:r>
              <a:rPr lang="en-US" dirty="0"/>
              <a:t>. </a:t>
            </a:r>
            <a:r>
              <a:rPr lang="en-US" dirty="0" smtClean="0"/>
              <a:t>Correlation </a:t>
            </a:r>
            <a:r>
              <a:rPr lang="en-US" dirty="0"/>
              <a:t>of target variable '</a:t>
            </a:r>
            <a:r>
              <a:rPr lang="en-US" dirty="0" err="1"/>
              <a:t>cnt</a:t>
            </a:r>
            <a:r>
              <a:rPr lang="en-US" dirty="0"/>
              <a:t>' with both </a:t>
            </a:r>
            <a:r>
              <a:rPr lang="en-US" dirty="0" smtClean="0"/>
              <a:t>‘temp’(0.63) </a:t>
            </a:r>
            <a:r>
              <a:rPr lang="en-US" dirty="0"/>
              <a:t>and </a:t>
            </a:r>
            <a:r>
              <a:rPr lang="en-US" dirty="0" smtClean="0"/>
              <a:t>‘</a:t>
            </a:r>
            <a:r>
              <a:rPr lang="en-US" dirty="0" err="1" smtClean="0"/>
              <a:t>atemp</a:t>
            </a:r>
            <a:r>
              <a:rPr lang="en-US" dirty="0" smtClean="0"/>
              <a:t>’(0.63) </a:t>
            </a:r>
            <a:r>
              <a:rPr lang="en-US" dirty="0"/>
              <a:t>is </a:t>
            </a:r>
            <a:r>
              <a:rPr lang="en-US" dirty="0" smtClean="0"/>
              <a:t>high and same.</a:t>
            </a:r>
            <a:endParaRPr lang="en-US" dirty="0"/>
          </a:p>
        </p:txBody>
      </p:sp>
      <p:sp>
        <p:nvSpPr>
          <p:cNvPr id="4" name="TextBox 3"/>
          <p:cNvSpPr txBox="1"/>
          <p:nvPr/>
        </p:nvSpPr>
        <p:spPr>
          <a:xfrm>
            <a:off x="796834" y="2312127"/>
            <a:ext cx="10724605" cy="3970318"/>
          </a:xfrm>
          <a:prstGeom prst="rect">
            <a:avLst/>
          </a:prstGeom>
          <a:noFill/>
        </p:spPr>
        <p:txBody>
          <a:bodyPr wrap="square" rtlCol="0">
            <a:spAutoFit/>
          </a:bodyPr>
          <a:lstStyle/>
          <a:p>
            <a:r>
              <a:rPr lang="en-US" b="1" dirty="0" smtClean="0"/>
              <a:t>Q4. How </a:t>
            </a:r>
            <a:r>
              <a:rPr lang="en-US" b="1" dirty="0"/>
              <a:t>did you validate the assumptions of Linear Regression after building the model on the training </a:t>
            </a:r>
            <a:r>
              <a:rPr lang="en-US" b="1" dirty="0" smtClean="0"/>
              <a:t>set?</a:t>
            </a:r>
          </a:p>
          <a:p>
            <a:endParaRPr lang="en-US" b="1" dirty="0"/>
          </a:p>
          <a:p>
            <a:r>
              <a:rPr lang="en-US" dirty="0" smtClean="0"/>
              <a:t>Ans. </a:t>
            </a:r>
            <a:r>
              <a:rPr lang="en-IN" dirty="0"/>
              <a:t>T</a:t>
            </a:r>
            <a:r>
              <a:rPr lang="en-IN" dirty="0" smtClean="0"/>
              <a:t>ests </a:t>
            </a:r>
            <a:r>
              <a:rPr lang="en-IN" dirty="0"/>
              <a:t>to validate assumptions of Linear Regression:</a:t>
            </a:r>
            <a:endParaRPr lang="en-US" dirty="0"/>
          </a:p>
          <a:p>
            <a:r>
              <a:rPr lang="en-IN" dirty="0"/>
              <a:t> </a:t>
            </a:r>
            <a:endParaRPr lang="en-US" dirty="0"/>
          </a:p>
          <a:p>
            <a:pPr marL="742950" lvl="1" indent="-285750">
              <a:buFont typeface="Arial" panose="020B0604020202020204" pitchFamily="34" charset="0"/>
              <a:buChar char="•"/>
            </a:pPr>
            <a:r>
              <a:rPr lang="en-IN" dirty="0"/>
              <a:t>There should be linear relationship between independent and dependent variables. </a:t>
            </a:r>
            <a:r>
              <a:rPr lang="en-IN" dirty="0"/>
              <a:t>T</a:t>
            </a:r>
            <a:r>
              <a:rPr lang="en-IN" dirty="0" smtClean="0"/>
              <a:t>he </a:t>
            </a:r>
            <a:r>
              <a:rPr lang="en-IN" dirty="0"/>
              <a:t>numeric variables using a </a:t>
            </a:r>
            <a:r>
              <a:rPr lang="en-IN" dirty="0" err="1" smtClean="0"/>
              <a:t>pairplot</a:t>
            </a:r>
            <a:r>
              <a:rPr lang="en-IN" dirty="0" smtClean="0"/>
              <a:t> was visualised </a:t>
            </a:r>
            <a:r>
              <a:rPr lang="en-IN" dirty="0"/>
              <a:t>to see if the variables are linearly related or not. </a:t>
            </a:r>
            <a:endParaRPr lang="en-IN" dirty="0" smtClean="0"/>
          </a:p>
          <a:p>
            <a:pPr marL="742950" lvl="1" indent="-285750">
              <a:buFont typeface="Arial" panose="020B0604020202020204" pitchFamily="34" charset="0"/>
              <a:buChar char="•"/>
            </a:pPr>
            <a:r>
              <a:rPr lang="en-IN" dirty="0" smtClean="0"/>
              <a:t>Residuals </a:t>
            </a:r>
            <a:r>
              <a:rPr lang="en-IN" dirty="0"/>
              <a:t>distribution should follow normal distribution and centred around 0 (mean = 0). </a:t>
            </a:r>
            <a:r>
              <a:rPr lang="en-IN" dirty="0"/>
              <a:t>T</a:t>
            </a:r>
            <a:r>
              <a:rPr lang="en-IN" dirty="0" smtClean="0"/>
              <a:t>his </a:t>
            </a:r>
            <a:r>
              <a:rPr lang="en-IN" dirty="0"/>
              <a:t>assumption </a:t>
            </a:r>
            <a:r>
              <a:rPr lang="en-IN" dirty="0" smtClean="0"/>
              <a:t>was validated by </a:t>
            </a:r>
            <a:r>
              <a:rPr lang="en-IN" dirty="0"/>
              <a:t>plotting a </a:t>
            </a:r>
            <a:r>
              <a:rPr lang="en-IN" dirty="0" smtClean="0"/>
              <a:t>distribution plot </a:t>
            </a:r>
            <a:r>
              <a:rPr lang="en-IN" dirty="0"/>
              <a:t>of residuals and saw if residuals are following normal distribution or not</a:t>
            </a:r>
            <a:r>
              <a:rPr lang="en-IN" dirty="0" smtClean="0"/>
              <a:t>.</a:t>
            </a:r>
          </a:p>
          <a:p>
            <a:pPr marL="742950" lvl="1" indent="-285750">
              <a:buFont typeface="Arial" panose="020B0604020202020204" pitchFamily="34" charset="0"/>
              <a:buChar char="•"/>
            </a:pPr>
            <a:r>
              <a:rPr lang="en-IN" dirty="0"/>
              <a:t>L</a:t>
            </a:r>
            <a:r>
              <a:rPr lang="en-IN" dirty="0" smtClean="0"/>
              <a:t>inear </a:t>
            </a:r>
            <a:r>
              <a:rPr lang="en-IN" dirty="0"/>
              <a:t>regression assumes that there is little or no multicollinearity in the </a:t>
            </a:r>
            <a:r>
              <a:rPr lang="en-IN" dirty="0" smtClean="0"/>
              <a:t>data. </a:t>
            </a:r>
            <a:r>
              <a:rPr lang="en-IN" dirty="0"/>
              <a:t>VIF (Variance Inflation Factor) </a:t>
            </a:r>
            <a:r>
              <a:rPr lang="en-IN" dirty="0" smtClean="0"/>
              <a:t>was calculated to </a:t>
            </a:r>
            <a:r>
              <a:rPr lang="en-IN" dirty="0"/>
              <a:t>quantify how strongly the feature variables in the new model are associated with one another. </a:t>
            </a:r>
            <a:endParaRPr lang="en-IN" dirty="0" smtClean="0"/>
          </a:p>
          <a:p>
            <a:pPr lvl="1"/>
            <a:endParaRPr lang="en-US" dirty="0"/>
          </a:p>
          <a:p>
            <a:endParaRPr lang="en-US" dirty="0"/>
          </a:p>
        </p:txBody>
      </p:sp>
    </p:spTree>
    <p:extLst>
      <p:ext uri="{BB962C8B-B14F-4D97-AF65-F5344CB8AC3E}">
        <p14:creationId xmlns:p14="http://schemas.microsoft.com/office/powerpoint/2010/main" val="115169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8902" y="927463"/>
            <a:ext cx="10698481" cy="3139321"/>
          </a:xfrm>
          <a:prstGeom prst="rect">
            <a:avLst/>
          </a:prstGeom>
          <a:noFill/>
        </p:spPr>
        <p:txBody>
          <a:bodyPr wrap="square" rtlCol="0">
            <a:spAutoFit/>
          </a:bodyPr>
          <a:lstStyle/>
          <a:p>
            <a:r>
              <a:rPr lang="en-US" b="1" dirty="0" smtClean="0"/>
              <a:t>Q5. Based on the final model, which are the top 3 features contributing significantly towards explaining the demand of the shared bikes?</a:t>
            </a:r>
          </a:p>
          <a:p>
            <a:endParaRPr lang="en-US" b="1" dirty="0" smtClean="0"/>
          </a:p>
          <a:p>
            <a:r>
              <a:rPr lang="en-US" dirty="0" smtClean="0"/>
              <a:t>Ans</a:t>
            </a:r>
            <a:r>
              <a:rPr lang="en-US" dirty="0" smtClean="0"/>
              <a:t>. </a:t>
            </a:r>
            <a:r>
              <a:rPr lang="en-US" dirty="0"/>
              <a:t>Based on final model top three features contributing significantly towards explaining the demand </a:t>
            </a:r>
            <a:r>
              <a:rPr lang="en-US" dirty="0" smtClean="0"/>
              <a:t>are</a:t>
            </a:r>
            <a:r>
              <a:rPr lang="en-US" dirty="0"/>
              <a:t> </a:t>
            </a:r>
            <a:r>
              <a:rPr lang="en-US" dirty="0" smtClean="0"/>
              <a:t>:</a:t>
            </a:r>
          </a:p>
          <a:p>
            <a:endParaRPr lang="en-US" dirty="0"/>
          </a:p>
          <a:p>
            <a:pPr marL="285750" indent="-285750">
              <a:buFont typeface="Arial" panose="020B0604020202020204" pitchFamily="34" charset="0"/>
              <a:buChar char="•"/>
            </a:pPr>
            <a:r>
              <a:rPr lang="en-US" dirty="0" smtClean="0"/>
              <a:t>Temperature </a:t>
            </a:r>
            <a:r>
              <a:rPr lang="en-US" dirty="0"/>
              <a:t>(0.443</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weathersit</a:t>
            </a:r>
            <a:r>
              <a:rPr lang="en-US" dirty="0" smtClean="0"/>
              <a:t> </a:t>
            </a:r>
            <a:r>
              <a:rPr lang="en-US" dirty="0"/>
              <a:t>: Light Snow, Light Rain + Thunderstorm + Scattered clouds, Light </a:t>
            </a:r>
            <a:r>
              <a:rPr lang="en-US" dirty="0" smtClean="0"/>
              <a:t>Rain + Scattered </a:t>
            </a:r>
            <a:r>
              <a:rPr lang="en-US" dirty="0"/>
              <a:t>clouds (-</a:t>
            </a:r>
            <a:r>
              <a:rPr lang="en-US"/>
              <a:t>0.293</a:t>
            </a:r>
            <a:r>
              <a:rPr lang="en-US" smtClean="0"/>
              <a:t>)</a:t>
            </a:r>
          </a:p>
          <a:p>
            <a:endParaRPr lang="en-US" dirty="0"/>
          </a:p>
          <a:p>
            <a:pPr marL="285750" indent="-285750">
              <a:buFont typeface="Arial" panose="020B0604020202020204" pitchFamily="34" charset="0"/>
              <a:buChar char="•"/>
            </a:pPr>
            <a:r>
              <a:rPr lang="en-US" dirty="0"/>
              <a:t>year-2019 (0.230)</a:t>
            </a:r>
          </a:p>
          <a:p>
            <a:endParaRPr lang="en-US" dirty="0"/>
          </a:p>
        </p:txBody>
      </p:sp>
    </p:spTree>
    <p:extLst>
      <p:ext uri="{BB962C8B-B14F-4D97-AF65-F5344CB8AC3E}">
        <p14:creationId xmlns:p14="http://schemas.microsoft.com/office/powerpoint/2010/main" val="303368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4766" y="653143"/>
            <a:ext cx="9470571" cy="461665"/>
          </a:xfrm>
          <a:prstGeom prst="rect">
            <a:avLst/>
          </a:prstGeom>
          <a:noFill/>
        </p:spPr>
        <p:txBody>
          <a:bodyPr wrap="square" rtlCol="0">
            <a:spAutoFit/>
          </a:bodyPr>
          <a:lstStyle/>
          <a:p>
            <a:pPr algn="ctr"/>
            <a:r>
              <a:rPr lang="en-US" sz="2400" u="sng" dirty="0"/>
              <a:t>General Subjective </a:t>
            </a:r>
            <a:r>
              <a:rPr lang="en-US" sz="2400" u="sng" dirty="0" smtClean="0"/>
              <a:t>Questions </a:t>
            </a:r>
            <a:r>
              <a:rPr lang="en-US" sz="2400" u="sng" dirty="0" err="1" smtClean="0"/>
              <a:t>Questions</a:t>
            </a:r>
            <a:r>
              <a:rPr lang="en-US" sz="2400" u="sng" dirty="0" smtClean="0"/>
              <a:t> &amp; Answers</a:t>
            </a:r>
            <a:endParaRPr lang="en-US" sz="2400" u="sng" dirty="0"/>
          </a:p>
        </p:txBody>
      </p:sp>
      <p:sp>
        <p:nvSpPr>
          <p:cNvPr id="3" name="TextBox 2"/>
          <p:cNvSpPr txBox="1"/>
          <p:nvPr/>
        </p:nvSpPr>
        <p:spPr>
          <a:xfrm>
            <a:off x="1293223" y="1802674"/>
            <a:ext cx="9117874" cy="4247317"/>
          </a:xfrm>
          <a:prstGeom prst="rect">
            <a:avLst/>
          </a:prstGeom>
          <a:noFill/>
        </p:spPr>
        <p:txBody>
          <a:bodyPr wrap="square" rtlCol="0">
            <a:spAutoFit/>
          </a:bodyPr>
          <a:lstStyle/>
          <a:p>
            <a:r>
              <a:rPr lang="en-US" b="1" dirty="0"/>
              <a:t>Q1. </a:t>
            </a:r>
            <a:r>
              <a:rPr lang="en-US" b="1" dirty="0" smtClean="0"/>
              <a:t>Explain </a:t>
            </a:r>
            <a:r>
              <a:rPr lang="en-US" b="1" dirty="0"/>
              <a:t>the linear regression algorithm in detail</a:t>
            </a:r>
            <a:r>
              <a:rPr lang="en-US" b="1" dirty="0" smtClean="0"/>
              <a:t>.</a:t>
            </a:r>
          </a:p>
          <a:p>
            <a:endParaRPr lang="en-US" dirty="0"/>
          </a:p>
          <a:p>
            <a:r>
              <a:rPr lang="en-US" dirty="0" smtClean="0"/>
              <a:t>Ans. Linear regression is machine learning algorithm. It extracts a mathematical equation from the data which tells us how one variable of interest (target variable or dependent variable) is affected by other variables present in the data. It works in cases where the target variable is discrete in nature. </a:t>
            </a:r>
          </a:p>
          <a:p>
            <a:r>
              <a:rPr lang="en-US" dirty="0"/>
              <a:t>Formally Linear regression attempts to fit a linear relation between a variable of interest (response variable) and a set of predictor variables that may be related to the variable of interest. I</a:t>
            </a:r>
            <a:r>
              <a:rPr lang="en-US" dirty="0" smtClean="0"/>
              <a:t>f </a:t>
            </a:r>
            <a:r>
              <a:rPr lang="en-US" dirty="0"/>
              <a:t>two variables are linearly correlated we can essential draw line through their scatter plot which depicts the relationship between them. But the problem is we can draw many lines, and until now have no clue as to which one to chose </a:t>
            </a:r>
            <a:r>
              <a:rPr lang="en-US" dirty="0" smtClean="0"/>
              <a:t>finally.</a:t>
            </a:r>
          </a:p>
          <a:p>
            <a:r>
              <a:rPr lang="en-US" dirty="0" smtClean="0"/>
              <a:t>However </a:t>
            </a:r>
            <a:r>
              <a:rPr lang="en-US" dirty="0"/>
              <a:t>, you can observe few crucial things here </a:t>
            </a:r>
            <a:r>
              <a:rPr lang="en-US" dirty="0" smtClean="0"/>
              <a:t>:</a:t>
            </a:r>
          </a:p>
          <a:p>
            <a:r>
              <a:rPr lang="en-US" dirty="0" smtClean="0"/>
              <a:t> </a:t>
            </a:r>
            <a:r>
              <a:rPr lang="en-US" dirty="0"/>
              <a:t>• It’s impossible to come up with a line which passes through all the points, in other words ; whatever line equation you come up with, there are going to be errors associated with it. </a:t>
            </a:r>
            <a:endParaRPr lang="en-US" dirty="0" smtClean="0"/>
          </a:p>
          <a:p>
            <a:endParaRPr lang="en-US" dirty="0" smtClean="0"/>
          </a:p>
        </p:txBody>
      </p:sp>
    </p:spTree>
    <p:extLst>
      <p:ext uri="{BB962C8B-B14F-4D97-AF65-F5344CB8AC3E}">
        <p14:creationId xmlns:p14="http://schemas.microsoft.com/office/powerpoint/2010/main" val="49696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5474" y="927463"/>
            <a:ext cx="10515600" cy="5078313"/>
          </a:xfrm>
          <a:prstGeom prst="rect">
            <a:avLst/>
          </a:prstGeom>
          <a:noFill/>
        </p:spPr>
        <p:txBody>
          <a:bodyPr wrap="square" rtlCol="0">
            <a:spAutoFit/>
          </a:bodyPr>
          <a:lstStyle/>
          <a:p>
            <a:r>
              <a:rPr lang="en-US" dirty="0"/>
              <a:t>• Take general equation of a line ; </a:t>
            </a:r>
            <a:r>
              <a:rPr lang="en-US" b="1" dirty="0"/>
              <a:t>y = b0 + b1 ∗ x</a:t>
            </a:r>
            <a:r>
              <a:rPr lang="en-US" dirty="0"/>
              <a:t>, what is changing between these lines is the value of the parameters b0 and b1 . When the predictor variable </a:t>
            </a:r>
            <a:r>
              <a:rPr lang="en-US" dirty="0" smtClean="0"/>
              <a:t>x in </a:t>
            </a:r>
            <a:r>
              <a:rPr lang="en-US" dirty="0"/>
              <a:t>our simple linear regression model (y = </a:t>
            </a:r>
            <a:r>
              <a:rPr lang="en-US" dirty="0" smtClean="0"/>
              <a:t>b0 </a:t>
            </a:r>
            <a:r>
              <a:rPr lang="en-US" dirty="0"/>
              <a:t>+ </a:t>
            </a:r>
            <a:r>
              <a:rPr lang="en-US" dirty="0" smtClean="0"/>
              <a:t>b1 </a:t>
            </a:r>
            <a:r>
              <a:rPr lang="en-US" dirty="0"/>
              <a:t>∗ x) increases by one unit then the response variable y increases by </a:t>
            </a:r>
            <a:r>
              <a:rPr lang="en-US" dirty="0" smtClean="0"/>
              <a:t>b1 </a:t>
            </a:r>
            <a:r>
              <a:rPr lang="en-US" dirty="0"/>
              <a:t>units, remaining all other variables are constant. </a:t>
            </a:r>
            <a:r>
              <a:rPr lang="en-US" dirty="0" smtClean="0"/>
              <a:t>b0 </a:t>
            </a:r>
            <a:r>
              <a:rPr lang="en-US" dirty="0"/>
              <a:t>represents the intercept term, it simply tells if the </a:t>
            </a:r>
            <a:r>
              <a:rPr lang="en-US" dirty="0" smtClean="0"/>
              <a:t>x </a:t>
            </a:r>
            <a:r>
              <a:rPr lang="en-US" dirty="0"/>
              <a:t>value is zero then the y value will be equal to </a:t>
            </a:r>
            <a:r>
              <a:rPr lang="en-US" dirty="0" smtClean="0"/>
              <a:t>b0.</a:t>
            </a:r>
          </a:p>
          <a:p>
            <a:r>
              <a:rPr lang="en-US" dirty="0" smtClean="0"/>
              <a:t>We </a:t>
            </a:r>
            <a:r>
              <a:rPr lang="en-US" dirty="0"/>
              <a:t>need to find out such values of these parameters for which error is </a:t>
            </a:r>
            <a:r>
              <a:rPr lang="en-US" dirty="0" smtClean="0"/>
              <a:t>minimum. We </a:t>
            </a:r>
            <a:r>
              <a:rPr lang="en-US" dirty="0"/>
              <a:t>need to minimize is the collective error for entire data. </a:t>
            </a:r>
            <a:endParaRPr lang="en-US" dirty="0" smtClean="0"/>
          </a:p>
          <a:p>
            <a:endParaRPr lang="en-US" dirty="0"/>
          </a:p>
          <a:p>
            <a:r>
              <a:rPr lang="en-US" dirty="0"/>
              <a:t>The goal of the linear regression algorithm is to get the </a:t>
            </a:r>
            <a:r>
              <a:rPr lang="en-US" b="1" dirty="0"/>
              <a:t>best values for </a:t>
            </a:r>
            <a:r>
              <a:rPr lang="en-US" b="1" dirty="0" smtClean="0"/>
              <a:t>b0</a:t>
            </a:r>
            <a:r>
              <a:rPr lang="en-US" b="1" dirty="0"/>
              <a:t> and </a:t>
            </a:r>
            <a:r>
              <a:rPr lang="en-US" b="1" dirty="0" smtClean="0"/>
              <a:t>b1</a:t>
            </a:r>
            <a:r>
              <a:rPr lang="en-US" dirty="0"/>
              <a:t> to find the best fit line. The best fit line is a line that has the least error which means the error between predicted values and actual values should be minimum.</a:t>
            </a:r>
          </a:p>
          <a:p>
            <a:endParaRPr lang="en-US" dirty="0" smtClean="0"/>
          </a:p>
          <a:p>
            <a:r>
              <a:rPr lang="en-US" dirty="0"/>
              <a:t>In regression, the difference between the observed value of the dependent </a:t>
            </a:r>
            <a:r>
              <a:rPr lang="en-US" dirty="0" smtClean="0"/>
              <a:t>variable(</a:t>
            </a:r>
            <a:r>
              <a:rPr lang="en-US" b="1" dirty="0" smtClean="0"/>
              <a:t>y</a:t>
            </a:r>
            <a:r>
              <a:rPr lang="en-US" dirty="0" smtClean="0"/>
              <a:t>) </a:t>
            </a:r>
            <a:r>
              <a:rPr lang="en-US" dirty="0"/>
              <a:t>and the predicted value(</a:t>
            </a:r>
            <a:r>
              <a:rPr lang="en-US" b="1" dirty="0"/>
              <a:t>predicted</a:t>
            </a:r>
            <a:r>
              <a:rPr lang="en-US" dirty="0"/>
              <a:t>) is called the residuals</a:t>
            </a:r>
            <a:r>
              <a:rPr lang="en-US" dirty="0" smtClean="0"/>
              <a:t>.</a:t>
            </a:r>
          </a:p>
          <a:p>
            <a:r>
              <a:rPr lang="en-US" dirty="0" smtClean="0"/>
              <a:t>Mathematically</a:t>
            </a:r>
            <a:r>
              <a:rPr lang="en-US" dirty="0"/>
              <a:t>, the best fit line is obtained by minimizing the Residual Sum of Squares(RSS</a:t>
            </a:r>
            <a:r>
              <a:rPr lang="en-US" dirty="0" smtClean="0"/>
              <a:t>).</a:t>
            </a:r>
          </a:p>
          <a:p>
            <a:endParaRPr lang="en-US" dirty="0"/>
          </a:p>
          <a:p>
            <a:r>
              <a:rPr lang="en-US" dirty="0"/>
              <a:t>The </a:t>
            </a:r>
            <a:r>
              <a:rPr lang="en-US" dirty="0" smtClean="0"/>
              <a:t>cost function helps </a:t>
            </a:r>
            <a:r>
              <a:rPr lang="en-US" dirty="0"/>
              <a:t>to work out the optimal values for </a:t>
            </a:r>
            <a:r>
              <a:rPr lang="en-US" dirty="0" smtClean="0"/>
              <a:t>b0</a:t>
            </a:r>
            <a:r>
              <a:rPr lang="en-US" dirty="0"/>
              <a:t> and </a:t>
            </a:r>
            <a:r>
              <a:rPr lang="en-US" dirty="0" smtClean="0"/>
              <a:t>b1, </a:t>
            </a:r>
            <a:r>
              <a:rPr lang="en-US" dirty="0"/>
              <a:t>which provides the best fit line for the data points.</a:t>
            </a:r>
          </a:p>
        </p:txBody>
      </p:sp>
    </p:spTree>
    <p:extLst>
      <p:ext uri="{BB962C8B-B14F-4D97-AF65-F5344CB8AC3E}">
        <p14:creationId xmlns:p14="http://schemas.microsoft.com/office/powerpoint/2010/main" val="4107679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338" y="744583"/>
            <a:ext cx="11103428" cy="5078313"/>
          </a:xfrm>
          <a:prstGeom prst="rect">
            <a:avLst/>
          </a:prstGeom>
          <a:noFill/>
        </p:spPr>
        <p:txBody>
          <a:bodyPr wrap="square" rtlCol="0">
            <a:spAutoFit/>
          </a:bodyPr>
          <a:lstStyle/>
          <a:p>
            <a:r>
              <a:rPr lang="en-US" dirty="0"/>
              <a:t>Gradient Descent is one of the optimization algorithms that optimize the cost function(objective function) to reach the optimal minimal solution. To find the optimum solution we need to reduce the cost function(MSE) for all data points. This is done by updating the values of </a:t>
            </a:r>
            <a:r>
              <a:rPr lang="en-US" dirty="0" smtClean="0"/>
              <a:t>b0</a:t>
            </a:r>
            <a:r>
              <a:rPr lang="en-US" dirty="0"/>
              <a:t> and </a:t>
            </a:r>
            <a:r>
              <a:rPr lang="en-US" dirty="0" smtClean="0"/>
              <a:t>b1</a:t>
            </a:r>
            <a:r>
              <a:rPr lang="en-US" dirty="0"/>
              <a:t> iteratively until we get an optimal solution</a:t>
            </a:r>
            <a:r>
              <a:rPr lang="en-US" dirty="0" smtClean="0"/>
              <a:t>.</a:t>
            </a:r>
          </a:p>
          <a:p>
            <a:endParaRPr lang="en-US" dirty="0"/>
          </a:p>
          <a:p>
            <a:r>
              <a:rPr lang="en-US" dirty="0"/>
              <a:t>A regression model optimizes the gradient descent algorithm to update the coefficients of the line by reducing the cost function by randomly selecting coefficient values and then iteratively updating the values to reach the minimum cost function</a:t>
            </a:r>
            <a:r>
              <a:rPr lang="en-US" dirty="0" smtClean="0"/>
              <a:t>.</a:t>
            </a:r>
          </a:p>
          <a:p>
            <a:endParaRPr lang="en-US" dirty="0"/>
          </a:p>
          <a:p>
            <a:r>
              <a:rPr lang="en-US" dirty="0"/>
              <a:t>The most used metrics </a:t>
            </a:r>
            <a:r>
              <a:rPr lang="en-US" dirty="0" smtClean="0"/>
              <a:t>of evaluation of the model are :-</a:t>
            </a:r>
            <a:endParaRPr lang="en-US" dirty="0"/>
          </a:p>
          <a:p>
            <a:pPr marL="285750" indent="-285750">
              <a:buFont typeface="Arial" panose="020B0604020202020204" pitchFamily="34" charset="0"/>
              <a:buChar char="•"/>
            </a:pPr>
            <a:r>
              <a:rPr lang="en-US" dirty="0"/>
              <a:t>R</a:t>
            </a:r>
            <a:r>
              <a:rPr lang="en-US" dirty="0" smtClean="0"/>
              <a:t>-Squared </a:t>
            </a:r>
            <a:r>
              <a:rPr lang="en-US" dirty="0"/>
              <a:t>(R2</a:t>
            </a:r>
            <a:r>
              <a:rPr lang="en-US" dirty="0" smtClean="0"/>
              <a:t>) or Adjusted R-Squared</a:t>
            </a:r>
            <a:endParaRPr lang="en-US" dirty="0"/>
          </a:p>
          <a:p>
            <a:pPr marL="285750" indent="-285750">
              <a:buFont typeface="Arial" panose="020B0604020202020204" pitchFamily="34" charset="0"/>
              <a:buChar char="•"/>
            </a:pPr>
            <a:r>
              <a:rPr lang="en-US" dirty="0"/>
              <a:t>Root Mean Squared Error (RSME) and Residual Standard Error (RSE</a:t>
            </a:r>
            <a:r>
              <a:rPr lang="en-US" dirty="0" smtClean="0"/>
              <a:t>)</a:t>
            </a:r>
          </a:p>
          <a:p>
            <a:pPr marL="285750" indent="-285750">
              <a:buFont typeface="Arial" panose="020B0604020202020204" pitchFamily="34" charset="0"/>
              <a:buChar char="•"/>
            </a:pPr>
            <a:endParaRPr lang="en-US" dirty="0"/>
          </a:p>
          <a:p>
            <a:r>
              <a:rPr lang="en-US" dirty="0" smtClean="0"/>
              <a:t>Regression method requires validation of some assumptions for analysis. They are :</a:t>
            </a:r>
          </a:p>
          <a:p>
            <a:pPr marL="285750" indent="-285750">
              <a:buFont typeface="Arial" panose="020B0604020202020204" pitchFamily="34" charset="0"/>
              <a:buChar char="•"/>
            </a:pPr>
            <a:r>
              <a:rPr lang="en-US" dirty="0" smtClean="0"/>
              <a:t>A linear relationship between target and independent variables.</a:t>
            </a:r>
          </a:p>
          <a:p>
            <a:pPr marL="285750" indent="-285750">
              <a:buFont typeface="Arial" panose="020B0604020202020204" pitchFamily="34" charset="0"/>
              <a:buChar char="•"/>
            </a:pPr>
            <a:r>
              <a:rPr lang="en-US" dirty="0" smtClean="0"/>
              <a:t>The error terms should be independent of one another.</a:t>
            </a:r>
          </a:p>
          <a:p>
            <a:pPr marL="285750" indent="-285750">
              <a:buFont typeface="Arial" panose="020B0604020202020204" pitchFamily="34" charset="0"/>
              <a:buChar char="•"/>
            </a:pPr>
            <a:r>
              <a:rPr lang="en-US" dirty="0" smtClean="0"/>
              <a:t>The </a:t>
            </a:r>
            <a:r>
              <a:rPr lang="en-US" dirty="0"/>
              <a:t>mean of residuals should follow a normal distribution with a mean equal to zero or close to zero</a:t>
            </a:r>
            <a:r>
              <a:rPr lang="en-US" dirty="0" smtClean="0"/>
              <a:t>.</a:t>
            </a:r>
          </a:p>
          <a:p>
            <a:pPr marL="285750" indent="-285750">
              <a:buFont typeface="Arial" panose="020B0604020202020204" pitchFamily="34" charset="0"/>
              <a:buChar char="•"/>
            </a:pPr>
            <a:r>
              <a:rPr lang="en-US" dirty="0"/>
              <a:t>The error terms must have constant variance.</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959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4137" y="339634"/>
            <a:ext cx="11299372" cy="6463308"/>
          </a:xfrm>
          <a:prstGeom prst="rect">
            <a:avLst/>
          </a:prstGeom>
          <a:noFill/>
        </p:spPr>
        <p:txBody>
          <a:bodyPr wrap="square" rtlCol="0">
            <a:spAutoFit/>
          </a:bodyPr>
          <a:lstStyle/>
          <a:p>
            <a:r>
              <a:rPr lang="en-US" b="1" dirty="0" smtClean="0"/>
              <a:t>Q2. </a:t>
            </a:r>
            <a:r>
              <a:rPr lang="en-US" b="1" dirty="0"/>
              <a:t>Explain the Anscombe’s quartet in </a:t>
            </a:r>
            <a:r>
              <a:rPr lang="en-US" b="1" dirty="0" smtClean="0"/>
              <a:t>detail.</a:t>
            </a:r>
          </a:p>
          <a:p>
            <a:endParaRPr lang="en-US" dirty="0"/>
          </a:p>
          <a:p>
            <a:r>
              <a:rPr lang="en-US" dirty="0" smtClean="0"/>
              <a:t>Note : Since this concept haven’t been discussed in the course of Linear Regression hence referring Wikipedia and other website for information</a:t>
            </a:r>
          </a:p>
          <a:p>
            <a:endParaRPr lang="en-US" dirty="0"/>
          </a:p>
          <a:p>
            <a:r>
              <a:rPr lang="en-US" dirty="0" smtClean="0"/>
              <a:t>Ans.  </a:t>
            </a:r>
            <a:r>
              <a:rPr lang="en-US" b="1" dirty="0" smtClean="0"/>
              <a:t>Anscombe's </a:t>
            </a:r>
            <a:r>
              <a:rPr lang="en-US" b="1" dirty="0"/>
              <a:t>quartet </a:t>
            </a:r>
            <a:r>
              <a:rPr lang="en-US" dirty="0"/>
              <a:t>comprises four data sets that have nearly identical simple descriptive statistics, yet have very different distributions and appear very different when graphed</a:t>
            </a:r>
            <a:r>
              <a:rPr lang="en-US" dirty="0" smtClean="0"/>
              <a:t>.</a:t>
            </a:r>
          </a:p>
          <a:p>
            <a:endParaRPr lang="en-US" dirty="0"/>
          </a:p>
          <a:p>
            <a:pPr fontAlgn="base"/>
            <a:r>
              <a:rPr lang="en-US" dirty="0"/>
              <a:t>The four datasets that make up </a:t>
            </a:r>
            <a:r>
              <a:rPr lang="en-US" b="1" dirty="0"/>
              <a:t>Anscombe’s quartet </a:t>
            </a:r>
            <a:r>
              <a:rPr lang="en-US" dirty="0"/>
              <a:t>each include 11 x-y pairs of data. When plotted, each dataset seems to have a unique connection between x and y, with unique variability patterns and distinctive correlation strengths. Despite these variations, each dataset has the same summary statistics, such as the same x and y mean and variance, x and y correlation coefficient, and linear regression line</a:t>
            </a:r>
            <a:r>
              <a:rPr lang="en-US" dirty="0" smtClean="0"/>
              <a:t>.</a:t>
            </a:r>
          </a:p>
          <a:p>
            <a:pPr fontAlgn="base"/>
            <a:endParaRPr lang="en-US" dirty="0"/>
          </a:p>
          <a:p>
            <a:pPr fontAlgn="base"/>
            <a:r>
              <a:rPr lang="en-US" b="1" dirty="0"/>
              <a:t>Anscombe’s quartet</a:t>
            </a:r>
            <a:r>
              <a:rPr lang="en-US" dirty="0"/>
              <a:t> is used to illustrate the importance  of exploratory data analysis and the drawbacks of depending only on summary statistics.  It also emphasizes the importance of using data visualization to spot trends, outliers, and other crucial details that might not be obvious from summary statistics alone</a:t>
            </a:r>
            <a:r>
              <a:rPr lang="en-US" dirty="0" smtClean="0"/>
              <a:t>.</a:t>
            </a:r>
          </a:p>
          <a:p>
            <a:pPr fontAlgn="base"/>
            <a:endParaRPr lang="en-US" dirty="0"/>
          </a:p>
          <a:p>
            <a:pPr fontAlgn="base"/>
            <a:r>
              <a:rPr lang="en-US" b="1" dirty="0"/>
              <a:t>Application: </a:t>
            </a:r>
          </a:p>
          <a:p>
            <a:pPr fontAlgn="base"/>
            <a:r>
              <a:rPr lang="en-US" dirty="0"/>
              <a:t>The quartet is still often used to illustrate the importance of looking at a set of data graphically before starting to analyze according to a particular type of relationship, and the inadequacy of basic statistic properties for describing realistic datasets.</a:t>
            </a:r>
          </a:p>
          <a:p>
            <a:pPr fontAlgn="base"/>
            <a:endParaRPr lang="en-US" dirty="0"/>
          </a:p>
          <a:p>
            <a:endParaRPr lang="en-US" dirty="0"/>
          </a:p>
        </p:txBody>
      </p:sp>
    </p:spTree>
    <p:extLst>
      <p:ext uri="{BB962C8B-B14F-4D97-AF65-F5344CB8AC3E}">
        <p14:creationId xmlns:p14="http://schemas.microsoft.com/office/powerpoint/2010/main" val="31939037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1374</TotalTime>
  <Words>2290</Words>
  <Application>Microsoft Office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  Linear Regression – Bike Sharing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Linear Regression – Bike Sharing Assignment</dc:title>
  <dc:creator>Sneha Sarvesh Bajaj</dc:creator>
  <cp:lastModifiedBy>Sneha Sarvesh Bajaj</cp:lastModifiedBy>
  <cp:revision>45</cp:revision>
  <dcterms:created xsi:type="dcterms:W3CDTF">2023-12-11T05:56:40Z</dcterms:created>
  <dcterms:modified xsi:type="dcterms:W3CDTF">2023-12-12T20:42:06Z</dcterms:modified>
</cp:coreProperties>
</file>