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57" r:id="rId3"/>
    <p:sldId id="275" r:id="rId4"/>
    <p:sldId id="276" r:id="rId5"/>
    <p:sldId id="260" r:id="rId6"/>
    <p:sldId id="262" r:id="rId7"/>
    <p:sldId id="273" r:id="rId8"/>
    <p:sldId id="27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B900EAD-085C-4CDE-9FF1-FF8948DC84AD}"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F9E80-48B5-4249-864B-7DB0CD05B52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805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900EAD-085C-4CDE-9FF1-FF8948DC84AD}"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F9E80-48B5-4249-864B-7DB0CD05B52A}" type="slidenum">
              <a:rPr lang="en-US" smtClean="0"/>
              <a:t>‹#›</a:t>
            </a:fld>
            <a:endParaRPr lang="en-US"/>
          </a:p>
        </p:txBody>
      </p:sp>
    </p:spTree>
    <p:extLst>
      <p:ext uri="{BB962C8B-B14F-4D97-AF65-F5344CB8AC3E}">
        <p14:creationId xmlns:p14="http://schemas.microsoft.com/office/powerpoint/2010/main" val="2273016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900EAD-085C-4CDE-9FF1-FF8948DC84AD}"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F9E80-48B5-4249-864B-7DB0CD05B52A}" type="slidenum">
              <a:rPr lang="en-US" smtClean="0"/>
              <a:t>‹#›</a:t>
            </a:fld>
            <a:endParaRPr lang="en-US"/>
          </a:p>
        </p:txBody>
      </p:sp>
    </p:spTree>
    <p:extLst>
      <p:ext uri="{BB962C8B-B14F-4D97-AF65-F5344CB8AC3E}">
        <p14:creationId xmlns:p14="http://schemas.microsoft.com/office/powerpoint/2010/main" val="218418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900EAD-085C-4CDE-9FF1-FF8948DC84AD}"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F9E80-48B5-4249-864B-7DB0CD05B52A}" type="slidenum">
              <a:rPr lang="en-US" smtClean="0"/>
              <a:t>‹#›</a:t>
            </a:fld>
            <a:endParaRPr lang="en-US"/>
          </a:p>
        </p:txBody>
      </p:sp>
    </p:spTree>
    <p:extLst>
      <p:ext uri="{BB962C8B-B14F-4D97-AF65-F5344CB8AC3E}">
        <p14:creationId xmlns:p14="http://schemas.microsoft.com/office/powerpoint/2010/main" val="3344062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B900EAD-085C-4CDE-9FF1-FF8948DC84AD}"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F9E80-48B5-4249-864B-7DB0CD05B52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736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900EAD-085C-4CDE-9FF1-FF8948DC84AD}"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9F9E80-48B5-4249-864B-7DB0CD05B52A}" type="slidenum">
              <a:rPr lang="en-US" smtClean="0"/>
              <a:t>‹#›</a:t>
            </a:fld>
            <a:endParaRPr lang="en-US"/>
          </a:p>
        </p:txBody>
      </p:sp>
    </p:spTree>
    <p:extLst>
      <p:ext uri="{BB962C8B-B14F-4D97-AF65-F5344CB8AC3E}">
        <p14:creationId xmlns:p14="http://schemas.microsoft.com/office/powerpoint/2010/main" val="2442584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900EAD-085C-4CDE-9FF1-FF8948DC84AD}" type="datetimeFigureOut">
              <a:rPr lang="en-US" smtClean="0"/>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9F9E80-48B5-4249-864B-7DB0CD05B52A}" type="slidenum">
              <a:rPr lang="en-US" smtClean="0"/>
              <a:t>‹#›</a:t>
            </a:fld>
            <a:endParaRPr lang="en-US"/>
          </a:p>
        </p:txBody>
      </p:sp>
    </p:spTree>
    <p:extLst>
      <p:ext uri="{BB962C8B-B14F-4D97-AF65-F5344CB8AC3E}">
        <p14:creationId xmlns:p14="http://schemas.microsoft.com/office/powerpoint/2010/main" val="572081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B900EAD-085C-4CDE-9FF1-FF8948DC84AD}" type="datetimeFigureOut">
              <a:rPr lang="en-US" smtClean="0"/>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9F9E80-48B5-4249-864B-7DB0CD05B52A}" type="slidenum">
              <a:rPr lang="en-US" smtClean="0"/>
              <a:t>‹#›</a:t>
            </a:fld>
            <a:endParaRPr lang="en-US"/>
          </a:p>
        </p:txBody>
      </p:sp>
    </p:spTree>
    <p:extLst>
      <p:ext uri="{BB962C8B-B14F-4D97-AF65-F5344CB8AC3E}">
        <p14:creationId xmlns:p14="http://schemas.microsoft.com/office/powerpoint/2010/main" val="1338169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B900EAD-085C-4CDE-9FF1-FF8948DC84AD}" type="datetimeFigureOut">
              <a:rPr lang="en-US" smtClean="0"/>
              <a:t>1/23/2024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E9F9E80-48B5-4249-864B-7DB0CD05B52A}" type="slidenum">
              <a:rPr lang="en-US" smtClean="0"/>
              <a:t>‹#›</a:t>
            </a:fld>
            <a:endParaRPr lang="en-US"/>
          </a:p>
        </p:txBody>
      </p:sp>
    </p:spTree>
    <p:extLst>
      <p:ext uri="{BB962C8B-B14F-4D97-AF65-F5344CB8AC3E}">
        <p14:creationId xmlns:p14="http://schemas.microsoft.com/office/powerpoint/2010/main" val="2013683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B900EAD-085C-4CDE-9FF1-FF8948DC84AD}" type="datetimeFigureOut">
              <a:rPr lang="en-US" smtClean="0"/>
              <a:t>1/23/2024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E9F9E80-48B5-4249-864B-7DB0CD05B52A}" type="slidenum">
              <a:rPr lang="en-US" smtClean="0"/>
              <a:t>‹#›</a:t>
            </a:fld>
            <a:endParaRPr lang="en-US"/>
          </a:p>
        </p:txBody>
      </p:sp>
    </p:spTree>
    <p:extLst>
      <p:ext uri="{BB962C8B-B14F-4D97-AF65-F5344CB8AC3E}">
        <p14:creationId xmlns:p14="http://schemas.microsoft.com/office/powerpoint/2010/main" val="934429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B900EAD-085C-4CDE-9FF1-FF8948DC84AD}"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9F9E80-48B5-4249-864B-7DB0CD05B52A}" type="slidenum">
              <a:rPr lang="en-US" smtClean="0"/>
              <a:t>‹#›</a:t>
            </a:fld>
            <a:endParaRPr lang="en-US"/>
          </a:p>
        </p:txBody>
      </p:sp>
    </p:spTree>
    <p:extLst>
      <p:ext uri="{BB962C8B-B14F-4D97-AF65-F5344CB8AC3E}">
        <p14:creationId xmlns:p14="http://schemas.microsoft.com/office/powerpoint/2010/main" val="2405936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B900EAD-085C-4CDE-9FF1-FF8948DC84AD}" type="datetimeFigureOut">
              <a:rPr lang="en-US" smtClean="0"/>
              <a:t>1/23/2024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E9F9E80-48B5-4249-864B-7DB0CD05B52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398344"/>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845" y="1031966"/>
            <a:ext cx="10411097" cy="2482645"/>
          </a:xfrm>
        </p:spPr>
        <p:txBody>
          <a:bodyPr anchor="ctr">
            <a:normAutofit/>
          </a:bodyPr>
          <a:lstStyle/>
          <a:p>
            <a:r>
              <a:rPr lang="en-US" sz="4000" dirty="0" smtClean="0">
                <a:latin typeface="+mn-lt"/>
              </a:rPr>
              <a:t/>
            </a:r>
            <a:br>
              <a:rPr lang="en-US" sz="4000" dirty="0" smtClean="0">
                <a:latin typeface="+mn-lt"/>
              </a:rPr>
            </a:br>
            <a:r>
              <a:rPr lang="en-US" sz="4000" dirty="0">
                <a:latin typeface="+mn-lt"/>
              </a:rPr>
              <a:t/>
            </a:r>
            <a:br>
              <a:rPr lang="en-US" sz="4000" dirty="0">
                <a:latin typeface="+mn-lt"/>
              </a:rPr>
            </a:br>
            <a:r>
              <a:rPr lang="en-US" sz="4000" dirty="0" smtClean="0">
                <a:latin typeface="+mn-lt"/>
              </a:rPr>
              <a:t>Advanced Regression – House Price Prediction</a:t>
            </a:r>
            <a:endParaRPr lang="en-US" sz="4000" dirty="0">
              <a:latin typeface="+mn-lt"/>
            </a:endParaRPr>
          </a:p>
        </p:txBody>
      </p:sp>
      <p:sp>
        <p:nvSpPr>
          <p:cNvPr id="4" name="TextBox 3"/>
          <p:cNvSpPr txBox="1"/>
          <p:nvPr/>
        </p:nvSpPr>
        <p:spPr>
          <a:xfrm rot="10800000" flipV="1">
            <a:off x="1502228" y="3514613"/>
            <a:ext cx="8987245" cy="523220"/>
          </a:xfrm>
          <a:prstGeom prst="rect">
            <a:avLst/>
          </a:prstGeom>
          <a:noFill/>
        </p:spPr>
        <p:txBody>
          <a:bodyPr wrap="square" rtlCol="0">
            <a:spAutoFit/>
          </a:bodyPr>
          <a:lstStyle/>
          <a:p>
            <a:pPr algn="ctr"/>
            <a:r>
              <a:rPr lang="en-US" sz="2800" dirty="0" smtClean="0"/>
              <a:t>Subjective Questions and Answers</a:t>
            </a:r>
            <a:endParaRPr lang="en-US" sz="2800" dirty="0"/>
          </a:p>
        </p:txBody>
      </p:sp>
    </p:spTree>
    <p:extLst>
      <p:ext uri="{BB962C8B-B14F-4D97-AF65-F5344CB8AC3E}">
        <p14:creationId xmlns:p14="http://schemas.microsoft.com/office/powerpoint/2010/main" val="2893442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4766" y="653143"/>
            <a:ext cx="9470571" cy="461665"/>
          </a:xfrm>
          <a:prstGeom prst="rect">
            <a:avLst/>
          </a:prstGeom>
          <a:noFill/>
        </p:spPr>
        <p:txBody>
          <a:bodyPr wrap="square" rtlCol="0">
            <a:spAutoFit/>
          </a:bodyPr>
          <a:lstStyle/>
          <a:p>
            <a:pPr algn="ctr"/>
            <a:r>
              <a:rPr lang="en-US" sz="2400" u="sng" dirty="0" smtClean="0"/>
              <a:t>Assignment Based Subjective Questions &amp; Answers</a:t>
            </a:r>
            <a:endParaRPr lang="en-US" sz="2400" u="sng" dirty="0"/>
          </a:p>
        </p:txBody>
      </p:sp>
      <p:sp>
        <p:nvSpPr>
          <p:cNvPr id="3" name="TextBox 2"/>
          <p:cNvSpPr txBox="1"/>
          <p:nvPr/>
        </p:nvSpPr>
        <p:spPr>
          <a:xfrm>
            <a:off x="672351" y="1354665"/>
            <a:ext cx="10939310" cy="2585323"/>
          </a:xfrm>
          <a:prstGeom prst="rect">
            <a:avLst/>
          </a:prstGeom>
          <a:noFill/>
        </p:spPr>
        <p:txBody>
          <a:bodyPr wrap="square" rtlCol="0">
            <a:spAutoFit/>
          </a:bodyPr>
          <a:lstStyle/>
          <a:p>
            <a:r>
              <a:rPr lang="en-US" b="1" dirty="0"/>
              <a:t>Q1. What is the optimal value of alpha for ridge and lasso regression? What will be the changes in the model if you choose double the value of alpha for both ridge and lasso? What will be the most important predictor variables after the change is implemented?</a:t>
            </a:r>
            <a:endParaRPr lang="en-US" b="1" dirty="0" smtClean="0"/>
          </a:p>
          <a:p>
            <a:endParaRPr lang="en-US" dirty="0"/>
          </a:p>
          <a:p>
            <a:r>
              <a:rPr lang="en-US" dirty="0" smtClean="0"/>
              <a:t>Ans. The optimal value for alpha for ridge regression is : 7.0 </a:t>
            </a:r>
          </a:p>
          <a:p>
            <a:r>
              <a:rPr lang="en-US" dirty="0"/>
              <a:t> </a:t>
            </a:r>
            <a:r>
              <a:rPr lang="en-US" dirty="0" smtClean="0"/>
              <a:t>        The optimal value for alpha for lasso regression is: </a:t>
            </a:r>
            <a:r>
              <a:rPr lang="en-US" dirty="0" smtClean="0"/>
              <a:t>0.001</a:t>
            </a:r>
          </a:p>
          <a:p>
            <a:endParaRPr lang="en-US" dirty="0"/>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598455"/>
              </p:ext>
            </p:extLst>
          </p:nvPr>
        </p:nvGraphicFramePr>
        <p:xfrm>
          <a:off x="672352" y="3254188"/>
          <a:ext cx="10939310" cy="1371600"/>
        </p:xfrm>
        <a:graphic>
          <a:graphicData uri="http://schemas.openxmlformats.org/drawingml/2006/table">
            <a:tbl>
              <a:tblPr/>
              <a:tblGrid>
                <a:gridCol w="1855695">
                  <a:extLst>
                    <a:ext uri="{9D8B030D-6E8A-4147-A177-3AD203B41FA5}">
                      <a16:colId xmlns:a16="http://schemas.microsoft.com/office/drawing/2014/main" val="4290567111"/>
                    </a:ext>
                  </a:extLst>
                </a:gridCol>
                <a:gridCol w="2003612">
                  <a:extLst>
                    <a:ext uri="{9D8B030D-6E8A-4147-A177-3AD203B41FA5}">
                      <a16:colId xmlns:a16="http://schemas.microsoft.com/office/drawing/2014/main" val="3769078914"/>
                    </a:ext>
                  </a:extLst>
                </a:gridCol>
                <a:gridCol w="1815353">
                  <a:extLst>
                    <a:ext uri="{9D8B030D-6E8A-4147-A177-3AD203B41FA5}">
                      <a16:colId xmlns:a16="http://schemas.microsoft.com/office/drawing/2014/main" val="880573844"/>
                    </a:ext>
                  </a:extLst>
                </a:gridCol>
                <a:gridCol w="2554941">
                  <a:extLst>
                    <a:ext uri="{9D8B030D-6E8A-4147-A177-3AD203B41FA5}">
                      <a16:colId xmlns:a16="http://schemas.microsoft.com/office/drawing/2014/main" val="325581203"/>
                    </a:ext>
                  </a:extLst>
                </a:gridCol>
                <a:gridCol w="2709709">
                  <a:extLst>
                    <a:ext uri="{9D8B030D-6E8A-4147-A177-3AD203B41FA5}">
                      <a16:colId xmlns:a16="http://schemas.microsoft.com/office/drawing/2014/main" val="1075142728"/>
                    </a:ext>
                  </a:extLst>
                </a:gridCol>
              </a:tblGrid>
              <a:tr h="430306">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b="1" dirty="0" smtClean="0">
                          <a:effectLst/>
                        </a:rPr>
                        <a:t>Metric</a:t>
                      </a:r>
                    </a:p>
                    <a:p>
                      <a:pPr algn="r" fontAlgn="ctr"/>
                      <a:endParaRPr lang="en-US"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b="1" dirty="0" smtClean="0">
                          <a:effectLst/>
                        </a:rPr>
                        <a:t>Ridge Regression</a:t>
                      </a:r>
                    </a:p>
                    <a:p>
                      <a:pPr algn="r" fontAlgn="ctr"/>
                      <a:r>
                        <a:rPr lang="en-US" b="1" dirty="0" smtClean="0">
                          <a:effectLst/>
                        </a:rPr>
                        <a:t>(alpha =7.0)</a:t>
                      </a:r>
                      <a:endParaRPr lang="en-US"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b="1" dirty="0" smtClean="0">
                          <a:effectLst/>
                        </a:rPr>
                        <a:t>Lasso Regression</a:t>
                      </a:r>
                    </a:p>
                    <a:p>
                      <a:pPr algn="r" fontAlgn="ctr"/>
                      <a:r>
                        <a:rPr lang="en-US" b="1" dirty="0" smtClean="0">
                          <a:effectLst/>
                        </a:rPr>
                        <a:t>(alpha=0.001)</a:t>
                      </a:r>
                      <a:endParaRPr lang="en-US"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b="1" dirty="0" smtClean="0">
                          <a:effectLst/>
                        </a:rPr>
                        <a:t>Ridge Regression Double</a:t>
                      </a:r>
                    </a:p>
                    <a:p>
                      <a:pPr algn="r" fontAlgn="ctr"/>
                      <a:r>
                        <a:rPr lang="en-US" b="1" dirty="0" smtClean="0">
                          <a:effectLst/>
                        </a:rPr>
                        <a:t>(alpha=14.0)</a:t>
                      </a:r>
                      <a:endParaRPr lang="en-US"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effectLst/>
                        </a:rPr>
                        <a:t>Lasso Regression Double</a:t>
                      </a:r>
                    </a:p>
                    <a:p>
                      <a:r>
                        <a:rPr lang="en-US" dirty="0" smtClean="0"/>
                        <a:t>          (</a:t>
                      </a:r>
                      <a:r>
                        <a:rPr lang="en-US" sz="1800" b="1" kern="1200" dirty="0" smtClean="0">
                          <a:solidFill>
                            <a:schemeClr val="tx1"/>
                          </a:solidFill>
                          <a:effectLst/>
                          <a:latin typeface="+mn-lt"/>
                          <a:ea typeface="+mn-ea"/>
                          <a:cs typeface="+mn-cs"/>
                        </a:rPr>
                        <a:t>alpha=0.002)</a:t>
                      </a:r>
                      <a:endParaRPr lang="en-US" sz="1800" b="1"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361142"/>
                  </a:ext>
                </a:extLst>
              </a:tr>
              <a:tr h="324869">
                <a:tc>
                  <a:txBody>
                    <a:bodyPr/>
                    <a:lstStyle/>
                    <a:p>
                      <a:pPr algn="r" fontAlgn="ctr"/>
                      <a:r>
                        <a:rPr lang="en-US" b="1" dirty="0">
                          <a:effectLst/>
                        </a:rPr>
                        <a:t>R2 Score (Train)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dirty="0">
                          <a:effectLst/>
                        </a:rPr>
                        <a:t>0.931429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dirty="0">
                          <a:effectLst/>
                        </a:rPr>
                        <a:t>0.913735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dirty="0">
                          <a:effectLst/>
                        </a:rPr>
                        <a:t>0.926366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dirty="0">
                          <a:effectLst/>
                        </a:rPr>
                        <a:t>0.895879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449814062"/>
                  </a:ext>
                </a:extLst>
              </a:tr>
              <a:tr h="324869">
                <a:tc>
                  <a:txBody>
                    <a:bodyPr/>
                    <a:lstStyle/>
                    <a:p>
                      <a:pPr algn="r" fontAlgn="ctr"/>
                      <a:r>
                        <a:rPr lang="en-US" b="1">
                          <a:effectLst/>
                        </a:rPr>
                        <a:t>R2 Score (Test)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dirty="0">
                          <a:effectLst/>
                        </a:rPr>
                        <a:t>0.899642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dirty="0">
                          <a:effectLst/>
                        </a:rPr>
                        <a:t>0.893041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a:effectLst/>
                        </a:rPr>
                        <a:t>0.898863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dirty="0">
                          <a:effectLst/>
                        </a:rPr>
                        <a:t>0.878457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222118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63413415"/>
              </p:ext>
            </p:extLst>
          </p:nvPr>
        </p:nvGraphicFramePr>
        <p:xfrm>
          <a:off x="672351" y="4625789"/>
          <a:ext cx="10939310" cy="1463040"/>
        </p:xfrm>
        <a:graphic>
          <a:graphicData uri="http://schemas.openxmlformats.org/drawingml/2006/table">
            <a:tbl>
              <a:tblPr/>
              <a:tblGrid>
                <a:gridCol w="1855696">
                  <a:extLst>
                    <a:ext uri="{9D8B030D-6E8A-4147-A177-3AD203B41FA5}">
                      <a16:colId xmlns:a16="http://schemas.microsoft.com/office/drawing/2014/main" val="1247608704"/>
                    </a:ext>
                  </a:extLst>
                </a:gridCol>
                <a:gridCol w="1991702">
                  <a:extLst>
                    <a:ext uri="{9D8B030D-6E8A-4147-A177-3AD203B41FA5}">
                      <a16:colId xmlns:a16="http://schemas.microsoft.com/office/drawing/2014/main" val="2728547941"/>
                    </a:ext>
                  </a:extLst>
                </a:gridCol>
                <a:gridCol w="1828800">
                  <a:extLst>
                    <a:ext uri="{9D8B030D-6E8A-4147-A177-3AD203B41FA5}">
                      <a16:colId xmlns:a16="http://schemas.microsoft.com/office/drawing/2014/main" val="322723685"/>
                    </a:ext>
                  </a:extLst>
                </a:gridCol>
                <a:gridCol w="2566851">
                  <a:extLst>
                    <a:ext uri="{9D8B030D-6E8A-4147-A177-3AD203B41FA5}">
                      <a16:colId xmlns:a16="http://schemas.microsoft.com/office/drawing/2014/main" val="2143646203"/>
                    </a:ext>
                  </a:extLst>
                </a:gridCol>
                <a:gridCol w="2696261">
                  <a:extLst>
                    <a:ext uri="{9D8B030D-6E8A-4147-A177-3AD203B41FA5}">
                      <a16:colId xmlns:a16="http://schemas.microsoft.com/office/drawing/2014/main" val="3494492144"/>
                    </a:ext>
                  </a:extLst>
                </a:gridCol>
              </a:tblGrid>
              <a:tr h="364363">
                <a:tc>
                  <a:txBody>
                    <a:bodyPr/>
                    <a:lstStyle/>
                    <a:p>
                      <a:pPr algn="r" fontAlgn="ctr"/>
                      <a:r>
                        <a:rPr lang="en-US" b="1" dirty="0">
                          <a:effectLst/>
                        </a:rPr>
                        <a:t>MSE (Train)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r" fontAlgn="ctr"/>
                      <a:r>
                        <a:rPr lang="en-US">
                          <a:effectLst/>
                        </a:rPr>
                        <a:t>0.010453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r" fontAlgn="ctr"/>
                      <a:r>
                        <a:rPr lang="en-US">
                          <a:effectLst/>
                        </a:rPr>
                        <a:t>0.013151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r" fontAlgn="ctr"/>
                      <a:r>
                        <a:rPr lang="en-US">
                          <a:effectLst/>
                        </a:rPr>
                        <a:t>0.011225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r" fontAlgn="ctr"/>
                      <a:r>
                        <a:rPr lang="en-US" dirty="0">
                          <a:effectLst/>
                        </a:rPr>
                        <a:t>0.015873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2183690223"/>
                  </a:ext>
                </a:extLst>
              </a:tr>
              <a:tr h="364363">
                <a:tc>
                  <a:txBody>
                    <a:bodyPr/>
                    <a:lstStyle/>
                    <a:p>
                      <a:pPr algn="r" fontAlgn="ctr"/>
                      <a:r>
                        <a:rPr lang="en-US" b="1">
                          <a:effectLst/>
                        </a:rPr>
                        <a:t>MSE (Test)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ctr"/>
                      <a:r>
                        <a:rPr lang="en-US" dirty="0">
                          <a:effectLst/>
                        </a:rPr>
                        <a:t>0.018728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ctr"/>
                      <a:r>
                        <a:rPr lang="en-US" dirty="0">
                          <a:effectLst/>
                        </a:rPr>
                        <a:t>0.019960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ctr"/>
                      <a:r>
                        <a:rPr lang="en-US" dirty="0">
                          <a:effectLst/>
                        </a:rPr>
                        <a:t>0.018874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ctr"/>
                      <a:r>
                        <a:rPr lang="en-US" dirty="0">
                          <a:effectLst/>
                        </a:rPr>
                        <a:t>0.022682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565892972"/>
                  </a:ext>
                </a:extLst>
              </a:tr>
              <a:tr h="364363">
                <a:tc>
                  <a:txBody>
                    <a:bodyPr/>
                    <a:lstStyle/>
                    <a:p>
                      <a:pPr algn="r" fontAlgn="ctr"/>
                      <a:r>
                        <a:rPr lang="en-US" b="1" dirty="0">
                          <a:effectLst/>
                        </a:rPr>
                        <a:t>RMSE (Train)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r" fontAlgn="ctr"/>
                      <a:r>
                        <a:rPr lang="en-US" dirty="0">
                          <a:effectLst/>
                        </a:rPr>
                        <a:t>0.102241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r" fontAlgn="ctr"/>
                      <a:r>
                        <a:rPr lang="en-US" dirty="0">
                          <a:effectLst/>
                        </a:rPr>
                        <a:t>0.114676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r" fontAlgn="ctr"/>
                      <a:r>
                        <a:rPr lang="en-US">
                          <a:effectLst/>
                        </a:rPr>
                        <a:t>0.105948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r" fontAlgn="ctr"/>
                      <a:r>
                        <a:rPr lang="en-US">
                          <a:effectLst/>
                        </a:rPr>
                        <a:t>0.125987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729122963"/>
                  </a:ext>
                </a:extLst>
              </a:tr>
              <a:tr h="364363">
                <a:tc>
                  <a:txBody>
                    <a:bodyPr/>
                    <a:lstStyle/>
                    <a:p>
                      <a:pPr algn="r" fontAlgn="ctr"/>
                      <a:r>
                        <a:rPr lang="en-US" b="1">
                          <a:effectLst/>
                        </a:rPr>
                        <a:t>RMSE (Test)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ctr"/>
                      <a:r>
                        <a:rPr lang="en-US" dirty="0">
                          <a:effectLst/>
                        </a:rPr>
                        <a:t>0.136851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ctr"/>
                      <a:r>
                        <a:rPr lang="en-US" dirty="0">
                          <a:effectLst/>
                        </a:rPr>
                        <a:t>0.141280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ctr"/>
                      <a:r>
                        <a:rPr lang="en-US" dirty="0">
                          <a:effectLst/>
                        </a:rPr>
                        <a:t>0.137381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ctr"/>
                      <a:r>
                        <a:rPr lang="en-US" dirty="0">
                          <a:effectLst/>
                        </a:rPr>
                        <a:t>0.150604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49023252"/>
                  </a:ext>
                </a:extLst>
              </a:tr>
            </a:tbl>
          </a:graphicData>
        </a:graphic>
      </p:graphicFrame>
    </p:spTree>
    <p:extLst>
      <p:ext uri="{BB962C8B-B14F-4D97-AF65-F5344CB8AC3E}">
        <p14:creationId xmlns:p14="http://schemas.microsoft.com/office/powerpoint/2010/main" val="387520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887" y="391887"/>
            <a:ext cx="11521440" cy="2215991"/>
          </a:xfrm>
          <a:prstGeom prst="rect">
            <a:avLst/>
          </a:prstGeom>
          <a:noFill/>
        </p:spPr>
        <p:txBody>
          <a:bodyPr wrap="square" rtlCol="0">
            <a:spAutoFit/>
          </a:bodyPr>
          <a:lstStyle/>
          <a:p>
            <a:r>
              <a:rPr lang="en-US" dirty="0" smtClean="0"/>
              <a:t>When the value of alpha is doubled for Lasso, more coefficients of the variable is reduced to zero. The model is penalized more. The value of R2 also decreases for both train and test.</a:t>
            </a:r>
          </a:p>
          <a:p>
            <a:endParaRPr lang="en-US" dirty="0" smtClean="0"/>
          </a:p>
          <a:p>
            <a:r>
              <a:rPr lang="en-US" dirty="0" smtClean="0"/>
              <a:t>In case of Ridge regression, when alpha is doubled the R2 value decrease for train but remains same for test data.</a:t>
            </a:r>
          </a:p>
          <a:p>
            <a:endParaRPr lang="en-US" sz="1200" dirty="0"/>
          </a:p>
          <a:p>
            <a:r>
              <a:rPr lang="en-US" dirty="0" smtClean="0"/>
              <a:t>The most important variables after changing alpha are as follows:</a:t>
            </a:r>
          </a:p>
          <a:p>
            <a:endParaRPr lang="en-US" dirty="0"/>
          </a:p>
          <a:p>
            <a:r>
              <a:rPr lang="en-US" dirty="0" smtClean="0"/>
              <a:t>            For Ridge Regression(alpha=14.0):                                                          For Lasso Regression(alpha=0.002):</a:t>
            </a:r>
          </a:p>
        </p:txBody>
      </p:sp>
      <p:graphicFrame>
        <p:nvGraphicFramePr>
          <p:cNvPr id="3" name="Table 2"/>
          <p:cNvGraphicFramePr>
            <a:graphicFrameLocks noGrp="1"/>
          </p:cNvGraphicFramePr>
          <p:nvPr>
            <p:extLst>
              <p:ext uri="{D42A27DB-BD31-4B8C-83A1-F6EECF244321}">
                <p14:modId xmlns:p14="http://schemas.microsoft.com/office/powerpoint/2010/main" val="1749308732"/>
              </p:ext>
            </p:extLst>
          </p:nvPr>
        </p:nvGraphicFramePr>
        <p:xfrm>
          <a:off x="640080" y="2795449"/>
          <a:ext cx="4950824" cy="3264388"/>
        </p:xfrm>
        <a:graphic>
          <a:graphicData uri="http://schemas.openxmlformats.org/drawingml/2006/table">
            <a:tbl>
              <a:tblPr/>
              <a:tblGrid>
                <a:gridCol w="2475412">
                  <a:extLst>
                    <a:ext uri="{9D8B030D-6E8A-4147-A177-3AD203B41FA5}">
                      <a16:colId xmlns:a16="http://schemas.microsoft.com/office/drawing/2014/main" val="4142973271"/>
                    </a:ext>
                  </a:extLst>
                </a:gridCol>
                <a:gridCol w="2475412">
                  <a:extLst>
                    <a:ext uri="{9D8B030D-6E8A-4147-A177-3AD203B41FA5}">
                      <a16:colId xmlns:a16="http://schemas.microsoft.com/office/drawing/2014/main" val="2782054983"/>
                    </a:ext>
                  </a:extLst>
                </a:gridCol>
              </a:tblGrid>
              <a:tr h="283716">
                <a:tc>
                  <a:txBody>
                    <a:bodyPr/>
                    <a:lstStyle/>
                    <a:p>
                      <a:pPr algn="ctr" fontAlgn="ctr"/>
                      <a:r>
                        <a:rPr lang="en-US" sz="1200" b="1" dirty="0" smtClean="0">
                          <a:effectLst/>
                        </a:rPr>
                        <a:t>Variables</a:t>
                      </a:r>
                      <a:endParaRPr lang="en-US" sz="1200" b="1" dirty="0">
                        <a:effectLst/>
                      </a:endParaRPr>
                    </a:p>
                  </a:txBody>
                  <a:tcPr marL="83807" marR="83807" marT="41903" marB="419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200" b="1" dirty="0" smtClean="0"/>
                        <a:t>Coefficients</a:t>
                      </a:r>
                      <a:endParaRPr lang="en-US" sz="1200" b="1" dirty="0"/>
                    </a:p>
                  </a:txBody>
                  <a:tcPr marL="83807" marR="83807" marT="41903" marB="419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970197"/>
                  </a:ext>
                </a:extLst>
              </a:tr>
              <a:tr h="283716">
                <a:tc>
                  <a:txBody>
                    <a:bodyPr/>
                    <a:lstStyle/>
                    <a:p>
                      <a:pPr algn="r" fontAlgn="ctr"/>
                      <a:r>
                        <a:rPr lang="en-US" sz="1200" dirty="0">
                          <a:solidFill>
                            <a:schemeClr val="tx1"/>
                          </a:solidFill>
                          <a:effectLst/>
                        </a:rPr>
                        <a:t>OverallQual_9</a:t>
                      </a:r>
                    </a:p>
                  </a:txBody>
                  <a:tcPr marL="83807" marR="83807" marT="41903" marB="419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200" dirty="0">
                          <a:effectLst/>
                        </a:rPr>
                        <a:t>0.086</a:t>
                      </a:r>
                    </a:p>
                  </a:txBody>
                  <a:tcPr marL="83807" marR="83807" marT="41903" marB="419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42524848"/>
                  </a:ext>
                </a:extLst>
              </a:tr>
              <a:tr h="283716">
                <a:tc>
                  <a:txBody>
                    <a:bodyPr/>
                    <a:lstStyle/>
                    <a:p>
                      <a:pPr algn="r" fontAlgn="ctr"/>
                      <a:r>
                        <a:rPr lang="en-US" sz="1200" dirty="0" err="1">
                          <a:effectLst/>
                        </a:rPr>
                        <a:t>GrLivArea</a:t>
                      </a:r>
                      <a:endParaRPr lang="en-US" sz="1200" dirty="0">
                        <a:effectLst/>
                      </a:endParaRPr>
                    </a:p>
                  </a:txBody>
                  <a:tcPr marL="83807" marR="83807" marT="41903" marB="419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200" dirty="0">
                          <a:effectLst/>
                        </a:rPr>
                        <a:t>0.082</a:t>
                      </a:r>
                    </a:p>
                  </a:txBody>
                  <a:tcPr marL="83807" marR="83807" marT="41903" marB="419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243902705"/>
                  </a:ext>
                </a:extLst>
              </a:tr>
              <a:tr h="283716">
                <a:tc>
                  <a:txBody>
                    <a:bodyPr/>
                    <a:lstStyle/>
                    <a:p>
                      <a:pPr algn="r" fontAlgn="ctr"/>
                      <a:r>
                        <a:rPr lang="en-US" sz="1200">
                          <a:effectLst/>
                        </a:rPr>
                        <a:t>Functional_Typ</a:t>
                      </a:r>
                    </a:p>
                  </a:txBody>
                  <a:tcPr marL="83807" marR="83807" marT="41903" marB="419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200" dirty="0">
                          <a:effectLst/>
                        </a:rPr>
                        <a:t>0.079</a:t>
                      </a:r>
                    </a:p>
                  </a:txBody>
                  <a:tcPr marL="83807" marR="83807" marT="41903" marB="419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90703822"/>
                  </a:ext>
                </a:extLst>
              </a:tr>
              <a:tr h="283716">
                <a:tc>
                  <a:txBody>
                    <a:bodyPr/>
                    <a:lstStyle/>
                    <a:p>
                      <a:pPr algn="r" fontAlgn="ctr"/>
                      <a:r>
                        <a:rPr lang="en-US" sz="1200" dirty="0" err="1">
                          <a:effectLst/>
                        </a:rPr>
                        <a:t>Neighborhood_StoneBr</a:t>
                      </a:r>
                      <a:endParaRPr lang="en-US" sz="1200" dirty="0">
                        <a:effectLst/>
                      </a:endParaRPr>
                    </a:p>
                  </a:txBody>
                  <a:tcPr marL="83807" marR="83807" marT="41903" marB="419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200" dirty="0">
                          <a:effectLst/>
                        </a:rPr>
                        <a:t>0.075</a:t>
                      </a:r>
                    </a:p>
                  </a:txBody>
                  <a:tcPr marL="83807" marR="83807" marT="41903" marB="419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756250795"/>
                  </a:ext>
                </a:extLst>
              </a:tr>
              <a:tr h="283716">
                <a:tc>
                  <a:txBody>
                    <a:bodyPr/>
                    <a:lstStyle/>
                    <a:p>
                      <a:pPr algn="r" fontAlgn="ctr"/>
                      <a:r>
                        <a:rPr lang="en-US" sz="1200">
                          <a:effectLst/>
                        </a:rPr>
                        <a:t>OverallCond_9</a:t>
                      </a:r>
                    </a:p>
                  </a:txBody>
                  <a:tcPr marL="83807" marR="83807" marT="41903" marB="419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200" dirty="0">
                          <a:effectLst/>
                        </a:rPr>
                        <a:t>0.074</a:t>
                      </a:r>
                    </a:p>
                  </a:txBody>
                  <a:tcPr marL="83807" marR="83807" marT="41903" marB="419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989567451"/>
                  </a:ext>
                </a:extLst>
              </a:tr>
              <a:tr h="283716">
                <a:tc>
                  <a:txBody>
                    <a:bodyPr/>
                    <a:lstStyle/>
                    <a:p>
                      <a:pPr algn="r" fontAlgn="ctr"/>
                      <a:r>
                        <a:rPr lang="en-US" sz="1200">
                          <a:effectLst/>
                        </a:rPr>
                        <a:t>CentralAir_Y</a:t>
                      </a:r>
                    </a:p>
                  </a:txBody>
                  <a:tcPr marL="83807" marR="83807" marT="41903" marB="419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200" dirty="0">
                          <a:effectLst/>
                        </a:rPr>
                        <a:t>0.072</a:t>
                      </a:r>
                    </a:p>
                  </a:txBody>
                  <a:tcPr marL="83807" marR="83807" marT="41903" marB="419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11808576"/>
                  </a:ext>
                </a:extLst>
              </a:tr>
              <a:tr h="283716">
                <a:tc>
                  <a:txBody>
                    <a:bodyPr/>
                    <a:lstStyle/>
                    <a:p>
                      <a:pPr algn="r" fontAlgn="ctr"/>
                      <a:r>
                        <a:rPr lang="en-US" sz="1200">
                          <a:effectLst/>
                        </a:rPr>
                        <a:t>Exterior1st_BrkFace</a:t>
                      </a:r>
                    </a:p>
                  </a:txBody>
                  <a:tcPr marL="83807" marR="83807" marT="41903" marB="419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200" dirty="0">
                          <a:effectLst/>
                        </a:rPr>
                        <a:t>0.069</a:t>
                      </a:r>
                    </a:p>
                  </a:txBody>
                  <a:tcPr marL="83807" marR="83807" marT="41903" marB="419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09701190"/>
                  </a:ext>
                </a:extLst>
              </a:tr>
              <a:tr h="283716">
                <a:tc>
                  <a:txBody>
                    <a:bodyPr/>
                    <a:lstStyle/>
                    <a:p>
                      <a:pPr algn="r" fontAlgn="ctr"/>
                      <a:r>
                        <a:rPr lang="en-US" sz="1200">
                          <a:effectLst/>
                        </a:rPr>
                        <a:t>OverallQual_8</a:t>
                      </a:r>
                    </a:p>
                  </a:txBody>
                  <a:tcPr marL="83807" marR="83807" marT="41903" marB="419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200" dirty="0">
                          <a:effectLst/>
                        </a:rPr>
                        <a:t>0.066</a:t>
                      </a:r>
                    </a:p>
                  </a:txBody>
                  <a:tcPr marL="83807" marR="83807" marT="41903" marB="419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088047246"/>
                  </a:ext>
                </a:extLst>
              </a:tr>
              <a:tr h="427228">
                <a:tc>
                  <a:txBody>
                    <a:bodyPr/>
                    <a:lstStyle/>
                    <a:p>
                      <a:pPr algn="r" fontAlgn="ctr"/>
                      <a:r>
                        <a:rPr lang="en-US" sz="1200">
                          <a:effectLst/>
                        </a:rPr>
                        <a:t>Neighborhood_Crawfor</a:t>
                      </a:r>
                    </a:p>
                  </a:txBody>
                  <a:tcPr marL="83807" marR="83807" marT="41903" marB="419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200" dirty="0">
                          <a:effectLst/>
                        </a:rPr>
                        <a:t>0.066</a:t>
                      </a:r>
                    </a:p>
                  </a:txBody>
                  <a:tcPr marL="83807" marR="83807" marT="41903" marB="419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71841260"/>
                  </a:ext>
                </a:extLst>
              </a:tr>
              <a:tr h="283716">
                <a:tc>
                  <a:txBody>
                    <a:bodyPr/>
                    <a:lstStyle/>
                    <a:p>
                      <a:pPr algn="r" fontAlgn="ctr"/>
                      <a:r>
                        <a:rPr lang="en-US" sz="1200" dirty="0" err="1">
                          <a:effectLst/>
                        </a:rPr>
                        <a:t>TotalBsmtSF</a:t>
                      </a:r>
                      <a:endParaRPr lang="en-US" sz="1200" dirty="0">
                        <a:effectLst/>
                      </a:endParaRPr>
                    </a:p>
                  </a:txBody>
                  <a:tcPr marL="83807" marR="83807" marT="41903" marB="419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200" dirty="0">
                          <a:effectLst/>
                        </a:rPr>
                        <a:t>0.057</a:t>
                      </a:r>
                    </a:p>
                  </a:txBody>
                  <a:tcPr marL="83807" marR="83807" marT="41903" marB="419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3475914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43163994"/>
              </p:ext>
            </p:extLst>
          </p:nvPr>
        </p:nvGraphicFramePr>
        <p:xfrm>
          <a:off x="6257108" y="2795448"/>
          <a:ext cx="4807132" cy="3280239"/>
        </p:xfrm>
        <a:graphic>
          <a:graphicData uri="http://schemas.openxmlformats.org/drawingml/2006/table">
            <a:tbl>
              <a:tblPr/>
              <a:tblGrid>
                <a:gridCol w="2403566">
                  <a:extLst>
                    <a:ext uri="{9D8B030D-6E8A-4147-A177-3AD203B41FA5}">
                      <a16:colId xmlns:a16="http://schemas.microsoft.com/office/drawing/2014/main" val="2348289059"/>
                    </a:ext>
                  </a:extLst>
                </a:gridCol>
                <a:gridCol w="2403566">
                  <a:extLst>
                    <a:ext uri="{9D8B030D-6E8A-4147-A177-3AD203B41FA5}">
                      <a16:colId xmlns:a16="http://schemas.microsoft.com/office/drawing/2014/main" val="1633697828"/>
                    </a:ext>
                  </a:extLst>
                </a:gridCol>
              </a:tblGrid>
              <a:tr h="230645">
                <a:tc>
                  <a:txBody>
                    <a:bodyPr/>
                    <a:lstStyle/>
                    <a:p>
                      <a:pPr algn="ctr" fontAlgn="ctr"/>
                      <a:r>
                        <a:rPr lang="en-US" sz="1200" b="1" dirty="0" smtClean="0">
                          <a:effectLst/>
                        </a:rPr>
                        <a:t>Variables</a:t>
                      </a:r>
                      <a:endParaRPr lang="en-US" sz="1200" b="1" dirty="0">
                        <a:effectLst/>
                      </a:endParaRPr>
                    </a:p>
                  </a:txBody>
                  <a:tcPr marL="83807" marR="83807" marT="41903" marB="419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200" b="1" dirty="0" smtClean="0"/>
                        <a:t>Coefficients</a:t>
                      </a:r>
                      <a:endParaRPr lang="en-US" sz="1200" b="1" dirty="0"/>
                    </a:p>
                  </a:txBody>
                  <a:tcPr marL="83807" marR="83807" marT="41903" marB="419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5496698"/>
                  </a:ext>
                </a:extLst>
              </a:tr>
              <a:tr h="283367">
                <a:tc>
                  <a:txBody>
                    <a:bodyPr/>
                    <a:lstStyle/>
                    <a:p>
                      <a:pPr marL="0" algn="ctr" defTabSz="914400" rtl="0" eaLnBrk="1" fontAlgn="ctr" latinLnBrk="0" hangingPunct="1"/>
                      <a:r>
                        <a:rPr lang="en-US" sz="1200" kern="1200" dirty="0" err="1">
                          <a:solidFill>
                            <a:schemeClr val="tx1"/>
                          </a:solidFill>
                          <a:effectLst/>
                          <a:latin typeface="+mn-lt"/>
                          <a:ea typeface="+mn-ea"/>
                          <a:cs typeface="+mn-cs"/>
                        </a:rPr>
                        <a:t>GrLivArea</a:t>
                      </a:r>
                      <a:endParaRPr lang="en-US" sz="1200" kern="1200" dirty="0">
                        <a:solidFill>
                          <a:schemeClr val="tx1"/>
                        </a:solidFill>
                        <a:effectLst/>
                        <a:latin typeface="+mn-lt"/>
                        <a:ea typeface="+mn-ea"/>
                        <a:cs typeface="+mn-cs"/>
                      </a:endParaRPr>
                    </a:p>
                  </a:txBody>
                  <a:tcPr marL="83807" marR="83807" marT="41903" marB="419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914400" rtl="0" eaLnBrk="1" fontAlgn="ctr" latinLnBrk="0" hangingPunct="1"/>
                      <a:r>
                        <a:rPr lang="en-US" sz="1200" kern="1200">
                          <a:solidFill>
                            <a:schemeClr val="tx1"/>
                          </a:solidFill>
                          <a:effectLst/>
                          <a:latin typeface="+mn-lt"/>
                          <a:ea typeface="+mn-ea"/>
                          <a:cs typeface="+mn-cs"/>
                        </a:rPr>
                        <a:t>0.135</a:t>
                      </a:r>
                    </a:p>
                  </a:txBody>
                  <a:tcPr marL="83807" marR="83807" marT="41903" marB="419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491952474"/>
                  </a:ext>
                </a:extLst>
              </a:tr>
              <a:tr h="283367">
                <a:tc>
                  <a:txBody>
                    <a:bodyPr/>
                    <a:lstStyle/>
                    <a:p>
                      <a:pPr marL="0" algn="ctr" defTabSz="914400" rtl="0" eaLnBrk="1" fontAlgn="ctr" latinLnBrk="0" hangingPunct="1"/>
                      <a:r>
                        <a:rPr lang="en-US" sz="1200" kern="1200" dirty="0">
                          <a:solidFill>
                            <a:schemeClr val="tx1"/>
                          </a:solidFill>
                          <a:effectLst/>
                          <a:latin typeface="+mn-lt"/>
                          <a:ea typeface="+mn-ea"/>
                          <a:cs typeface="+mn-cs"/>
                        </a:rPr>
                        <a:t>OverallQual_9</a:t>
                      </a:r>
                    </a:p>
                  </a:txBody>
                  <a:tcPr marL="83807" marR="83807" marT="41903" marB="419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1200" kern="1200" dirty="0">
                          <a:solidFill>
                            <a:schemeClr val="tx1"/>
                          </a:solidFill>
                          <a:effectLst/>
                          <a:latin typeface="+mn-lt"/>
                          <a:ea typeface="+mn-ea"/>
                          <a:cs typeface="+mn-cs"/>
                        </a:rPr>
                        <a:t>0.097</a:t>
                      </a:r>
                    </a:p>
                  </a:txBody>
                  <a:tcPr marL="83807" marR="83807" marT="41903" marB="419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2290886234"/>
                  </a:ext>
                </a:extLst>
              </a:tr>
              <a:tr h="283367">
                <a:tc>
                  <a:txBody>
                    <a:bodyPr/>
                    <a:lstStyle/>
                    <a:p>
                      <a:pPr marL="0" algn="ctr" defTabSz="914400" rtl="0" eaLnBrk="1" fontAlgn="ctr" latinLnBrk="0" hangingPunct="1"/>
                      <a:r>
                        <a:rPr lang="en-US" sz="1200" kern="1200">
                          <a:solidFill>
                            <a:schemeClr val="tx1"/>
                          </a:solidFill>
                          <a:effectLst/>
                          <a:latin typeface="+mn-lt"/>
                          <a:ea typeface="+mn-ea"/>
                          <a:cs typeface="+mn-cs"/>
                        </a:rPr>
                        <a:t>Functional_Typ</a:t>
                      </a:r>
                    </a:p>
                  </a:txBody>
                  <a:tcPr marL="83807" marR="83807" marT="41903" marB="419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914400" rtl="0" eaLnBrk="1" fontAlgn="ctr" latinLnBrk="0" hangingPunct="1"/>
                      <a:r>
                        <a:rPr lang="en-US" sz="1200" kern="1200" dirty="0">
                          <a:solidFill>
                            <a:schemeClr val="tx1"/>
                          </a:solidFill>
                          <a:effectLst/>
                          <a:latin typeface="+mn-lt"/>
                          <a:ea typeface="+mn-ea"/>
                          <a:cs typeface="+mn-cs"/>
                        </a:rPr>
                        <a:t>0.086</a:t>
                      </a:r>
                    </a:p>
                  </a:txBody>
                  <a:tcPr marL="83807" marR="83807" marT="41903" marB="419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454949844"/>
                  </a:ext>
                </a:extLst>
              </a:tr>
              <a:tr h="283367">
                <a:tc>
                  <a:txBody>
                    <a:bodyPr/>
                    <a:lstStyle/>
                    <a:p>
                      <a:pPr marL="0" algn="ctr" defTabSz="914400" rtl="0" eaLnBrk="1" fontAlgn="ctr" latinLnBrk="0" hangingPunct="1"/>
                      <a:r>
                        <a:rPr lang="en-US" sz="1200" kern="1200">
                          <a:solidFill>
                            <a:schemeClr val="tx1"/>
                          </a:solidFill>
                          <a:effectLst/>
                          <a:latin typeface="+mn-lt"/>
                          <a:ea typeface="+mn-ea"/>
                          <a:cs typeface="+mn-cs"/>
                        </a:rPr>
                        <a:t>CentralAir_Y</a:t>
                      </a:r>
                    </a:p>
                  </a:txBody>
                  <a:tcPr marL="83807" marR="83807" marT="41903" marB="419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1200" kern="1200" dirty="0">
                          <a:solidFill>
                            <a:schemeClr val="tx1"/>
                          </a:solidFill>
                          <a:effectLst/>
                          <a:latin typeface="+mn-lt"/>
                          <a:ea typeface="+mn-ea"/>
                          <a:cs typeface="+mn-cs"/>
                        </a:rPr>
                        <a:t>0.081</a:t>
                      </a:r>
                    </a:p>
                  </a:txBody>
                  <a:tcPr marL="83807" marR="83807" marT="41903" marB="419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2787290846"/>
                  </a:ext>
                </a:extLst>
              </a:tr>
              <a:tr h="283367">
                <a:tc>
                  <a:txBody>
                    <a:bodyPr/>
                    <a:lstStyle/>
                    <a:p>
                      <a:pPr marL="0" algn="ctr" defTabSz="914400" rtl="0" eaLnBrk="1" fontAlgn="ctr" latinLnBrk="0" hangingPunct="1"/>
                      <a:r>
                        <a:rPr lang="en-US" sz="1200" kern="1200">
                          <a:solidFill>
                            <a:schemeClr val="tx1"/>
                          </a:solidFill>
                          <a:effectLst/>
                          <a:latin typeface="+mn-lt"/>
                          <a:ea typeface="+mn-ea"/>
                          <a:cs typeface="+mn-cs"/>
                        </a:rPr>
                        <a:t>OverallQual_8</a:t>
                      </a:r>
                    </a:p>
                  </a:txBody>
                  <a:tcPr marL="83807" marR="83807" marT="41903" marB="419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914400" rtl="0" eaLnBrk="1" fontAlgn="ctr" latinLnBrk="0" hangingPunct="1"/>
                      <a:r>
                        <a:rPr lang="en-US" sz="1200" kern="1200" dirty="0">
                          <a:solidFill>
                            <a:schemeClr val="tx1"/>
                          </a:solidFill>
                          <a:effectLst/>
                          <a:latin typeface="+mn-lt"/>
                          <a:ea typeface="+mn-ea"/>
                          <a:cs typeface="+mn-cs"/>
                        </a:rPr>
                        <a:t>0.062</a:t>
                      </a:r>
                    </a:p>
                  </a:txBody>
                  <a:tcPr marL="83807" marR="83807" marT="41903" marB="419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400847940"/>
                  </a:ext>
                </a:extLst>
              </a:tr>
              <a:tr h="315100">
                <a:tc>
                  <a:txBody>
                    <a:bodyPr/>
                    <a:lstStyle/>
                    <a:p>
                      <a:pPr marL="0" algn="ctr" defTabSz="914400" rtl="0" eaLnBrk="1" fontAlgn="ctr" latinLnBrk="0" hangingPunct="1"/>
                      <a:r>
                        <a:rPr lang="en-US" sz="1200" kern="1200">
                          <a:solidFill>
                            <a:schemeClr val="tx1"/>
                          </a:solidFill>
                          <a:effectLst/>
                          <a:latin typeface="+mn-lt"/>
                          <a:ea typeface="+mn-ea"/>
                          <a:cs typeface="+mn-cs"/>
                        </a:rPr>
                        <a:t>Neighborhood_Crawfor</a:t>
                      </a:r>
                    </a:p>
                  </a:txBody>
                  <a:tcPr marL="83807" marR="83807" marT="41903" marB="419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1200" kern="1200" dirty="0">
                          <a:solidFill>
                            <a:schemeClr val="tx1"/>
                          </a:solidFill>
                          <a:effectLst/>
                          <a:latin typeface="+mn-lt"/>
                          <a:ea typeface="+mn-ea"/>
                          <a:cs typeface="+mn-cs"/>
                        </a:rPr>
                        <a:t>0.061</a:t>
                      </a:r>
                    </a:p>
                  </a:txBody>
                  <a:tcPr marL="83807" marR="83807" marT="41903" marB="419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379887921"/>
                  </a:ext>
                </a:extLst>
              </a:tr>
              <a:tr h="283367">
                <a:tc>
                  <a:txBody>
                    <a:bodyPr/>
                    <a:lstStyle/>
                    <a:p>
                      <a:pPr marL="0" algn="ctr" defTabSz="914400" rtl="0" eaLnBrk="1" fontAlgn="ctr" latinLnBrk="0" hangingPunct="1"/>
                      <a:r>
                        <a:rPr lang="en-US" sz="1200" kern="1200">
                          <a:solidFill>
                            <a:schemeClr val="tx1"/>
                          </a:solidFill>
                          <a:effectLst/>
                          <a:latin typeface="+mn-lt"/>
                          <a:ea typeface="+mn-ea"/>
                          <a:cs typeface="+mn-cs"/>
                        </a:rPr>
                        <a:t>TotalBsmtSF</a:t>
                      </a:r>
                    </a:p>
                  </a:txBody>
                  <a:tcPr marL="83807" marR="83807" marT="41903" marB="419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914400" rtl="0" eaLnBrk="1" fontAlgn="ctr" latinLnBrk="0" hangingPunct="1"/>
                      <a:r>
                        <a:rPr lang="en-US" sz="1200" kern="1200" dirty="0">
                          <a:solidFill>
                            <a:schemeClr val="tx1"/>
                          </a:solidFill>
                          <a:effectLst/>
                          <a:latin typeface="+mn-lt"/>
                          <a:ea typeface="+mn-ea"/>
                          <a:cs typeface="+mn-cs"/>
                        </a:rPr>
                        <a:t>0.053</a:t>
                      </a:r>
                    </a:p>
                  </a:txBody>
                  <a:tcPr marL="83807" marR="83807" marT="41903" marB="419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654465249"/>
                  </a:ext>
                </a:extLst>
              </a:tr>
              <a:tr h="357442">
                <a:tc>
                  <a:txBody>
                    <a:bodyPr/>
                    <a:lstStyle/>
                    <a:p>
                      <a:pPr marL="0" algn="ctr" defTabSz="914400" rtl="0" eaLnBrk="1" fontAlgn="ctr" latinLnBrk="0" hangingPunct="1"/>
                      <a:r>
                        <a:rPr lang="en-US" sz="1200" kern="1200">
                          <a:solidFill>
                            <a:schemeClr val="tx1"/>
                          </a:solidFill>
                          <a:effectLst/>
                          <a:latin typeface="+mn-lt"/>
                          <a:ea typeface="+mn-ea"/>
                          <a:cs typeface="+mn-cs"/>
                        </a:rPr>
                        <a:t>Exterior1st_BrkFace</a:t>
                      </a:r>
                    </a:p>
                  </a:txBody>
                  <a:tcPr marL="83807" marR="83807" marT="41903" marB="419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1200" kern="1200" dirty="0">
                          <a:solidFill>
                            <a:schemeClr val="tx1"/>
                          </a:solidFill>
                          <a:effectLst/>
                          <a:latin typeface="+mn-lt"/>
                          <a:ea typeface="+mn-ea"/>
                          <a:cs typeface="+mn-cs"/>
                        </a:rPr>
                        <a:t>0.049</a:t>
                      </a:r>
                    </a:p>
                  </a:txBody>
                  <a:tcPr marL="83807" marR="83807" marT="41903" marB="419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722956155"/>
                  </a:ext>
                </a:extLst>
              </a:tr>
              <a:tr h="357442">
                <a:tc>
                  <a:txBody>
                    <a:bodyPr/>
                    <a:lstStyle/>
                    <a:p>
                      <a:pPr marL="0" algn="ctr" defTabSz="914400" rtl="0" eaLnBrk="1" fontAlgn="ctr" latinLnBrk="0" hangingPunct="1"/>
                      <a:r>
                        <a:rPr lang="en-US" sz="1200" kern="1200">
                          <a:solidFill>
                            <a:schemeClr val="tx1"/>
                          </a:solidFill>
                          <a:effectLst/>
                          <a:latin typeface="+mn-lt"/>
                          <a:ea typeface="+mn-ea"/>
                          <a:cs typeface="+mn-cs"/>
                        </a:rPr>
                        <a:t>Condition1_Norm</a:t>
                      </a:r>
                    </a:p>
                  </a:txBody>
                  <a:tcPr marL="83807" marR="83807" marT="41903" marB="419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914400" rtl="0" eaLnBrk="1" fontAlgn="ctr" latinLnBrk="0" hangingPunct="1"/>
                      <a:r>
                        <a:rPr lang="en-US" sz="1200" kern="1200" dirty="0">
                          <a:solidFill>
                            <a:schemeClr val="tx1"/>
                          </a:solidFill>
                          <a:effectLst/>
                          <a:latin typeface="+mn-lt"/>
                          <a:ea typeface="+mn-ea"/>
                          <a:cs typeface="+mn-cs"/>
                        </a:rPr>
                        <a:t>0.042</a:t>
                      </a:r>
                    </a:p>
                  </a:txBody>
                  <a:tcPr marL="83807" marR="83807" marT="41903" marB="419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6323046"/>
                  </a:ext>
                </a:extLst>
              </a:tr>
              <a:tr h="283367">
                <a:tc>
                  <a:txBody>
                    <a:bodyPr/>
                    <a:lstStyle/>
                    <a:p>
                      <a:pPr marL="0" algn="ctr" defTabSz="914400" rtl="0" eaLnBrk="1" fontAlgn="ctr" latinLnBrk="0" hangingPunct="1"/>
                      <a:r>
                        <a:rPr lang="en-US" sz="1200" kern="1200">
                          <a:solidFill>
                            <a:schemeClr val="tx1"/>
                          </a:solidFill>
                          <a:effectLst/>
                          <a:latin typeface="+mn-lt"/>
                          <a:ea typeface="+mn-ea"/>
                          <a:cs typeface="+mn-cs"/>
                        </a:rPr>
                        <a:t>YearRemodAdd</a:t>
                      </a:r>
                    </a:p>
                  </a:txBody>
                  <a:tcPr marL="83807" marR="83807" marT="41903" marB="419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1200" kern="1200" dirty="0">
                          <a:solidFill>
                            <a:schemeClr val="tx1"/>
                          </a:solidFill>
                          <a:effectLst/>
                          <a:latin typeface="+mn-lt"/>
                          <a:ea typeface="+mn-ea"/>
                          <a:cs typeface="+mn-cs"/>
                        </a:rPr>
                        <a:t>0.040</a:t>
                      </a:r>
                    </a:p>
                  </a:txBody>
                  <a:tcPr marL="83807" marR="83807" marT="41903" marB="419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2982195634"/>
                  </a:ext>
                </a:extLst>
              </a:tr>
            </a:tbl>
          </a:graphicData>
        </a:graphic>
      </p:graphicFrame>
    </p:spTree>
    <p:extLst>
      <p:ext uri="{BB962C8B-B14F-4D97-AF65-F5344CB8AC3E}">
        <p14:creationId xmlns:p14="http://schemas.microsoft.com/office/powerpoint/2010/main" val="4294513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9269" y="927463"/>
            <a:ext cx="10593977" cy="2585323"/>
          </a:xfrm>
          <a:prstGeom prst="rect">
            <a:avLst/>
          </a:prstGeom>
          <a:noFill/>
        </p:spPr>
        <p:txBody>
          <a:bodyPr wrap="square" rtlCol="0">
            <a:spAutoFit/>
          </a:bodyPr>
          <a:lstStyle/>
          <a:p>
            <a:r>
              <a:rPr lang="en-US" dirty="0" smtClean="0"/>
              <a:t>Thus it can be inferred that most important variables are :</a:t>
            </a:r>
          </a:p>
          <a:p>
            <a:endParaRPr lang="en-US" dirty="0"/>
          </a:p>
          <a:p>
            <a:pPr marL="285750" indent="-285750">
              <a:buFont typeface="Arial" panose="020B0604020202020204" pitchFamily="34" charset="0"/>
              <a:buChar char="•"/>
            </a:pPr>
            <a:r>
              <a:rPr lang="en-US" dirty="0" err="1"/>
              <a:t>GrLivArea</a:t>
            </a:r>
            <a:r>
              <a:rPr lang="en-US" dirty="0"/>
              <a:t>: Above grade (ground) living area square </a:t>
            </a:r>
            <a:r>
              <a:rPr lang="en-US" dirty="0" smtClean="0"/>
              <a:t>feet</a:t>
            </a:r>
          </a:p>
          <a:p>
            <a:pPr marL="285750" indent="-285750">
              <a:buFont typeface="Arial" panose="020B0604020202020204" pitchFamily="34" charset="0"/>
              <a:buChar char="•"/>
            </a:pPr>
            <a:r>
              <a:rPr lang="en-US" dirty="0" err="1"/>
              <a:t>OverallQual</a:t>
            </a:r>
            <a:r>
              <a:rPr lang="en-US" dirty="0"/>
              <a:t>: Rates the overall material and finish of the </a:t>
            </a:r>
            <a:r>
              <a:rPr lang="en-US" dirty="0" smtClean="0"/>
              <a:t>house</a:t>
            </a:r>
          </a:p>
          <a:p>
            <a:pPr marL="285750" indent="-285750">
              <a:buFont typeface="Arial" panose="020B0604020202020204" pitchFamily="34" charset="0"/>
              <a:buChar char="•"/>
            </a:pPr>
            <a:r>
              <a:rPr lang="en-US" dirty="0" err="1"/>
              <a:t>OverallCond</a:t>
            </a:r>
            <a:r>
              <a:rPr lang="en-US" dirty="0"/>
              <a:t>: Rates the overall condition of the house </a:t>
            </a:r>
            <a:endParaRPr lang="en-US" dirty="0" smtClean="0"/>
          </a:p>
          <a:p>
            <a:pPr marL="285750" indent="-285750">
              <a:buFont typeface="Arial" panose="020B0604020202020204" pitchFamily="34" charset="0"/>
              <a:buChar char="•"/>
            </a:pPr>
            <a:r>
              <a:rPr lang="en-US" dirty="0" smtClean="0"/>
              <a:t>Functional</a:t>
            </a:r>
            <a:r>
              <a:rPr lang="en-US" dirty="0"/>
              <a:t>: Home functionality (Assume typical unless deductions are warranted</a:t>
            </a:r>
            <a:r>
              <a:rPr lang="en-US" dirty="0" smtClean="0"/>
              <a:t>)</a:t>
            </a:r>
          </a:p>
          <a:p>
            <a:pPr marL="285750" indent="-285750">
              <a:buFont typeface="Arial" panose="020B0604020202020204" pitchFamily="34" charset="0"/>
              <a:buChar char="•"/>
            </a:pPr>
            <a:r>
              <a:rPr lang="en-US" dirty="0"/>
              <a:t>Neighborhood: Physical locations within Ames city </a:t>
            </a:r>
            <a:r>
              <a:rPr lang="en-US" dirty="0" smtClean="0"/>
              <a:t>limits</a:t>
            </a:r>
          </a:p>
          <a:p>
            <a:pPr marL="285750" indent="-285750">
              <a:buFont typeface="Arial" panose="020B0604020202020204" pitchFamily="34" charset="0"/>
              <a:buChar char="•"/>
            </a:pPr>
            <a:r>
              <a:rPr lang="en-US" dirty="0" err="1"/>
              <a:t>CentralAir</a:t>
            </a:r>
            <a:r>
              <a:rPr lang="en-US" dirty="0"/>
              <a:t>: Central air </a:t>
            </a:r>
            <a:r>
              <a:rPr lang="en-US" dirty="0" smtClean="0"/>
              <a:t>conditioning</a:t>
            </a:r>
          </a:p>
          <a:p>
            <a:endParaRPr lang="en-US" dirty="0"/>
          </a:p>
        </p:txBody>
      </p:sp>
    </p:spTree>
    <p:extLst>
      <p:ext uri="{BB962C8B-B14F-4D97-AF65-F5344CB8AC3E}">
        <p14:creationId xmlns:p14="http://schemas.microsoft.com/office/powerpoint/2010/main" val="1431158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8012" y="535577"/>
            <a:ext cx="11625942" cy="5078313"/>
          </a:xfrm>
          <a:prstGeom prst="rect">
            <a:avLst/>
          </a:prstGeom>
          <a:noFill/>
        </p:spPr>
        <p:txBody>
          <a:bodyPr wrap="square" rtlCol="0">
            <a:spAutoFit/>
          </a:bodyPr>
          <a:lstStyle/>
          <a:p>
            <a:r>
              <a:rPr lang="en-US" b="1" dirty="0" smtClean="0"/>
              <a:t>Q2. </a:t>
            </a:r>
            <a:r>
              <a:rPr lang="en-US" b="1" dirty="0"/>
              <a:t>You have determined the optimal value of lambda for ridge and lasso regression during the assignment. Now, which one will you choose to apply and why?</a:t>
            </a:r>
          </a:p>
          <a:p>
            <a:endParaRPr lang="en-US" dirty="0" smtClean="0"/>
          </a:p>
          <a:p>
            <a:r>
              <a:rPr lang="en-US" dirty="0" smtClean="0"/>
              <a:t>Ans.</a:t>
            </a:r>
            <a:r>
              <a:rPr lang="en-US" dirty="0" smtClean="0"/>
              <a:t> The optimal value of Ridge is 7.0 and for Lasso is 0.001.</a:t>
            </a:r>
          </a:p>
          <a:p>
            <a:pPr fontAlgn="ctr"/>
            <a:r>
              <a:rPr lang="en-US" b="1" dirty="0" smtClean="0"/>
              <a:t>Metric</a:t>
            </a:r>
            <a:r>
              <a:rPr lang="en-US" dirty="0" smtClean="0"/>
              <a:t>                       </a:t>
            </a:r>
            <a:r>
              <a:rPr lang="en-US" b="1" dirty="0" smtClean="0"/>
              <a:t>Ridge Regression</a:t>
            </a:r>
            <a:r>
              <a:rPr lang="en-US" dirty="0"/>
              <a:t> </a:t>
            </a:r>
            <a:r>
              <a:rPr lang="en-US" dirty="0" smtClean="0"/>
              <a:t>                   </a:t>
            </a:r>
            <a:r>
              <a:rPr lang="en-US" b="1" dirty="0" smtClean="0"/>
              <a:t>Lasso </a:t>
            </a:r>
            <a:r>
              <a:rPr lang="en-US" b="1" dirty="0"/>
              <a:t>Regression</a:t>
            </a:r>
            <a:endParaRPr lang="en-US" dirty="0"/>
          </a:p>
          <a:p>
            <a:pPr fontAlgn="ctr"/>
            <a:r>
              <a:rPr lang="en-US" b="1" dirty="0" smtClean="0"/>
              <a:t>R2 </a:t>
            </a:r>
            <a:r>
              <a:rPr lang="en-US" b="1" dirty="0"/>
              <a:t>Score (</a:t>
            </a:r>
            <a:r>
              <a:rPr lang="en-US" b="1" dirty="0" smtClean="0"/>
              <a:t>Train)</a:t>
            </a:r>
            <a:r>
              <a:rPr lang="en-US" dirty="0"/>
              <a:t> </a:t>
            </a:r>
            <a:r>
              <a:rPr lang="en-US" dirty="0" smtClean="0"/>
              <a:t>          0.931429</a:t>
            </a:r>
            <a:r>
              <a:rPr lang="en-US" dirty="0"/>
              <a:t> </a:t>
            </a:r>
            <a:r>
              <a:rPr lang="en-US" dirty="0" smtClean="0"/>
              <a:t>                               0.913735</a:t>
            </a:r>
            <a:endParaRPr lang="en-US" dirty="0"/>
          </a:p>
          <a:p>
            <a:pPr fontAlgn="ctr"/>
            <a:r>
              <a:rPr lang="en-US" b="1" dirty="0"/>
              <a:t>R2 Score (</a:t>
            </a:r>
            <a:r>
              <a:rPr lang="en-US" b="1" dirty="0" smtClean="0"/>
              <a:t>Test)</a:t>
            </a:r>
            <a:r>
              <a:rPr lang="en-US" dirty="0"/>
              <a:t> </a:t>
            </a:r>
            <a:r>
              <a:rPr lang="en-US" dirty="0" smtClean="0"/>
              <a:t>            0.899642</a:t>
            </a:r>
            <a:r>
              <a:rPr lang="en-US" dirty="0"/>
              <a:t> </a:t>
            </a:r>
            <a:r>
              <a:rPr lang="en-US" dirty="0" smtClean="0"/>
              <a:t>                               0.893041</a:t>
            </a:r>
          </a:p>
          <a:p>
            <a:pPr fontAlgn="ctr"/>
            <a:r>
              <a:rPr lang="en-US" b="1" dirty="0"/>
              <a:t>RMSE (</a:t>
            </a:r>
            <a:r>
              <a:rPr lang="en-US" b="1" dirty="0" smtClean="0"/>
              <a:t>Train)</a:t>
            </a:r>
            <a:r>
              <a:rPr lang="en-US" dirty="0" smtClean="0"/>
              <a:t>                0.102241                                0.114676</a:t>
            </a:r>
            <a:endParaRPr lang="en-US" dirty="0"/>
          </a:p>
          <a:p>
            <a:pPr fontAlgn="ctr"/>
            <a:r>
              <a:rPr lang="en-US" b="1" dirty="0"/>
              <a:t>RMSE (</a:t>
            </a:r>
            <a:r>
              <a:rPr lang="en-US" b="1" dirty="0" smtClean="0"/>
              <a:t>Test)</a:t>
            </a:r>
            <a:r>
              <a:rPr lang="en-US" dirty="0" smtClean="0"/>
              <a:t>                  0.136851                                0.141280</a:t>
            </a:r>
            <a:endParaRPr lang="en-US" dirty="0"/>
          </a:p>
          <a:p>
            <a:pPr fontAlgn="ctr"/>
            <a:endParaRPr lang="en-US" dirty="0" smtClean="0"/>
          </a:p>
          <a:p>
            <a:pPr fontAlgn="ctr"/>
            <a:r>
              <a:rPr lang="en-US" dirty="0" smtClean="0"/>
              <a:t>R2 </a:t>
            </a:r>
            <a:r>
              <a:rPr lang="en-US" dirty="0"/>
              <a:t>score for test data set are same for both Ridge and Lasso but Ridge perform better for train dataset over Lasso</a:t>
            </a:r>
            <a:r>
              <a:rPr lang="en-US" dirty="0" smtClean="0"/>
              <a:t>.</a:t>
            </a:r>
          </a:p>
          <a:p>
            <a:pPr fontAlgn="ctr"/>
            <a:r>
              <a:rPr lang="en-US" dirty="0" smtClean="0"/>
              <a:t>RMSE of Lasso is also less than Ridge marginally.</a:t>
            </a:r>
          </a:p>
          <a:p>
            <a:pPr fontAlgn="ctr"/>
            <a:endParaRPr lang="en-US" dirty="0"/>
          </a:p>
          <a:p>
            <a:pPr fontAlgn="ctr"/>
            <a:r>
              <a:rPr lang="en-US" dirty="0" smtClean="0"/>
              <a:t>Lasso Regression is choose over Ridge since in the dataset lot of variables are present and Lasso Regression helps in feature selection also the accuracy of the model on the test is pretty similar in both cases and hence due to feature selection power of Lasso, I will choose Lasso over Ridge.</a:t>
            </a:r>
          </a:p>
          <a:p>
            <a:endParaRPr lang="en-US" dirty="0"/>
          </a:p>
          <a:p>
            <a:endParaRPr lang="en-US" dirty="0"/>
          </a:p>
        </p:txBody>
      </p:sp>
    </p:spTree>
    <p:extLst>
      <p:ext uri="{BB962C8B-B14F-4D97-AF65-F5344CB8AC3E}">
        <p14:creationId xmlns:p14="http://schemas.microsoft.com/office/powerpoint/2010/main" val="451827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18902" y="927463"/>
            <a:ext cx="10698481" cy="2585323"/>
          </a:xfrm>
          <a:prstGeom prst="rect">
            <a:avLst/>
          </a:prstGeom>
          <a:noFill/>
        </p:spPr>
        <p:txBody>
          <a:bodyPr wrap="square" rtlCol="0">
            <a:spAutoFit/>
          </a:bodyPr>
          <a:lstStyle/>
          <a:p>
            <a:r>
              <a:rPr lang="en-US" b="1" dirty="0" smtClean="0"/>
              <a:t>Q3. </a:t>
            </a:r>
            <a:r>
              <a:rPr lang="en-US" b="1" dirty="0"/>
              <a:t>After building the model, you </a:t>
            </a:r>
            <a:r>
              <a:rPr lang="en-US" b="1" dirty="0" smtClean="0"/>
              <a:t>realized </a:t>
            </a:r>
            <a:r>
              <a:rPr lang="en-US" b="1" dirty="0"/>
              <a:t>that the five most important predictor variables in the lasso model are not available in the incoming data. You will now have to create another model excluding the five most important predictor variables. Which are the five most important predictor variables now</a:t>
            </a:r>
            <a:r>
              <a:rPr lang="en-US" b="1" dirty="0" smtClean="0"/>
              <a:t>?</a:t>
            </a:r>
          </a:p>
          <a:p>
            <a:endParaRPr lang="en-US" b="1" dirty="0"/>
          </a:p>
          <a:p>
            <a:r>
              <a:rPr lang="en-US" dirty="0" smtClean="0"/>
              <a:t>Ans. The five most important predictor variable after excluding the previous five most important variable in Lasso Regression is as follows:</a:t>
            </a:r>
          </a:p>
          <a:p>
            <a:endParaRPr lang="en-US" dirty="0"/>
          </a:p>
          <a:p>
            <a:endParaRPr lang="en-US" dirty="0" smtClean="0"/>
          </a:p>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924464231"/>
              </p:ext>
            </p:extLst>
          </p:nvPr>
        </p:nvGraphicFramePr>
        <p:xfrm>
          <a:off x="1096962" y="2760345"/>
          <a:ext cx="8935311" cy="2194560"/>
        </p:xfrm>
        <a:graphic>
          <a:graphicData uri="http://schemas.openxmlformats.org/drawingml/2006/table">
            <a:tbl>
              <a:tblPr>
                <a:tableStyleId>{08FB837D-C827-4EFA-A057-4D05807E0F7C}</a:tableStyleId>
              </a:tblPr>
              <a:tblGrid>
                <a:gridCol w="8935311">
                  <a:extLst>
                    <a:ext uri="{9D8B030D-6E8A-4147-A177-3AD203B41FA5}">
                      <a16:colId xmlns:a16="http://schemas.microsoft.com/office/drawing/2014/main" val="412369340"/>
                    </a:ext>
                  </a:extLst>
                </a:gridCol>
              </a:tblGrid>
              <a:tr h="0">
                <a:tc>
                  <a:txBody>
                    <a:bodyPr/>
                    <a:lstStyle/>
                    <a:p>
                      <a:pPr algn="ctr" fontAlgn="ctr"/>
                      <a:r>
                        <a:rPr lang="en-US" b="1" dirty="0" smtClean="0">
                          <a:solidFill>
                            <a:schemeClr val="bg1"/>
                          </a:solidFill>
                          <a:effectLst/>
                        </a:rPr>
                        <a:t>Variables</a:t>
                      </a:r>
                      <a:endParaRPr lang="en-US" b="1" dirty="0">
                        <a:solidFill>
                          <a:schemeClr val="bg1"/>
                        </a:solidFill>
                        <a:effectLst/>
                      </a:endParaRPr>
                    </a:p>
                  </a:txBody>
                  <a:tcPr anchor="ctr">
                    <a:solidFill>
                      <a:srgbClr val="002060"/>
                    </a:solidFill>
                  </a:tcPr>
                </a:tc>
                <a:extLst>
                  <a:ext uri="{0D108BD9-81ED-4DB2-BD59-A6C34878D82A}">
                    <a16:rowId xmlns:a16="http://schemas.microsoft.com/office/drawing/2014/main" val="776968206"/>
                  </a:ext>
                </a:extLst>
              </a:tr>
              <a:tr h="0">
                <a:tc>
                  <a:txBody>
                    <a:bodyPr/>
                    <a:lstStyle/>
                    <a:p>
                      <a:pPr algn="ctr" fontAlgn="ctr"/>
                      <a:r>
                        <a:rPr lang="en-US" dirty="0" smtClean="0">
                          <a:effectLst/>
                        </a:rPr>
                        <a:t>2ndFlrSF - 2ndFlrSF: Second floor square feet</a:t>
                      </a:r>
                      <a:endParaRPr lang="en-US" b="1" dirty="0">
                        <a:effectLst/>
                      </a:endParaRPr>
                    </a:p>
                  </a:txBody>
                  <a:tcPr anchor="ctr">
                    <a:solidFill>
                      <a:schemeClr val="bg2"/>
                    </a:solidFill>
                  </a:tcPr>
                </a:tc>
                <a:extLst>
                  <a:ext uri="{0D108BD9-81ED-4DB2-BD59-A6C34878D82A}">
                    <a16:rowId xmlns:a16="http://schemas.microsoft.com/office/drawing/2014/main" val="2124655254"/>
                  </a:ext>
                </a:extLst>
              </a:tr>
              <a:tr h="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dirty="0" err="1" smtClean="0">
                          <a:effectLst/>
                        </a:rPr>
                        <a:t>CentralAir_Y</a:t>
                      </a:r>
                      <a:r>
                        <a:rPr lang="en-US" dirty="0" smtClean="0">
                          <a:effectLst/>
                        </a:rPr>
                        <a:t> - </a:t>
                      </a:r>
                      <a:r>
                        <a:rPr lang="en-US" dirty="0" smtClean="0"/>
                        <a:t>Central air </a:t>
                      </a:r>
                      <a:r>
                        <a:rPr lang="en-US" b="0" dirty="0" smtClean="0"/>
                        <a:t>conditioning</a:t>
                      </a:r>
                      <a:r>
                        <a:rPr lang="en-US" b="0" baseline="0" dirty="0" smtClean="0">
                          <a:effectLst/>
                        </a:rPr>
                        <a:t> (Yes)</a:t>
                      </a:r>
                      <a:endParaRPr lang="en-US" b="0" dirty="0" smtClean="0"/>
                    </a:p>
                  </a:txBody>
                  <a:tcPr anchor="ctr">
                    <a:solidFill>
                      <a:schemeClr val="bg2"/>
                    </a:solidFill>
                  </a:tcPr>
                </a:tc>
                <a:extLst>
                  <a:ext uri="{0D108BD9-81ED-4DB2-BD59-A6C34878D82A}">
                    <a16:rowId xmlns:a16="http://schemas.microsoft.com/office/drawing/2014/main" val="1967366229"/>
                  </a:ext>
                </a:extLst>
              </a:tr>
              <a:tr h="0">
                <a:tc>
                  <a:txBody>
                    <a:bodyPr/>
                    <a:lstStyle/>
                    <a:p>
                      <a:pPr algn="ctr" fontAlgn="ctr"/>
                      <a:r>
                        <a:rPr lang="en-US" dirty="0" smtClean="0">
                          <a:effectLst/>
                        </a:rPr>
                        <a:t>Exterior1st_BrkFace -Exterior1st: Exterior covering on house (</a:t>
                      </a:r>
                      <a:r>
                        <a:rPr lang="en-US" dirty="0" err="1" smtClean="0">
                          <a:effectLst/>
                        </a:rPr>
                        <a:t>brickface</a:t>
                      </a:r>
                      <a:r>
                        <a:rPr lang="en-US" dirty="0" smtClean="0">
                          <a:effectLst/>
                        </a:rPr>
                        <a:t>)</a:t>
                      </a:r>
                      <a:endParaRPr lang="en-US" b="1" dirty="0">
                        <a:effectLst/>
                      </a:endParaRPr>
                    </a:p>
                  </a:txBody>
                  <a:tcPr anchor="ctr">
                    <a:solidFill>
                      <a:schemeClr val="bg2"/>
                    </a:solidFill>
                  </a:tcPr>
                </a:tc>
                <a:extLst>
                  <a:ext uri="{0D108BD9-81ED-4DB2-BD59-A6C34878D82A}">
                    <a16:rowId xmlns:a16="http://schemas.microsoft.com/office/drawing/2014/main" val="2288399785"/>
                  </a:ext>
                </a:extLst>
              </a:tr>
              <a:tr h="0">
                <a:tc>
                  <a:txBody>
                    <a:bodyPr/>
                    <a:lstStyle/>
                    <a:p>
                      <a:pPr algn="ctr" fontAlgn="ctr"/>
                      <a:r>
                        <a:rPr lang="en-US" dirty="0" smtClean="0">
                          <a:effectLst/>
                        </a:rPr>
                        <a:t>1stFlrSF -1stFlrSF: First Floor square feet</a:t>
                      </a:r>
                      <a:endParaRPr lang="en-US" b="1" dirty="0">
                        <a:effectLst/>
                      </a:endParaRPr>
                    </a:p>
                  </a:txBody>
                  <a:tcPr anchor="ctr">
                    <a:solidFill>
                      <a:schemeClr val="bg2"/>
                    </a:solidFill>
                  </a:tcPr>
                </a:tc>
                <a:extLst>
                  <a:ext uri="{0D108BD9-81ED-4DB2-BD59-A6C34878D82A}">
                    <a16:rowId xmlns:a16="http://schemas.microsoft.com/office/drawing/2014/main" val="1572542832"/>
                  </a:ext>
                </a:extLst>
              </a:tr>
              <a:tr h="0">
                <a:tc>
                  <a:txBody>
                    <a:bodyPr/>
                    <a:lstStyle/>
                    <a:p>
                      <a:pPr algn="ctr" fontAlgn="ctr"/>
                      <a:r>
                        <a:rPr lang="en-US" dirty="0" err="1" smtClean="0">
                          <a:effectLst/>
                        </a:rPr>
                        <a:t>Neighborhood_Crawfor</a:t>
                      </a:r>
                      <a:r>
                        <a:rPr lang="en-US" dirty="0" smtClean="0">
                          <a:effectLst/>
                        </a:rPr>
                        <a:t> -Physical locations within Ames city </a:t>
                      </a:r>
                      <a:r>
                        <a:rPr lang="en-US" b="0" dirty="0" smtClean="0">
                          <a:effectLst/>
                        </a:rPr>
                        <a:t>limits(Crawford)</a:t>
                      </a:r>
                    </a:p>
                  </a:txBody>
                  <a:tcPr anchor="ctr">
                    <a:solidFill>
                      <a:schemeClr val="bg2"/>
                    </a:solidFill>
                  </a:tcPr>
                </a:tc>
                <a:extLst>
                  <a:ext uri="{0D108BD9-81ED-4DB2-BD59-A6C34878D82A}">
                    <a16:rowId xmlns:a16="http://schemas.microsoft.com/office/drawing/2014/main" val="3919828328"/>
                  </a:ext>
                </a:extLst>
              </a:tr>
            </a:tbl>
          </a:graphicData>
        </a:graphic>
      </p:graphicFrame>
    </p:spTree>
    <p:extLst>
      <p:ext uri="{BB962C8B-B14F-4D97-AF65-F5344CB8AC3E}">
        <p14:creationId xmlns:p14="http://schemas.microsoft.com/office/powerpoint/2010/main" val="3033688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18902" y="927463"/>
            <a:ext cx="10698481" cy="5355312"/>
          </a:xfrm>
          <a:prstGeom prst="rect">
            <a:avLst/>
          </a:prstGeom>
          <a:noFill/>
        </p:spPr>
        <p:txBody>
          <a:bodyPr wrap="square" rtlCol="0">
            <a:spAutoFit/>
          </a:bodyPr>
          <a:lstStyle/>
          <a:p>
            <a:r>
              <a:rPr lang="en-US" b="1" dirty="0" smtClean="0"/>
              <a:t>Q4. </a:t>
            </a:r>
            <a:r>
              <a:rPr lang="en-US" b="1" dirty="0"/>
              <a:t>How can you make sure that a model is robust and </a:t>
            </a:r>
            <a:r>
              <a:rPr lang="en-US" b="1" dirty="0" smtClean="0"/>
              <a:t>generalizable? </a:t>
            </a:r>
            <a:r>
              <a:rPr lang="en-US" b="1" dirty="0"/>
              <a:t>What are the implications of the same for the accuracy of the model and why</a:t>
            </a:r>
            <a:r>
              <a:rPr lang="en-US" b="1" dirty="0" smtClean="0"/>
              <a:t>?</a:t>
            </a:r>
          </a:p>
          <a:p>
            <a:endParaRPr lang="en-US" b="1" dirty="0"/>
          </a:p>
          <a:p>
            <a:r>
              <a:rPr lang="en-US" b="1" dirty="0" smtClean="0"/>
              <a:t>Ans.</a:t>
            </a:r>
            <a:r>
              <a:rPr lang="en-US" dirty="0"/>
              <a:t> While selecting a final model, apart from performance/accuracy, the robustness and generalizability of the model on unseen data should be ascertained. The model should perform equally good on train dataset and the unseen test dataset. At the same time, it should not be too naïve, to have high error terms for both training and test dataset. Hence, a balance is required to maintain sufficient accuracy, along with generalizability of the model. </a:t>
            </a:r>
            <a:endParaRPr lang="en-US" dirty="0" smtClean="0"/>
          </a:p>
          <a:p>
            <a:endParaRPr lang="en-US" dirty="0" smtClean="0"/>
          </a:p>
          <a:p>
            <a:r>
              <a:rPr lang="en-US" dirty="0" smtClean="0"/>
              <a:t>Given </a:t>
            </a:r>
            <a:r>
              <a:rPr lang="en-US" dirty="0"/>
              <a:t>that 2 models show similar performance, a less complex model is more preferred choice, as </a:t>
            </a:r>
            <a:endParaRPr lang="en-US" dirty="0" smtClean="0"/>
          </a:p>
          <a:p>
            <a:endParaRPr lang="en-US" dirty="0" smtClean="0"/>
          </a:p>
          <a:p>
            <a:pPr marL="285750" indent="-285750">
              <a:buFont typeface="Arial" panose="020B0604020202020204" pitchFamily="34" charset="0"/>
              <a:buChar char="•"/>
            </a:pPr>
            <a:r>
              <a:rPr lang="en-US" dirty="0" smtClean="0"/>
              <a:t>Less </a:t>
            </a:r>
            <a:r>
              <a:rPr lang="en-US" dirty="0"/>
              <a:t>complex models are usually more </a:t>
            </a:r>
            <a:r>
              <a:rPr lang="en-US" dirty="0" smtClean="0"/>
              <a:t>‘generic’, </a:t>
            </a:r>
            <a:r>
              <a:rPr lang="en-US" dirty="0"/>
              <a:t>‘robust’, easy to explain and hence are more </a:t>
            </a:r>
            <a:r>
              <a:rPr lang="en-US" dirty="0" smtClean="0"/>
              <a:t>acceptable.</a:t>
            </a:r>
          </a:p>
          <a:p>
            <a:pPr marL="285750" indent="-285750">
              <a:buFont typeface="Arial" panose="020B0604020202020204" pitchFamily="34" charset="0"/>
              <a:buChar char="•"/>
            </a:pPr>
            <a:r>
              <a:rPr lang="en-US" dirty="0" smtClean="0"/>
              <a:t>Less </a:t>
            </a:r>
            <a:r>
              <a:rPr lang="en-US" dirty="0"/>
              <a:t>complex models require fewer training samples for effective training </a:t>
            </a:r>
            <a:endParaRPr lang="en-US" dirty="0" smtClean="0"/>
          </a:p>
          <a:p>
            <a:pPr marL="285750" indent="-285750">
              <a:buFont typeface="Arial" panose="020B0604020202020204" pitchFamily="34" charset="0"/>
              <a:buChar char="•"/>
            </a:pPr>
            <a:r>
              <a:rPr lang="en-US" dirty="0" smtClean="0"/>
              <a:t>Less </a:t>
            </a:r>
            <a:r>
              <a:rPr lang="en-US" dirty="0"/>
              <a:t>complex models have low variance, high bias and complex models have low bias, high variance </a:t>
            </a:r>
            <a:endParaRPr lang="en-US" dirty="0" smtClean="0"/>
          </a:p>
          <a:p>
            <a:pPr marL="285750" indent="-285750">
              <a:buFont typeface="Arial" panose="020B0604020202020204" pitchFamily="34" charset="0"/>
              <a:buChar char="•"/>
            </a:pPr>
            <a:r>
              <a:rPr lang="en-US" dirty="0" smtClean="0"/>
              <a:t>Complex </a:t>
            </a:r>
            <a:r>
              <a:rPr lang="en-US" dirty="0"/>
              <a:t>models tend to change wildly with changes in the training data set </a:t>
            </a:r>
            <a:endParaRPr lang="en-US" dirty="0" smtClean="0"/>
          </a:p>
          <a:p>
            <a:pPr marL="285750" indent="-285750">
              <a:buFont typeface="Arial" panose="020B0604020202020204" pitchFamily="34" charset="0"/>
              <a:buChar char="•"/>
            </a:pPr>
            <a:r>
              <a:rPr lang="en-US" dirty="0" smtClean="0"/>
              <a:t>Less </a:t>
            </a:r>
            <a:r>
              <a:rPr lang="en-US" dirty="0"/>
              <a:t>complex models make more errors in the training set. </a:t>
            </a:r>
            <a:endParaRPr lang="en-US" dirty="0" smtClean="0"/>
          </a:p>
          <a:p>
            <a:pPr marL="285750" indent="-285750">
              <a:buFont typeface="Arial" panose="020B0604020202020204" pitchFamily="34" charset="0"/>
              <a:buChar char="•"/>
            </a:pPr>
            <a:r>
              <a:rPr lang="en-US" dirty="0" smtClean="0"/>
              <a:t>Complex </a:t>
            </a:r>
            <a:r>
              <a:rPr lang="en-US" dirty="0"/>
              <a:t>models may lead to overfitting. They work very well for the training samples but fail miserably when applied to unseen test data. </a:t>
            </a:r>
            <a:endParaRPr lang="en-US" dirty="0" smtClean="0"/>
          </a:p>
          <a:p>
            <a:endParaRPr lang="en-US" dirty="0"/>
          </a:p>
        </p:txBody>
      </p:sp>
    </p:spTree>
    <p:extLst>
      <p:ext uri="{BB962C8B-B14F-4D97-AF65-F5344CB8AC3E}">
        <p14:creationId xmlns:p14="http://schemas.microsoft.com/office/powerpoint/2010/main" val="4253328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5577" y="378823"/>
            <a:ext cx="11560629" cy="5632311"/>
          </a:xfrm>
          <a:prstGeom prst="rect">
            <a:avLst/>
          </a:prstGeom>
        </p:spPr>
        <p:txBody>
          <a:bodyPr wrap="square">
            <a:spAutoFit/>
          </a:bodyPr>
          <a:lstStyle/>
          <a:p>
            <a:r>
              <a:rPr lang="en-US" dirty="0"/>
              <a:t>Hence, to make the model more robust and generalizable, we should make the model simple but not so simple that it has no applicability and not sufficient accuracy in prediction. </a:t>
            </a:r>
            <a:endParaRPr lang="en-US" dirty="0" smtClean="0"/>
          </a:p>
          <a:p>
            <a:r>
              <a:rPr lang="en-US" dirty="0" smtClean="0"/>
              <a:t>Regularization </a:t>
            </a:r>
            <a:r>
              <a:rPr lang="en-US" dirty="0"/>
              <a:t>can be used to make the model simpler. Regularization helps to strike the delicate balance between keeping the model simple and not making it too naive to be of any use. </a:t>
            </a:r>
            <a:endParaRPr lang="en-US" dirty="0" smtClean="0"/>
          </a:p>
          <a:p>
            <a:r>
              <a:rPr lang="en-US" dirty="0" smtClean="0"/>
              <a:t>For </a:t>
            </a:r>
            <a:r>
              <a:rPr lang="en-US" dirty="0"/>
              <a:t>regression, regularization involves adding a regularization term to the cost that adds up the absolute values or the squares of the parameters of the model. This leads to Bias-Variance </a:t>
            </a:r>
            <a:r>
              <a:rPr lang="en-US" dirty="0" smtClean="0"/>
              <a:t>Trade-off.</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r>
              <a:rPr lang="en-US" dirty="0" smtClean="0"/>
              <a:t>A </a:t>
            </a:r>
            <a:r>
              <a:rPr lang="en-US" dirty="0"/>
              <a:t>simpler model that abstracts out some pattern followed by the data points, is unlikely to change wildly even if more points are added or removed. </a:t>
            </a:r>
            <a:endParaRPr lang="en-US" dirty="0" smtClean="0"/>
          </a:p>
          <a:p>
            <a:r>
              <a:rPr lang="en-US" dirty="0" smtClean="0"/>
              <a:t>Bias </a:t>
            </a:r>
            <a:r>
              <a:rPr lang="en-US" dirty="0"/>
              <a:t>quantifies how accurate is the model likely to be on test data. Variance refers to the degree of changes in the model itself with respect to changes in the training data. Thus accuracy of the model can be maintained by keeping the balance between Bias and Variance as it minimizes the total error as shown in the above graph.</a:t>
            </a:r>
            <a:endParaRPr lang="en-US" b="1" dirty="0"/>
          </a:p>
        </p:txBody>
      </p:sp>
      <p:sp>
        <p:nvSpPr>
          <p:cNvPr id="3" name="AutoShape 2" descr="Image result for bias variance tradeof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stretch>
            <a:fillRect/>
          </a:stretch>
        </p:blipFill>
        <p:spPr>
          <a:xfrm>
            <a:off x="3579223" y="2220686"/>
            <a:ext cx="3265714" cy="2126796"/>
          </a:xfrm>
          <a:prstGeom prst="rect">
            <a:avLst/>
          </a:prstGeom>
        </p:spPr>
      </p:pic>
    </p:spTree>
    <p:extLst>
      <p:ext uri="{BB962C8B-B14F-4D97-AF65-F5344CB8AC3E}">
        <p14:creationId xmlns:p14="http://schemas.microsoft.com/office/powerpoint/2010/main" val="232386319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2533</TotalTime>
  <Words>1071</Words>
  <Application>Microsoft Office PowerPoint</Application>
  <PresentationFormat>Widescreen</PresentationFormat>
  <Paragraphs>155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Retrospect</vt:lpstr>
      <vt:lpstr>  Advanced Regression – House Price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Linear Regression – Bike Sharing Assignment</dc:title>
  <dc:creator>Sneha Sarvesh Bajaj</dc:creator>
  <cp:lastModifiedBy>Sneha Sarvesh Bajaj</cp:lastModifiedBy>
  <cp:revision>74</cp:revision>
  <dcterms:created xsi:type="dcterms:W3CDTF">2023-12-11T05:56:40Z</dcterms:created>
  <dcterms:modified xsi:type="dcterms:W3CDTF">2024-01-24T11:11:37Z</dcterms:modified>
</cp:coreProperties>
</file>