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9" r:id="rId3"/>
    <p:sldId id="258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84" r:id="rId18"/>
    <p:sldId id="283" r:id="rId19"/>
    <p:sldId id="276" r:id="rId20"/>
    <p:sldId id="277" r:id="rId21"/>
    <p:sldId id="278" r:id="rId22"/>
    <p:sldId id="281" r:id="rId23"/>
    <p:sldId id="285" r:id="rId24"/>
    <p:sldId id="282" r:id="rId25"/>
    <p:sldId id="286" r:id="rId26"/>
    <p:sldId id="287" r:id="rId27"/>
    <p:sldId id="289" r:id="rId28"/>
    <p:sldId id="28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eha Sarvesh Bajaj" initials="SSB" lastIdx="1" clrIdx="0">
    <p:extLst>
      <p:ext uri="{19B8F6BF-5375-455C-9EA6-DF929625EA0E}">
        <p15:presenceInfo xmlns:p15="http://schemas.microsoft.com/office/powerpoint/2012/main" userId="S-1-5-21-776561741-1364589140-682003330-1415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94C81-70EC-40BD-B50F-D99A522031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8363DC-A9AE-4003-B217-DB5723AC1D5A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 Objective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6926C95-EF79-40A9-B43D-E934EBB223A2}" type="parTrans" cxnId="{B77A1D23-0409-4505-9F94-0B699C35CBAF}">
      <dgm:prSet/>
      <dgm:spPr/>
      <dgm:t>
        <a:bodyPr/>
        <a:lstStyle/>
        <a:p>
          <a:endParaRPr lang="en-US"/>
        </a:p>
      </dgm:t>
    </dgm:pt>
    <dgm:pt modelId="{8B8EC2F4-A546-4C9A-8822-9AD7BD327F99}" type="sibTrans" cxnId="{B77A1D23-0409-4505-9F94-0B699C35CBAF}">
      <dgm:prSet/>
      <dgm:spPr/>
      <dgm:t>
        <a:bodyPr/>
        <a:lstStyle/>
        <a:p>
          <a:endParaRPr lang="en-US"/>
        </a:p>
      </dgm:t>
    </dgm:pt>
    <dgm:pt modelId="{F3FF1B6E-E18E-49F0-A8B2-12D2B292147A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Information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0BB5B0-B59A-4B2A-B874-C65BAEEF5B21}" type="parTrans" cxnId="{EC6518DD-3E58-4EBD-973F-768C25C09E9C}">
      <dgm:prSet/>
      <dgm:spPr/>
      <dgm:t>
        <a:bodyPr/>
        <a:lstStyle/>
        <a:p>
          <a:endParaRPr lang="en-US"/>
        </a:p>
      </dgm:t>
    </dgm:pt>
    <dgm:pt modelId="{F0336F8C-5615-4AF4-9E3D-549C7E1810AF}" type="sibTrans" cxnId="{EC6518DD-3E58-4EBD-973F-768C25C09E9C}">
      <dgm:prSet/>
      <dgm:spPr/>
      <dgm:t>
        <a:bodyPr/>
        <a:lstStyle/>
        <a:p>
          <a:endParaRPr lang="en-US"/>
        </a:p>
      </dgm:t>
    </dgm:pt>
    <dgm:pt modelId="{3B87EB1B-2493-4DF3-91D2-0E3A3A5A7A13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Analysis Approach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A890472-D1F7-41A4-9A7C-F9769882D175}" type="parTrans" cxnId="{D94FF44C-D6B8-44A8-B429-92E1DC8838DB}">
      <dgm:prSet/>
      <dgm:spPr/>
      <dgm:t>
        <a:bodyPr/>
        <a:lstStyle/>
        <a:p>
          <a:endParaRPr lang="en-US"/>
        </a:p>
      </dgm:t>
    </dgm:pt>
    <dgm:pt modelId="{E4B6D71E-9CEF-42AF-8B28-3F81E5E10FD1}" type="sibTrans" cxnId="{D94FF44C-D6B8-44A8-B429-92E1DC8838DB}">
      <dgm:prSet/>
      <dgm:spPr/>
      <dgm:t>
        <a:bodyPr/>
        <a:lstStyle/>
        <a:p>
          <a:endParaRPr lang="en-US"/>
        </a:p>
      </dgm:t>
    </dgm:pt>
    <dgm:pt modelId="{DC23FA1C-1DD9-43DA-8F2E-722E8EB07018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Exploratory Data Analysis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A2E055D-3429-4F90-9B00-64810142D2C2}" type="parTrans" cxnId="{E3310A38-9E4C-4887-81F4-537B9609D641}">
      <dgm:prSet/>
      <dgm:spPr/>
      <dgm:t>
        <a:bodyPr/>
        <a:lstStyle/>
        <a:p>
          <a:endParaRPr lang="en-US"/>
        </a:p>
      </dgm:t>
    </dgm:pt>
    <dgm:pt modelId="{D46A3B83-507B-4E4C-B1D2-E9A4F40AD633}" type="sibTrans" cxnId="{E3310A38-9E4C-4887-81F4-537B9609D641}">
      <dgm:prSet/>
      <dgm:spPr/>
      <dgm:t>
        <a:bodyPr/>
        <a:lstStyle/>
        <a:p>
          <a:endParaRPr lang="en-US"/>
        </a:p>
      </dgm:t>
    </dgm:pt>
    <dgm:pt modelId="{3513F318-4E72-4808-A041-F5734919896E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Insights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2708EC8-065E-495B-9273-BF353CD6AEFE}" type="parTrans" cxnId="{D7722CBC-5973-4904-AE9A-39EA2E862CDF}">
      <dgm:prSet/>
      <dgm:spPr/>
      <dgm:t>
        <a:bodyPr/>
        <a:lstStyle/>
        <a:p>
          <a:endParaRPr lang="en-US"/>
        </a:p>
      </dgm:t>
    </dgm:pt>
    <dgm:pt modelId="{28114BD8-3353-4852-9777-AD7784E970F4}" type="sibTrans" cxnId="{D7722CBC-5973-4904-AE9A-39EA2E862CDF}">
      <dgm:prSet/>
      <dgm:spPr/>
      <dgm:t>
        <a:bodyPr/>
        <a:lstStyle/>
        <a:p>
          <a:endParaRPr lang="en-US"/>
        </a:p>
      </dgm:t>
    </dgm:pt>
    <dgm:pt modelId="{FFEB6468-69B5-4B94-9699-14B364E70F22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Recommendations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B04E11-D7D5-4220-82DA-16F9118BCA38}" type="parTrans" cxnId="{C29A2129-6F46-4534-A201-B9D0FD667142}">
      <dgm:prSet/>
      <dgm:spPr/>
      <dgm:t>
        <a:bodyPr/>
        <a:lstStyle/>
        <a:p>
          <a:endParaRPr lang="en-US"/>
        </a:p>
      </dgm:t>
    </dgm:pt>
    <dgm:pt modelId="{CAEBCDDA-01D3-4058-89A1-54C16C2BEB09}" type="sibTrans" cxnId="{C29A2129-6F46-4534-A201-B9D0FD667142}">
      <dgm:prSet/>
      <dgm:spPr/>
      <dgm:t>
        <a:bodyPr/>
        <a:lstStyle/>
        <a:p>
          <a:endParaRPr lang="en-US"/>
        </a:p>
      </dgm:t>
    </dgm:pt>
    <dgm:pt modelId="{6ED8B55E-CB21-4D21-9901-0067CA44313F}" type="pres">
      <dgm:prSet presAssocID="{AB594C81-70EC-40BD-B50F-D99A522031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FAFC0F-A760-40BA-8F3A-0F1BE1F85265}" type="pres">
      <dgm:prSet presAssocID="{028363DC-A9AE-4003-B217-DB5723AC1D5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A34579-EF0E-4AE6-9CD5-FAA575040367}" type="pres">
      <dgm:prSet presAssocID="{8B8EC2F4-A546-4C9A-8822-9AD7BD327F99}" presName="spacer" presStyleCnt="0"/>
      <dgm:spPr/>
    </dgm:pt>
    <dgm:pt modelId="{30F5818E-B961-497E-AA05-C1B447A140A3}" type="pres">
      <dgm:prSet presAssocID="{F3FF1B6E-E18E-49F0-A8B2-12D2B292147A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276C1D-1941-4CA2-8F5B-E4FB94AC6CB5}" type="pres">
      <dgm:prSet presAssocID="{F0336F8C-5615-4AF4-9E3D-549C7E1810AF}" presName="spacer" presStyleCnt="0"/>
      <dgm:spPr/>
    </dgm:pt>
    <dgm:pt modelId="{43821A0C-6D21-4415-A972-78E44FC54164}" type="pres">
      <dgm:prSet presAssocID="{3B87EB1B-2493-4DF3-91D2-0E3A3A5A7A13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73BB1-4E0C-4F52-BEA6-CFAC9D683FF9}" type="pres">
      <dgm:prSet presAssocID="{E4B6D71E-9CEF-42AF-8B28-3F81E5E10FD1}" presName="spacer" presStyleCnt="0"/>
      <dgm:spPr/>
    </dgm:pt>
    <dgm:pt modelId="{CEBF1D54-E844-4DB5-81E9-2D0EC59ADA08}" type="pres">
      <dgm:prSet presAssocID="{DC23FA1C-1DD9-43DA-8F2E-722E8EB07018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103E76-81E9-4080-8BCC-8EF1C8959A59}" type="pres">
      <dgm:prSet presAssocID="{D46A3B83-507B-4E4C-B1D2-E9A4F40AD633}" presName="spacer" presStyleCnt="0"/>
      <dgm:spPr/>
    </dgm:pt>
    <dgm:pt modelId="{8A4D8958-6F56-4978-A5AE-9B38E9325386}" type="pres">
      <dgm:prSet presAssocID="{3513F318-4E72-4808-A041-F5734919896E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9F366-78A5-4DD5-93F0-34F04030EC4D}" type="pres">
      <dgm:prSet presAssocID="{28114BD8-3353-4852-9777-AD7784E970F4}" presName="spacer" presStyleCnt="0"/>
      <dgm:spPr/>
    </dgm:pt>
    <dgm:pt modelId="{5273F300-A6CF-49B2-9DB0-6E4B1531F72E}" type="pres">
      <dgm:prSet presAssocID="{FFEB6468-69B5-4B94-9699-14B364E70F2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C0050F-9461-4D8D-9D95-A9E842740AD7}" type="presOf" srcId="{028363DC-A9AE-4003-B217-DB5723AC1D5A}" destId="{88FAFC0F-A760-40BA-8F3A-0F1BE1F85265}" srcOrd="0" destOrd="0" presId="urn:microsoft.com/office/officeart/2005/8/layout/vList2"/>
    <dgm:cxn modelId="{6DB933C4-B9D1-45E7-B2B3-F14722DA5EF4}" type="presOf" srcId="{AB594C81-70EC-40BD-B50F-D99A5220315A}" destId="{6ED8B55E-CB21-4D21-9901-0067CA44313F}" srcOrd="0" destOrd="0" presId="urn:microsoft.com/office/officeart/2005/8/layout/vList2"/>
    <dgm:cxn modelId="{E3310A38-9E4C-4887-81F4-537B9609D641}" srcId="{AB594C81-70EC-40BD-B50F-D99A5220315A}" destId="{DC23FA1C-1DD9-43DA-8F2E-722E8EB07018}" srcOrd="3" destOrd="0" parTransId="{9A2E055D-3429-4F90-9B00-64810142D2C2}" sibTransId="{D46A3B83-507B-4E4C-B1D2-E9A4F40AD633}"/>
    <dgm:cxn modelId="{BCE4C5E2-EA98-4B3C-B701-6787CF476E73}" type="presOf" srcId="{3513F318-4E72-4808-A041-F5734919896E}" destId="{8A4D8958-6F56-4978-A5AE-9B38E9325386}" srcOrd="0" destOrd="0" presId="urn:microsoft.com/office/officeart/2005/8/layout/vList2"/>
    <dgm:cxn modelId="{D94FF44C-D6B8-44A8-B429-92E1DC8838DB}" srcId="{AB594C81-70EC-40BD-B50F-D99A5220315A}" destId="{3B87EB1B-2493-4DF3-91D2-0E3A3A5A7A13}" srcOrd="2" destOrd="0" parTransId="{6A890472-D1F7-41A4-9A7C-F9769882D175}" sibTransId="{E4B6D71E-9CEF-42AF-8B28-3F81E5E10FD1}"/>
    <dgm:cxn modelId="{5A12CCAE-EC7D-41CC-A02B-4DCC12F7360A}" type="presOf" srcId="{3B87EB1B-2493-4DF3-91D2-0E3A3A5A7A13}" destId="{43821A0C-6D21-4415-A972-78E44FC54164}" srcOrd="0" destOrd="0" presId="urn:microsoft.com/office/officeart/2005/8/layout/vList2"/>
    <dgm:cxn modelId="{EC6518DD-3E58-4EBD-973F-768C25C09E9C}" srcId="{AB594C81-70EC-40BD-B50F-D99A5220315A}" destId="{F3FF1B6E-E18E-49F0-A8B2-12D2B292147A}" srcOrd="1" destOrd="0" parTransId="{BA0BB5B0-B59A-4B2A-B874-C65BAEEF5B21}" sibTransId="{F0336F8C-5615-4AF4-9E3D-549C7E1810AF}"/>
    <dgm:cxn modelId="{476AE2EA-4983-4C72-9C09-FBFD6875911E}" type="presOf" srcId="{DC23FA1C-1DD9-43DA-8F2E-722E8EB07018}" destId="{CEBF1D54-E844-4DB5-81E9-2D0EC59ADA08}" srcOrd="0" destOrd="0" presId="urn:microsoft.com/office/officeart/2005/8/layout/vList2"/>
    <dgm:cxn modelId="{72671DF0-1BB4-46C0-AEC4-4DF4B9F64735}" type="presOf" srcId="{FFEB6468-69B5-4B94-9699-14B364E70F22}" destId="{5273F300-A6CF-49B2-9DB0-6E4B1531F72E}" srcOrd="0" destOrd="0" presId="urn:microsoft.com/office/officeart/2005/8/layout/vList2"/>
    <dgm:cxn modelId="{C29A2129-6F46-4534-A201-B9D0FD667142}" srcId="{AB594C81-70EC-40BD-B50F-D99A5220315A}" destId="{FFEB6468-69B5-4B94-9699-14B364E70F22}" srcOrd="5" destOrd="0" parTransId="{74B04E11-D7D5-4220-82DA-16F9118BCA38}" sibTransId="{CAEBCDDA-01D3-4058-89A1-54C16C2BEB09}"/>
    <dgm:cxn modelId="{B77A1D23-0409-4505-9F94-0B699C35CBAF}" srcId="{AB594C81-70EC-40BD-B50F-D99A5220315A}" destId="{028363DC-A9AE-4003-B217-DB5723AC1D5A}" srcOrd="0" destOrd="0" parTransId="{E6926C95-EF79-40A9-B43D-E934EBB223A2}" sibTransId="{8B8EC2F4-A546-4C9A-8822-9AD7BD327F99}"/>
    <dgm:cxn modelId="{6BB645D6-BC10-4112-BC3D-E084BE6772F2}" type="presOf" srcId="{F3FF1B6E-E18E-49F0-A8B2-12D2B292147A}" destId="{30F5818E-B961-497E-AA05-C1B447A140A3}" srcOrd="0" destOrd="0" presId="urn:microsoft.com/office/officeart/2005/8/layout/vList2"/>
    <dgm:cxn modelId="{D7722CBC-5973-4904-AE9A-39EA2E862CDF}" srcId="{AB594C81-70EC-40BD-B50F-D99A5220315A}" destId="{3513F318-4E72-4808-A041-F5734919896E}" srcOrd="4" destOrd="0" parTransId="{52708EC8-065E-495B-9273-BF353CD6AEFE}" sibTransId="{28114BD8-3353-4852-9777-AD7784E970F4}"/>
    <dgm:cxn modelId="{933A512B-8D6D-4952-B2EF-2C282019F00F}" type="presParOf" srcId="{6ED8B55E-CB21-4D21-9901-0067CA44313F}" destId="{88FAFC0F-A760-40BA-8F3A-0F1BE1F85265}" srcOrd="0" destOrd="0" presId="urn:microsoft.com/office/officeart/2005/8/layout/vList2"/>
    <dgm:cxn modelId="{351F0D9E-F8B0-431E-9C2C-6358D72FC45A}" type="presParOf" srcId="{6ED8B55E-CB21-4D21-9901-0067CA44313F}" destId="{D8A34579-EF0E-4AE6-9CD5-FAA575040367}" srcOrd="1" destOrd="0" presId="urn:microsoft.com/office/officeart/2005/8/layout/vList2"/>
    <dgm:cxn modelId="{026E48F6-1A01-4EED-B771-4C084668122B}" type="presParOf" srcId="{6ED8B55E-CB21-4D21-9901-0067CA44313F}" destId="{30F5818E-B961-497E-AA05-C1B447A140A3}" srcOrd="2" destOrd="0" presId="urn:microsoft.com/office/officeart/2005/8/layout/vList2"/>
    <dgm:cxn modelId="{7EAEF8C2-172B-4545-B598-CEDAB2B0F9CD}" type="presParOf" srcId="{6ED8B55E-CB21-4D21-9901-0067CA44313F}" destId="{77276C1D-1941-4CA2-8F5B-E4FB94AC6CB5}" srcOrd="3" destOrd="0" presId="urn:microsoft.com/office/officeart/2005/8/layout/vList2"/>
    <dgm:cxn modelId="{D3647A42-21A1-4A43-AFA3-66524018CA6F}" type="presParOf" srcId="{6ED8B55E-CB21-4D21-9901-0067CA44313F}" destId="{43821A0C-6D21-4415-A972-78E44FC54164}" srcOrd="4" destOrd="0" presId="urn:microsoft.com/office/officeart/2005/8/layout/vList2"/>
    <dgm:cxn modelId="{D8E7BDDB-DB5D-451C-A9F0-210456467B9F}" type="presParOf" srcId="{6ED8B55E-CB21-4D21-9901-0067CA44313F}" destId="{DEC73BB1-4E0C-4F52-BEA6-CFAC9D683FF9}" srcOrd="5" destOrd="0" presId="urn:microsoft.com/office/officeart/2005/8/layout/vList2"/>
    <dgm:cxn modelId="{558248C8-7BA3-4F38-A8C2-4236094B523E}" type="presParOf" srcId="{6ED8B55E-CB21-4D21-9901-0067CA44313F}" destId="{CEBF1D54-E844-4DB5-81E9-2D0EC59ADA08}" srcOrd="6" destOrd="0" presId="urn:microsoft.com/office/officeart/2005/8/layout/vList2"/>
    <dgm:cxn modelId="{3D405CAC-91B4-4B3F-9B03-06879ACAA0EC}" type="presParOf" srcId="{6ED8B55E-CB21-4D21-9901-0067CA44313F}" destId="{B1103E76-81E9-4080-8BCC-8EF1C8959A59}" srcOrd="7" destOrd="0" presId="urn:microsoft.com/office/officeart/2005/8/layout/vList2"/>
    <dgm:cxn modelId="{8FA83797-417B-4085-97F1-D8AE5E9098B6}" type="presParOf" srcId="{6ED8B55E-CB21-4D21-9901-0067CA44313F}" destId="{8A4D8958-6F56-4978-A5AE-9B38E9325386}" srcOrd="8" destOrd="0" presId="urn:microsoft.com/office/officeart/2005/8/layout/vList2"/>
    <dgm:cxn modelId="{8CF03456-7C2E-4522-95F2-67A80FB3DA80}" type="presParOf" srcId="{6ED8B55E-CB21-4D21-9901-0067CA44313F}" destId="{D349F366-78A5-4DD5-93F0-34F04030EC4D}" srcOrd="9" destOrd="0" presId="urn:microsoft.com/office/officeart/2005/8/layout/vList2"/>
    <dgm:cxn modelId="{248841C3-63C0-4BA6-B354-C9803452E504}" type="presParOf" srcId="{6ED8B55E-CB21-4D21-9901-0067CA44313F}" destId="{5273F300-A6CF-49B2-9DB0-6E4B1531F72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AFC0F-A760-40BA-8F3A-0F1BE1F85265}">
      <dsp:nvSpPr>
        <dsp:cNvPr id="0" name=""/>
        <dsp:cNvSpPr/>
      </dsp:nvSpPr>
      <dsp:spPr>
        <a:xfrm>
          <a:off x="0" y="36537"/>
          <a:ext cx="757645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 Objective</a:t>
          </a:r>
          <a:endParaRPr lang="en-US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930" y="63467"/>
        <a:ext cx="7522597" cy="497795"/>
      </dsp:txXfrm>
    </dsp:sp>
    <dsp:sp modelId="{30F5818E-B961-497E-AA05-C1B447A140A3}">
      <dsp:nvSpPr>
        <dsp:cNvPr id="0" name=""/>
        <dsp:cNvSpPr/>
      </dsp:nvSpPr>
      <dsp:spPr>
        <a:xfrm>
          <a:off x="0" y="654432"/>
          <a:ext cx="757645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Information</a:t>
          </a:r>
          <a:endParaRPr lang="en-US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930" y="681362"/>
        <a:ext cx="7522597" cy="497795"/>
      </dsp:txXfrm>
    </dsp:sp>
    <dsp:sp modelId="{43821A0C-6D21-4415-A972-78E44FC54164}">
      <dsp:nvSpPr>
        <dsp:cNvPr id="0" name=""/>
        <dsp:cNvSpPr/>
      </dsp:nvSpPr>
      <dsp:spPr>
        <a:xfrm>
          <a:off x="0" y="1272327"/>
          <a:ext cx="757645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Analysis Approach</a:t>
          </a:r>
          <a:endParaRPr lang="en-US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930" y="1299257"/>
        <a:ext cx="7522597" cy="497795"/>
      </dsp:txXfrm>
    </dsp:sp>
    <dsp:sp modelId="{CEBF1D54-E844-4DB5-81E9-2D0EC59ADA08}">
      <dsp:nvSpPr>
        <dsp:cNvPr id="0" name=""/>
        <dsp:cNvSpPr/>
      </dsp:nvSpPr>
      <dsp:spPr>
        <a:xfrm>
          <a:off x="0" y="1890223"/>
          <a:ext cx="757645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Exploratory Data Analysis</a:t>
          </a:r>
          <a:endParaRPr lang="en-US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930" y="1917153"/>
        <a:ext cx="7522597" cy="497795"/>
      </dsp:txXfrm>
    </dsp:sp>
    <dsp:sp modelId="{8A4D8958-6F56-4978-A5AE-9B38E9325386}">
      <dsp:nvSpPr>
        <dsp:cNvPr id="0" name=""/>
        <dsp:cNvSpPr/>
      </dsp:nvSpPr>
      <dsp:spPr>
        <a:xfrm>
          <a:off x="0" y="2508118"/>
          <a:ext cx="757645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Insights</a:t>
          </a:r>
          <a:endParaRPr lang="en-US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930" y="2535048"/>
        <a:ext cx="7522597" cy="497795"/>
      </dsp:txXfrm>
    </dsp:sp>
    <dsp:sp modelId="{5273F300-A6CF-49B2-9DB0-6E4B1531F72E}">
      <dsp:nvSpPr>
        <dsp:cNvPr id="0" name=""/>
        <dsp:cNvSpPr/>
      </dsp:nvSpPr>
      <dsp:spPr>
        <a:xfrm>
          <a:off x="0" y="3126013"/>
          <a:ext cx="757645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Recommendations</a:t>
          </a:r>
          <a:endParaRPr lang="en-US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930" y="3152943"/>
        <a:ext cx="7522597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6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2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5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8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44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61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48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8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8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6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9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6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0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4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348692-6CCA-4834-825C-24438B0D520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4663"/>
            <a:ext cx="9144000" cy="3618410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 smtClean="0"/>
              <a:t>     </a:t>
            </a:r>
            <a:r>
              <a:rPr lang="en-US" sz="3200" b="1" dirty="0" smtClean="0">
                <a:latin typeface="+mn-lt"/>
              </a:rPr>
              <a:t>LENDING </a:t>
            </a:r>
            <a:r>
              <a:rPr lang="en-US" sz="3200" b="1" dirty="0">
                <a:latin typeface="+mn-lt"/>
              </a:rPr>
              <a:t>CLUB CASE </a:t>
            </a:r>
            <a:r>
              <a:rPr lang="en-US" sz="3200" b="1" dirty="0" smtClean="0">
                <a:latin typeface="+mn-lt"/>
              </a:rPr>
              <a:t>STUDY</a:t>
            </a:r>
            <a:endParaRPr lang="en-US" sz="32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886" y="6178731"/>
            <a:ext cx="306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: Sneha </a:t>
            </a:r>
            <a:r>
              <a:rPr lang="en-US" dirty="0" smtClean="0"/>
              <a:t>Bajaj</a:t>
            </a:r>
          </a:p>
          <a:p>
            <a:r>
              <a:rPr lang="en-US" dirty="0"/>
              <a:t> </a:t>
            </a:r>
            <a:r>
              <a:rPr lang="en-US" dirty="0" smtClean="0"/>
              <a:t>        Varun Mohite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00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3" y="195944"/>
            <a:ext cx="886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Grade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&amp; 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94114" y="5146766"/>
            <a:ext cx="10189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Grade B  &amp; Grade C  applicants constitutes ~50% of the defaulters.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Significant increase (58%)  in default rate is observed from Grade A to Grade B  while a declining trend is observed from Grade C to Grade 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58" y="1527538"/>
            <a:ext cx="10530568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3" y="195944"/>
            <a:ext cx="886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Home ownership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&amp; 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94114" y="5317842"/>
            <a:ext cx="10175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50% of "Charged off" loan consumer lived in rented houses followed closed by mortgage houses. </a:t>
            </a: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16" y="1326867"/>
            <a:ext cx="10497911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3" y="195944"/>
            <a:ext cx="886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State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&amp; 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6993" y="5159829"/>
            <a:ext cx="983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California observes high default rate followed by Florida &amp; New York. </a:t>
            </a: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16" y="1225543"/>
            <a:ext cx="10602413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5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3" y="195944"/>
            <a:ext cx="886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Verification status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&amp; 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5555" y="5386420"/>
            <a:ext cx="992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Significant number of loan applicants who have been verified are defaulting than those not verified. </a:t>
            </a: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58" y="1252842"/>
            <a:ext cx="10530569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0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3" y="195944"/>
            <a:ext cx="886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Loan Amount &amp;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5555" y="5386420"/>
            <a:ext cx="992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Consumers who take loan in the range of 10k to 20k default most</a:t>
            </a: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490696"/>
            <a:ext cx="10541727" cy="376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0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3" y="195944"/>
            <a:ext cx="886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Annual Income &amp;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5555" y="5386420"/>
            <a:ext cx="992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Consumers who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have annual income in the range of 40-60k defaults most followed by consumers with annual income of 20-40k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149531"/>
            <a:ext cx="10789377" cy="412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5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246" y="195944"/>
            <a:ext cx="9222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Funded Amount Invested &amp;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5555" y="5386420"/>
            <a:ext cx="992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Consumers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the range of 10-20k defaults most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99" y="1248219"/>
            <a:ext cx="10309230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246" y="195944"/>
            <a:ext cx="9222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of Interest Rate and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Loan Status</a:t>
            </a:r>
            <a:endParaRPr lang="en-US" sz="28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  <a:p>
            <a:pPr algn="ctr"/>
            <a:endParaRPr lang="en-US" sz="24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  <a:p>
            <a:pPr algn="ctr"/>
            <a:endParaRPr lang="en-US" sz="28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9246" y="5501483"/>
            <a:ext cx="987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Loans at a higher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interest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rate are more likely to be Charged Off.</a:t>
            </a: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16" y="815728"/>
            <a:ext cx="10299655" cy="427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795" y="195944"/>
            <a:ext cx="10149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of Interest Rate and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Term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for Loan_status = Charged_off</a:t>
            </a:r>
          </a:p>
          <a:p>
            <a:pPr algn="ctr"/>
            <a:endParaRPr lang="en-US" sz="24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  <a:p>
            <a:pPr algn="ctr"/>
            <a:endParaRPr lang="en-US" sz="28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9245" y="5303519"/>
            <a:ext cx="9875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Larger interest rate were given for higher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term i.e. tenure of 5 years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Charged_off loan status</a:t>
            </a: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424" y="957633"/>
            <a:ext cx="9444446" cy="387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8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246" y="195944"/>
            <a:ext cx="9222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Interest Rate &amp;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5555" y="5386420"/>
            <a:ext cx="992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Consumers who have interest rate in the range of 10-15% default the most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83" y="928170"/>
            <a:ext cx="103847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9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  <a:cs typeface="Arial" panose="020B0604020202020204" pitchFamily="34" charset="0"/>
              </a:rPr>
              <a:t>Contents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849655"/>
              </p:ext>
            </p:extLst>
          </p:nvPr>
        </p:nvGraphicFramePr>
        <p:xfrm>
          <a:off x="2560320" y="2076995"/>
          <a:ext cx="7576457" cy="3714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15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246" y="195944"/>
            <a:ext cx="9222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Public Records &amp;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1863" y="3905794"/>
            <a:ext cx="10071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Greater than 90%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of the consumers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don't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have public record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bankruptcies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 derogatory public records still they default while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less than 10 % of consumers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have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record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bankruptcies and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derogatory public records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they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default which is obvious</a:t>
            </a: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69" y="928170"/>
            <a:ext cx="4728754" cy="2977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325" y="928170"/>
            <a:ext cx="5672002" cy="297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246" y="195944"/>
            <a:ext cx="9222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Dti* &amp;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9245" y="5303519"/>
            <a:ext cx="9875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Consumers having Dti in the range of 10-20%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highest defaulters.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09" y="1250628"/>
            <a:ext cx="10798358" cy="38438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1863" y="719164"/>
            <a:ext cx="979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*A </a:t>
            </a:r>
            <a:r>
              <a:rPr lang="en-US" sz="1200" dirty="0"/>
              <a:t>ratio calculated using the borrower’s total monthly debt payments on the total debt obligations, excluding mortgage and the requested LC loan, divided by the borrower’s self-reported monthly income.</a:t>
            </a:r>
          </a:p>
        </p:txBody>
      </p:sp>
    </p:spTree>
    <p:extLst>
      <p:ext uri="{BB962C8B-B14F-4D97-AF65-F5344CB8AC3E}">
        <p14:creationId xmlns:p14="http://schemas.microsoft.com/office/powerpoint/2010/main" val="477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246" y="195944"/>
            <a:ext cx="9222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of Loan amount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,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Verification status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&amp;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Loan status</a:t>
            </a:r>
          </a:p>
          <a:p>
            <a:pPr algn="ctr"/>
            <a:endParaRPr lang="en-US" sz="28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9245" y="5303519"/>
            <a:ext cx="9875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Higher loan amounts are Verified more often and also higher loan amounts charges off most. This, explains why higher loan amounts are verified most.</a:t>
            </a: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17" y="1413089"/>
            <a:ext cx="9992210" cy="36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1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246" y="195944"/>
            <a:ext cx="922237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of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Loan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amount, Grade and Term</a:t>
            </a:r>
          </a:p>
          <a:p>
            <a:pPr algn="ctr"/>
            <a:endParaRPr lang="en-US" sz="24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  <a:p>
            <a:pPr algn="ctr"/>
            <a:endParaRPr lang="en-US" sz="24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  <a:p>
            <a:pPr algn="ctr"/>
            <a:endParaRPr lang="en-US" sz="28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54926" y="5501483"/>
            <a:ext cx="10241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Higher loan amount are associated with lower grade for longer terms for Charged_off loan status</a:t>
            </a: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31" y="1292600"/>
            <a:ext cx="10474506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3304" y="613954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Insights:</a:t>
            </a:r>
            <a:endParaRPr lang="en-US" sz="28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3304" y="1384663"/>
            <a:ext cx="93530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50</a:t>
            </a:r>
            <a:r>
              <a:rPr lang="en-US" dirty="0"/>
              <a:t>% of the “Charged off” loan was due to Debt consolidation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/>
              <a:t>2.   57%  “Charged off” was due to Short-term loans with a duration of 36 months. This suggests that a significant portion of applicants who experienced loan default chose shorter repayment terms.</a:t>
            </a:r>
          </a:p>
          <a:p>
            <a:endParaRPr lang="en-US" dirty="0"/>
          </a:p>
          <a:p>
            <a:r>
              <a:rPr lang="en-US" dirty="0"/>
              <a:t>3. Increase in default rate is observed from Grade A to Grade B  while a declining trend is observed from Grade C to Grade G.</a:t>
            </a:r>
          </a:p>
          <a:p>
            <a:endParaRPr lang="en-US" dirty="0"/>
          </a:p>
          <a:p>
            <a:r>
              <a:rPr lang="en-US" dirty="0"/>
              <a:t>4.  Significant number of loan applicants who have been verified are defaulting than those not verified</a:t>
            </a:r>
            <a:r>
              <a:rPr lang="en-US" dirty="0" smtClean="0"/>
              <a:t>. Higher </a:t>
            </a:r>
            <a:r>
              <a:rPr lang="en-US" dirty="0"/>
              <a:t>loan amounts are  Verified more often and also higher loan amounts charges off most. This, explains why higher loan amounts are verified most.</a:t>
            </a:r>
          </a:p>
          <a:p>
            <a:endParaRPr lang="en-US" dirty="0"/>
          </a:p>
          <a:p>
            <a:r>
              <a:rPr lang="en-US" dirty="0"/>
              <a:t>5. Applicants who had been employed for 10 years or more than 10 years accounted for the highest number of "Charged off".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6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3304" y="613954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Insights (contd..) :</a:t>
            </a:r>
            <a:endParaRPr lang="en-US" sz="28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3304" y="1384663"/>
            <a:ext cx="96403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50% of "Charged off" loan consumer lived in rented houses followed closed by mortgage </a:t>
            </a:r>
            <a:r>
              <a:rPr lang="en-US" dirty="0" smtClean="0"/>
              <a:t>houses</a:t>
            </a:r>
          </a:p>
          <a:p>
            <a:endParaRPr lang="en-US" dirty="0"/>
          </a:p>
          <a:p>
            <a:r>
              <a:rPr lang="en-US" dirty="0"/>
              <a:t>7. California observes high default rate followed by Florida &amp; New York.</a:t>
            </a:r>
          </a:p>
          <a:p>
            <a:endParaRPr lang="en-US" dirty="0"/>
          </a:p>
          <a:p>
            <a:r>
              <a:rPr lang="en-US" dirty="0"/>
              <a:t>8. The borrowers who are in lower income groups have maximum tendency to default the loan and it generally decreases with the increase in the annual income.</a:t>
            </a:r>
          </a:p>
          <a:p>
            <a:endParaRPr lang="en-US" dirty="0"/>
          </a:p>
          <a:p>
            <a:r>
              <a:rPr lang="en-US" dirty="0"/>
              <a:t>9. The tendency to default the loan is increasing with increase in the interest 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81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3304" y="613954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Recommendations :</a:t>
            </a:r>
            <a:endParaRPr lang="en-US" sz="28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3304" y="1436914"/>
            <a:ext cx="907868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AutoNum type="arabicPeriod"/>
            </a:pPr>
            <a:r>
              <a:rPr lang="en-US" dirty="0"/>
              <a:t>Exercise caution when approving loans for debt consolidation </a:t>
            </a:r>
            <a:r>
              <a:rPr lang="en-US" dirty="0" smtClean="0"/>
              <a:t>purposes</a:t>
            </a:r>
          </a:p>
          <a:p>
            <a:pPr indent="-342900">
              <a:buAutoNum type="arabicPeriod"/>
            </a:pPr>
            <a:endParaRPr lang="en-US" dirty="0"/>
          </a:p>
          <a:p>
            <a:pPr indent="-342900">
              <a:buFontTx/>
              <a:buAutoNum type="arabicPeriod"/>
            </a:pPr>
            <a:r>
              <a:rPr lang="en-US" dirty="0" smtClean="0"/>
              <a:t>Exercise caution before </a:t>
            </a:r>
            <a:r>
              <a:rPr lang="en-US" dirty="0"/>
              <a:t>granting loans </a:t>
            </a:r>
            <a:r>
              <a:rPr lang="en-US" dirty="0" smtClean="0"/>
              <a:t>who </a:t>
            </a:r>
            <a:r>
              <a:rPr lang="en-US" dirty="0"/>
              <a:t>stay in rented &amp; mortgaged </a:t>
            </a:r>
            <a:r>
              <a:rPr lang="en-US" dirty="0" smtClean="0"/>
              <a:t>homes.</a:t>
            </a:r>
          </a:p>
          <a:p>
            <a:pPr indent="-342900">
              <a:buFontTx/>
              <a:buAutoNum type="arabicPeriod"/>
            </a:pPr>
            <a:endParaRPr lang="en-US" dirty="0"/>
          </a:p>
          <a:p>
            <a:pPr indent="-342900">
              <a:buFontTx/>
              <a:buAutoNum type="arabicPeriod"/>
            </a:pPr>
            <a:r>
              <a:rPr lang="en-US" dirty="0" smtClean="0"/>
              <a:t>Stop approving </a:t>
            </a:r>
            <a:r>
              <a:rPr lang="en-US" dirty="0"/>
              <a:t>loans to people with </a:t>
            </a:r>
            <a:r>
              <a:rPr lang="en-US" dirty="0" smtClean="0"/>
              <a:t>derogatory public records and bankruptcies record.</a:t>
            </a:r>
          </a:p>
          <a:p>
            <a:pPr indent="-342900">
              <a:buFontTx/>
              <a:buAutoNum type="arabicPeriod"/>
            </a:pPr>
            <a:endParaRPr lang="en-US" dirty="0"/>
          </a:p>
          <a:p>
            <a:pPr indent="-342900">
              <a:buFontTx/>
              <a:buAutoNum type="arabicPeriod"/>
            </a:pPr>
            <a:r>
              <a:rPr lang="en-US" dirty="0" smtClean="0"/>
              <a:t>Exercise  caution when approving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igher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loan amount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lower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grade (particularly G,E,F)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longer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terms.</a:t>
            </a:r>
          </a:p>
          <a:p>
            <a:pPr indent="-342900">
              <a:buFontTx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42900">
              <a:buFontTx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Exercise caution while granting loans in states like California, Florida &amp; New York.</a:t>
            </a:r>
          </a:p>
          <a:p>
            <a:pPr indent="-342900">
              <a:buFontTx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42900">
              <a:buFontTx/>
              <a:buAutoNum type="arabicPeriod"/>
            </a:pPr>
            <a:r>
              <a:rPr lang="en-US" dirty="0" smtClean="0"/>
              <a:t>Exercise caution while granting loan to  </a:t>
            </a:r>
            <a:r>
              <a:rPr lang="en-US" dirty="0"/>
              <a:t>borrowers who are in lower income groups </a:t>
            </a:r>
            <a:r>
              <a:rPr lang="en-US" dirty="0" smtClean="0"/>
              <a:t>(particularly in range of 20 -60k)</a:t>
            </a:r>
          </a:p>
          <a:p>
            <a:pPr indent="-342900">
              <a:buFontTx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42900">
              <a:buFontTx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Exercise caution while granting loan for short tenure.</a:t>
            </a:r>
          </a:p>
          <a:p>
            <a:pPr indent="-342900">
              <a:buFontTx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42900">
              <a:buFontTx/>
              <a:buAutoNum type="arabicPeriod"/>
            </a:pPr>
            <a:endParaRPr lang="en-US" dirty="0" smtClean="0"/>
          </a:p>
          <a:p>
            <a:pPr indent="-342900">
              <a:buFontTx/>
              <a:buAutoNum type="arabicPeriod"/>
            </a:pPr>
            <a:endParaRPr lang="en-US" dirty="0"/>
          </a:p>
          <a:p>
            <a:pPr indent="-342900">
              <a:buFontTx/>
              <a:buAutoNum type="arabicPeriod"/>
            </a:pPr>
            <a:endParaRPr lang="en-US" dirty="0"/>
          </a:p>
          <a:p>
            <a:pPr indent="-342900">
              <a:buFontTx/>
              <a:buAutoNum type="arabicPeriod"/>
            </a:pPr>
            <a:endParaRPr lang="en-US" dirty="0" smtClean="0"/>
          </a:p>
          <a:p>
            <a:pPr indent="-342900">
              <a:buAutoNum type="arabicPeriod"/>
            </a:pPr>
            <a:endParaRPr lang="en-US" dirty="0"/>
          </a:p>
          <a:p>
            <a:pPr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1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1943" y="1149531"/>
            <a:ext cx="80336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GitHub Repository Link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:</a:t>
            </a:r>
          </a:p>
          <a:p>
            <a:endParaRPr lang="en-US" sz="28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811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0800000" flipV="1">
            <a:off x="1946364" y="3027342"/>
            <a:ext cx="751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 You</a:t>
            </a:r>
            <a:endParaRPr lang="en-US" sz="6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063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A626-A1D4-AF48-A818-F51195FD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560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  <a:cs typeface="Arial" panose="020B0604020202020204" pitchFamily="34" charset="0"/>
              </a:rPr>
              <a:t>Business </a:t>
            </a:r>
            <a:r>
              <a:rPr lang="en-US" sz="3600" b="1" dirty="0" smtClean="0">
                <a:latin typeface="+mn-lt"/>
                <a:cs typeface="Arial" panose="020B0604020202020204" pitchFamily="34" charset="0"/>
              </a:rPr>
              <a:t>Objective</a:t>
            </a:r>
            <a:endParaRPr lang="en-US" sz="36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3029-A805-B846-A4A2-430DD506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85109"/>
            <a:ext cx="10018713" cy="3918857"/>
          </a:xfrm>
        </p:spPr>
        <p:txBody>
          <a:bodyPr/>
          <a:lstStyle/>
          <a:p>
            <a:pPr lvl="1"/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 dirty="0" smtClean="0">
                <a:cs typeface="Arial" panose="020B0604020202020204" pitchFamily="34" charset="0"/>
              </a:rPr>
              <a:t>objective is to </a:t>
            </a:r>
            <a:r>
              <a:rPr lang="en-US" sz="1800" dirty="0">
                <a:cs typeface="Arial" panose="020B0604020202020204" pitchFamily="34" charset="0"/>
              </a:rPr>
              <a:t>identify </a:t>
            </a:r>
            <a:r>
              <a:rPr lang="en-US" sz="1800" dirty="0" smtClean="0">
                <a:cs typeface="Arial" panose="020B0604020202020204" pitchFamily="34" charset="0"/>
              </a:rPr>
              <a:t>the driving factors (or driver variables) behind loan default. Identification of the variables can </a:t>
            </a:r>
            <a:r>
              <a:rPr lang="en-US" sz="1800" dirty="0">
                <a:cs typeface="Arial" panose="020B0604020202020204" pitchFamily="34" charset="0"/>
              </a:rPr>
              <a:t>be used for taking actions such as denying the loan, reducing the amount of loan, lending (to risky applicants) at a higher interest rate, etc. </a:t>
            </a:r>
            <a:endParaRPr lang="en-US" sz="1800" dirty="0" smtClean="0"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cs typeface="Arial" panose="020B0604020202020204" pitchFamily="34" charset="0"/>
              </a:rPr>
              <a:t> </a:t>
            </a:r>
            <a:r>
              <a:rPr lang="en-US" sz="1800" dirty="0" smtClean="0">
                <a:cs typeface="Arial" panose="020B0604020202020204" pitchFamily="34" charset="0"/>
              </a:rPr>
              <a:t>Analyze data and generate insights  and recommendations which will help Lending Club for its portfolio and risk assessment.</a:t>
            </a:r>
            <a:endParaRPr lang="en-US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1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A626-A1D4-AF48-A818-F51195FD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57201"/>
            <a:ext cx="10018714" cy="118872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  <a:cs typeface="Arial" panose="020B0604020202020204" pitchFamily="34" charset="0"/>
              </a:rPr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3029-A805-B846-A4A2-430DD506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76104"/>
            <a:ext cx="10018713" cy="4171406"/>
          </a:xfrm>
        </p:spPr>
        <p:txBody>
          <a:bodyPr/>
          <a:lstStyle/>
          <a:p>
            <a:pPr lvl="1"/>
            <a:r>
              <a:rPr lang="en-US" sz="1800" dirty="0" smtClean="0">
                <a:cs typeface="Arial" panose="020B0604020202020204" pitchFamily="34" charset="0"/>
              </a:rPr>
              <a:t>Historical data containing </a:t>
            </a:r>
            <a:r>
              <a:rPr lang="en-US" dirty="0" smtClean="0"/>
              <a:t>the loan details </a:t>
            </a:r>
            <a:r>
              <a:rPr lang="en-US" dirty="0"/>
              <a:t>for all loans </a:t>
            </a:r>
            <a:r>
              <a:rPr lang="en-US" dirty="0" smtClean="0"/>
              <a:t>issued.</a:t>
            </a:r>
          </a:p>
          <a:p>
            <a:pPr lvl="1"/>
            <a:r>
              <a:rPr lang="en-US" sz="1800" dirty="0" smtClean="0">
                <a:cs typeface="Arial" panose="020B0604020202020204" pitchFamily="34" charset="0"/>
              </a:rPr>
              <a:t>The data contains 111 columns and 39717 rows.</a:t>
            </a:r>
          </a:p>
          <a:p>
            <a:pPr lvl="1"/>
            <a:r>
              <a:rPr lang="en-US" sz="1800" dirty="0" smtClean="0">
                <a:cs typeface="Arial" panose="020B0604020202020204" pitchFamily="34" charset="0"/>
              </a:rPr>
              <a:t>The primary attribute in data is ‘loan_status’ which has  3 distinct data values: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/>
              <a:t>Fully-Paid: Signifies customers who have successfully repaid their loans. </a:t>
            </a:r>
            <a:endParaRPr lang="en-US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 smtClean="0"/>
              <a:t>Charged-Off</a:t>
            </a:r>
            <a:r>
              <a:rPr lang="en-US" sz="1600" dirty="0"/>
              <a:t>: Indicates customers who have been labeled as "Charged-Off" or have defaulted on their loans. </a:t>
            </a:r>
            <a:endParaRPr lang="en-US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 smtClean="0"/>
              <a:t>Current</a:t>
            </a:r>
            <a:r>
              <a:rPr lang="en-US" sz="1600" dirty="0"/>
              <a:t>: Represents customers whose loans are presently in progress and, thus, cannot provide conclusive evidence regarding future defaults. </a:t>
            </a:r>
            <a:endParaRPr lang="en-US" sz="1600" dirty="0" smtClean="0"/>
          </a:p>
          <a:p>
            <a:pPr marL="914400" lvl="2" indent="0">
              <a:buNone/>
            </a:pPr>
            <a:r>
              <a:rPr lang="en-US" sz="1200" dirty="0" smtClean="0"/>
              <a:t>For </a:t>
            </a:r>
            <a:r>
              <a:rPr lang="en-US" sz="1200" dirty="0"/>
              <a:t>the purposes of this case study, rows with a "Current" status will be excluded from the </a:t>
            </a:r>
            <a:r>
              <a:rPr lang="en-US" sz="1200" dirty="0" smtClean="0"/>
              <a:t>analysis</a:t>
            </a:r>
            <a:r>
              <a:rPr lang="en-US" sz="1600" dirty="0" smtClean="0"/>
              <a:t>.</a:t>
            </a:r>
            <a:endParaRPr lang="en-US" sz="1600" dirty="0" smtClean="0"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81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5291" y="1136470"/>
            <a:ext cx="10280469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business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KPIs </a:t>
            </a:r>
            <a:r>
              <a:rPr lang="en-US" sz="1600" dirty="0" smtClean="0"/>
              <a:t>- </a:t>
            </a:r>
            <a:r>
              <a:rPr lang="en-US" sz="1600" dirty="0"/>
              <a:t>Studying data dictionary and data to understand variables and identify </a:t>
            </a:r>
            <a:r>
              <a:rPr lang="en-US" sz="1600" dirty="0" smtClean="0"/>
              <a:t>target variable.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Preprocessing </a:t>
            </a:r>
            <a:r>
              <a:rPr lang="en-US" sz="1600" dirty="0" smtClean="0"/>
              <a:t>- </a:t>
            </a:r>
            <a:r>
              <a:rPr lang="en-US" sz="1600" dirty="0"/>
              <a:t>Data </a:t>
            </a:r>
            <a:r>
              <a:rPr lang="en-US" sz="1600" dirty="0" smtClean="0"/>
              <a:t>Cleaning (remove </a:t>
            </a:r>
            <a:r>
              <a:rPr lang="en-US" sz="1600" dirty="0"/>
              <a:t>Null values, single </a:t>
            </a:r>
            <a:r>
              <a:rPr lang="en-US" sz="1600" dirty="0" smtClean="0"/>
              <a:t>value and duplicates</a:t>
            </a:r>
            <a:r>
              <a:rPr lang="en-US" sz="1600" dirty="0"/>
              <a:t>, </a:t>
            </a:r>
            <a:r>
              <a:rPr lang="en-US" sz="1600" dirty="0" smtClean="0"/>
              <a:t>outlier treatment etc</a:t>
            </a:r>
            <a:r>
              <a:rPr lang="en-US" sz="1600" dirty="0"/>
              <a:t>.)</a:t>
            </a:r>
          </a:p>
          <a:p>
            <a:pPr lvl="0"/>
            <a:r>
              <a:rPr lang="en-US" sz="1600" dirty="0" smtClean="0"/>
              <a:t>                                                  Data </a:t>
            </a:r>
            <a:r>
              <a:rPr lang="en-US" sz="1600" dirty="0"/>
              <a:t>Transformation(converting the data into a suitable format)</a:t>
            </a:r>
          </a:p>
          <a:p>
            <a:pPr lvl="0"/>
            <a:r>
              <a:rPr lang="en-US" sz="1600" dirty="0" smtClean="0"/>
              <a:t>                                                  Data </a:t>
            </a:r>
            <a:r>
              <a:rPr lang="en-US" sz="1600" dirty="0"/>
              <a:t>Reduction(selecting required KPIs for </a:t>
            </a:r>
            <a:r>
              <a:rPr lang="en-US" sz="1600" dirty="0" smtClean="0"/>
              <a:t>analysis)</a:t>
            </a:r>
          </a:p>
          <a:p>
            <a:pPr lvl="0"/>
            <a:r>
              <a:rPr lang="en-US" sz="1600" dirty="0"/>
              <a:t>	</a:t>
            </a:r>
            <a:r>
              <a:rPr lang="en-US" sz="1600" dirty="0" smtClean="0"/>
              <a:t>			      Data </a:t>
            </a:r>
            <a:r>
              <a:rPr lang="en-US" sz="1600" dirty="0"/>
              <a:t>Discretization(binning ,clustering</a:t>
            </a:r>
            <a:r>
              <a:rPr lang="en-US" sz="1600" dirty="0" smtClean="0"/>
              <a:t>)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Univariate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</a:t>
            </a:r>
            <a:r>
              <a:rPr lang="en-US" sz="1600" dirty="0" smtClean="0"/>
              <a:t>- </a:t>
            </a:r>
            <a:r>
              <a:rPr lang="en-US" sz="1600" dirty="0"/>
              <a:t>Check distributions and frequencies of various numerical and categorical variables</a:t>
            </a:r>
          </a:p>
          <a:p>
            <a:pPr lvl="0"/>
            <a:r>
              <a:rPr lang="en-US" sz="1600" dirty="0" smtClean="0"/>
              <a:t>                                                 Create </a:t>
            </a:r>
            <a:r>
              <a:rPr lang="en-US" sz="1600" dirty="0"/>
              <a:t>derived variables if </a:t>
            </a:r>
            <a:r>
              <a:rPr lang="en-US" sz="1600" dirty="0" smtClean="0"/>
              <a:t>required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Segmented Univariate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</a:t>
            </a:r>
            <a:r>
              <a:rPr lang="en-US" sz="1600" dirty="0" smtClean="0"/>
              <a:t>- Analyze variables against segments of other variables.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Bivariate Analysis </a:t>
            </a:r>
            <a:r>
              <a:rPr lang="en-US" sz="1600" dirty="0" smtClean="0"/>
              <a:t>- Analysis </a:t>
            </a:r>
            <a:r>
              <a:rPr lang="en-US" sz="1600" dirty="0"/>
              <a:t>of two variables </a:t>
            </a:r>
            <a:r>
              <a:rPr lang="en-US" sz="1600" dirty="0" smtClean="0"/>
              <a:t>for determining </a:t>
            </a:r>
            <a:r>
              <a:rPr lang="en-US" sz="1600" dirty="0"/>
              <a:t>the empirical relationship between them</a:t>
            </a:r>
            <a:r>
              <a:rPr lang="en-US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Summarization</a:t>
            </a:r>
            <a:r>
              <a:rPr lang="en-US" sz="1600" dirty="0" smtClean="0"/>
              <a:t> - Publish insights and observations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    </a:t>
            </a:r>
            <a:endParaRPr lang="en-US" sz="1600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54880" y="431074"/>
            <a:ext cx="3670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Approach</a:t>
            </a:r>
          </a:p>
        </p:txBody>
      </p:sp>
    </p:spTree>
    <p:extLst>
      <p:ext uri="{BB962C8B-B14F-4D97-AF65-F5344CB8AC3E}">
        <p14:creationId xmlns:p14="http://schemas.microsoft.com/office/powerpoint/2010/main" val="33753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3464" y="574766"/>
            <a:ext cx="6648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-  Overall Loan Status</a:t>
            </a:r>
          </a:p>
        </p:txBody>
      </p:sp>
      <p:sp>
        <p:nvSpPr>
          <p:cNvPr id="6" name="TextBox 5"/>
          <p:cNvSpPr txBox="1"/>
          <p:nvPr/>
        </p:nvSpPr>
        <p:spPr>
          <a:xfrm rot="10800000" flipH="1" flipV="1">
            <a:off x="6988628" y="2671894"/>
            <a:ext cx="4284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overall loan default rate is 14%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overall non-default rate is 86%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83" y="1293223"/>
            <a:ext cx="5068388" cy="440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3" y="195944"/>
            <a:ext cx="886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Purpose &amp; 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07623" y="5042263"/>
            <a:ext cx="8804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50% of the “Charged off” loan was due to Debt consolidation. The lending company needs to exercise caution when approving loans for debt consolidation purposes, as it has maximum number of defaults.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58" y="928170"/>
            <a:ext cx="10687322" cy="402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3" y="195944"/>
            <a:ext cx="886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Term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&amp; 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3303" y="5264331"/>
            <a:ext cx="9875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57%  “Charged off” was due to Short-term loans with a duration of 36 months. This suggests that a significant portion of applicants who experienced loan default chose shorter repayment terms.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83" y="1438275"/>
            <a:ext cx="9971042" cy="36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3" y="195944"/>
            <a:ext cx="886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Employment Length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&amp; 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8250" y="5225143"/>
            <a:ext cx="9339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Applicants who had been employed for 10 years or more than 10 years accounted for the highest number of "Charged off". This indicates that long-term employment history did not necessarily guarantee successful loan repayment</a:t>
            </a:r>
            <a:r>
              <a:rPr lang="en-US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877" y="1227908"/>
            <a:ext cx="10464259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1342</TotalTime>
  <Words>1246</Words>
  <Application>Microsoft Office PowerPoint</Application>
  <PresentationFormat>Widescreen</PresentationFormat>
  <Paragraphs>129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Corbel</vt:lpstr>
      <vt:lpstr>Wingdings</vt:lpstr>
      <vt:lpstr>Parallax</vt:lpstr>
      <vt:lpstr>     LENDING CLUB CASE STUDY</vt:lpstr>
      <vt:lpstr>Contents</vt:lpstr>
      <vt:lpstr>Business Objective</vt:lpstr>
      <vt:lpstr>Data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 SUBMISSION</dc:title>
  <dc:creator>Sneha Sarvesh Bajaj</dc:creator>
  <cp:lastModifiedBy>Sneha Sarvesh Bajaj</cp:lastModifiedBy>
  <cp:revision>130</cp:revision>
  <dcterms:created xsi:type="dcterms:W3CDTF">2023-11-07T10:15:05Z</dcterms:created>
  <dcterms:modified xsi:type="dcterms:W3CDTF">2023-11-08T16:22:42Z</dcterms:modified>
</cp:coreProperties>
</file>