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67" d="100"/>
          <a:sy n="67" d="100"/>
        </p:scale>
        <p:origin x="856" y="6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24/07/2025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D97412A3-2323-2FC1-9C42-9E7FE0E1C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874" y="1162050"/>
            <a:ext cx="11191875" cy="5595846"/>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r>
              <a:rPr lang="en-US" sz="1200" b="1" dirty="0"/>
              <a:t>Mainstream Young Singles/Couples and Budget Older Families contribute the most to chip sales</a:t>
            </a:r>
            <a:r>
              <a:rPr lang="en-US" sz="1200" dirty="0"/>
              <a:t>, accounting for the highest revenue share before the trial.</a:t>
            </a:r>
          </a:p>
          <a:p>
            <a:r>
              <a:rPr lang="en-US" sz="1200" b="1" dirty="0">
                <a:latin typeface="Roboto Light" panose="02000000000000000000" pitchFamily="2" charset="0"/>
                <a:ea typeface="Roboto Light" panose="02000000000000000000" pitchFamily="2" charset="0"/>
              </a:rPr>
              <a:t>O</a:t>
            </a:r>
            <a:r>
              <a:rPr lang="en-US" sz="1200" b="1" dirty="0"/>
              <a:t>lder Families and Young Families buy more packets per customer</a:t>
            </a:r>
            <a:r>
              <a:rPr lang="en-US" sz="1200" dirty="0"/>
              <a:t>, indicating family consumption drives higher unit sales.</a:t>
            </a:r>
          </a:p>
          <a:p>
            <a:r>
              <a:rPr lang="en-US" sz="1200" b="1" dirty="0"/>
              <a:t>Mainstream Singles/Couples pay slightly higher average prices per unit</a:t>
            </a:r>
            <a:r>
              <a:rPr lang="en-US" sz="1200" dirty="0"/>
              <a:t> compared to Budget or Premium shoppers.</a:t>
            </a:r>
          </a:p>
          <a:p>
            <a:r>
              <a:rPr lang="en-US" sz="1200" b="1" dirty="0"/>
              <a:t>Salsa products and bulk buyers were removed</a:t>
            </a:r>
            <a:r>
              <a:rPr lang="en-US" sz="1200" dirty="0"/>
              <a:t> to ensure only regular chip purchases were analyzed.</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4"/>
            <a:ext cx="7580989" cy="1718742"/>
          </a:xfrm>
          <a:prstGeom prst="rect">
            <a:avLst/>
          </a:prstGeom>
          <a:noFill/>
        </p:spPr>
        <p:txBody>
          <a:bodyPr wrap="square" lIns="0" tIns="0" rIns="0" bIns="0" rtlCol="0" anchor="t">
            <a:noAutofit/>
          </a:bodyPr>
          <a:lstStyle/>
          <a:p>
            <a:r>
              <a:rPr lang="en-US" sz="1200" b="1" dirty="0"/>
              <a:t>Trial stores 77, 86, and 88 were matched to the most similar control stores</a:t>
            </a:r>
            <a:r>
              <a:rPr lang="en-US" sz="1200" dirty="0"/>
              <a:t> based on </a:t>
            </a:r>
            <a:r>
              <a:rPr lang="en-US" sz="1200" b="1" dirty="0"/>
              <a:t>monthly revenue, unique customers, and transactions per customer</a:t>
            </a:r>
            <a:r>
              <a:rPr lang="en-US" sz="1200" dirty="0"/>
              <a:t> before Feb 2019.</a:t>
            </a:r>
          </a:p>
          <a:p>
            <a:r>
              <a:rPr lang="en-US" sz="1200" dirty="0"/>
              <a:t>Control stores show </a:t>
            </a:r>
            <a:r>
              <a:rPr lang="en-US" sz="1200" b="1" dirty="0"/>
              <a:t>nearly identical pre-trial sales trends</a:t>
            </a:r>
            <a:r>
              <a:rPr lang="en-US" sz="1200" dirty="0"/>
              <a:t>, ensuring a fair baseline for measuring trial impact.</a:t>
            </a:r>
          </a:p>
          <a:p>
            <a:r>
              <a:rPr lang="en-US" sz="1200" dirty="0"/>
              <a:t>This similarity helps isolate the </a:t>
            </a:r>
            <a:r>
              <a:rPr lang="en-US" sz="1200" b="1" dirty="0"/>
              <a:t>true effect of the trial intervention</a:t>
            </a:r>
            <a:r>
              <a:rPr lang="en-US" sz="1200" dirty="0"/>
              <a:t> during Feb 2019 onward.</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Retail Strategy Analytics-</a:t>
            </a:r>
          </a:p>
          <a:p>
            <a:r>
              <a:rPr lang="en-IN" b="1" dirty="0"/>
              <a:t>Data Cleaning</a:t>
            </a:r>
          </a:p>
          <a:p>
            <a:r>
              <a:rPr lang="en-IN" dirty="0"/>
              <a:t>Customer Segmentation</a:t>
            </a:r>
          </a:p>
          <a:p>
            <a:r>
              <a:rPr lang="en-IN" dirty="0"/>
              <a:t>Product Segmentation</a:t>
            </a:r>
          </a:p>
          <a:p>
            <a:r>
              <a:rPr lang="en-IN" dirty="0"/>
              <a:t>Insights Analysis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14054"/>
          </a:xfrm>
        </p:spPr>
        <p:txBody>
          <a:bodyPr/>
          <a:lstStyle/>
          <a:p>
            <a:r>
              <a:rPr lang="en-AU" u="sng" dirty="0"/>
              <a:t>Overview: Key Callouts</a:t>
            </a:r>
          </a:p>
          <a:p>
            <a:endParaRPr lang="en-AU" u="sng" dirty="0"/>
          </a:p>
          <a:p>
            <a:pPr marL="457200" indent="-457200">
              <a:buFont typeface="Arial" panose="020B0604020202020204" pitchFamily="34" charset="0"/>
              <a:buChar char="•"/>
            </a:pPr>
            <a:r>
              <a:rPr lang="en-US" b="1" dirty="0"/>
              <a:t>Clean the data </a:t>
            </a:r>
          </a:p>
          <a:p>
            <a:r>
              <a:rPr lang="en-US" dirty="0"/>
              <a:t>Removed non-chip products (e.g., salsa).</a:t>
            </a:r>
          </a:p>
          <a:p>
            <a:r>
              <a:rPr lang="en-US" dirty="0"/>
              <a:t>Filtered out bulk buyers (200+ packets in one transaction).</a:t>
            </a:r>
          </a:p>
          <a:p>
            <a:r>
              <a:rPr lang="en-US" dirty="0"/>
              <a:t>Extracted </a:t>
            </a:r>
            <a:r>
              <a:rPr lang="en-US" b="1" dirty="0"/>
              <a:t>Brand</a:t>
            </a:r>
            <a:r>
              <a:rPr lang="en-US" dirty="0"/>
              <a:t> and </a:t>
            </a:r>
            <a:r>
              <a:rPr lang="en-US" b="1" dirty="0"/>
              <a:t>Pack Size</a:t>
            </a:r>
            <a:r>
              <a:rPr lang="en-US" dirty="0"/>
              <a:t> from product names.</a:t>
            </a:r>
          </a:p>
          <a:p>
            <a:pPr marL="457200" indent="-457200">
              <a:buFont typeface="Arial" panose="020B0604020202020204" pitchFamily="34" charset="0"/>
              <a:buChar char="•"/>
            </a:pPr>
            <a:r>
              <a:rPr lang="en-US" dirty="0"/>
              <a:t>Analyze customers by </a:t>
            </a:r>
            <a:r>
              <a:rPr lang="en-US" b="1" dirty="0"/>
              <a:t>LIFESTAGE</a:t>
            </a:r>
            <a:r>
              <a:rPr lang="en-US" dirty="0"/>
              <a:t> and </a:t>
            </a:r>
            <a:r>
              <a:rPr lang="en-US" b="1" dirty="0"/>
              <a:t>PREMIUM CUSTOMER</a:t>
            </a:r>
          </a:p>
          <a:p>
            <a:pPr marL="457200" indent="-457200">
              <a:buFont typeface="Arial" panose="020B0604020202020204" pitchFamily="34" charset="0"/>
              <a:buChar char="•"/>
            </a:pPr>
            <a:r>
              <a:rPr lang="en-US" dirty="0"/>
              <a:t>Look at sales by </a:t>
            </a:r>
            <a:r>
              <a:rPr lang="en-US" b="1" dirty="0"/>
              <a:t>brand</a:t>
            </a:r>
            <a:r>
              <a:rPr lang="en-US" dirty="0"/>
              <a:t> and </a:t>
            </a:r>
            <a:r>
              <a:rPr lang="en-US" b="1" dirty="0"/>
              <a:t>pack size</a:t>
            </a:r>
            <a:endParaRPr lang="en-AU" u="sng"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528329"/>
          </a:xfrm>
        </p:spPr>
        <p:txBody>
          <a:bodyPr/>
          <a:lstStyle/>
          <a:p>
            <a:r>
              <a:rPr lang="en-AU" dirty="0"/>
              <a:t>This slide will be commentary on affluence and its effect on consumer buying for the category of chips</a:t>
            </a:r>
          </a:p>
          <a:p>
            <a:r>
              <a:rPr lang="en-US" b="1" dirty="0"/>
              <a:t>Budget customers purchase higher volumes of chips</a:t>
            </a:r>
            <a:r>
              <a:rPr lang="en-US" dirty="0"/>
              <a:t>, likely due to affordability.</a:t>
            </a:r>
          </a:p>
          <a:p>
            <a:r>
              <a:rPr lang="en-US" b="1" dirty="0"/>
              <a:t>Premium customers have lower overall chip purchases</a:t>
            </a:r>
            <a:r>
              <a:rPr lang="en-US" dirty="0"/>
              <a:t>, possibly preferring healthier alternatives.</a:t>
            </a:r>
          </a:p>
          <a:p>
            <a:r>
              <a:rPr lang="en-US" b="1" dirty="0"/>
              <a:t>Mainstream customers are the largest segment by total sales</a:t>
            </a:r>
            <a:r>
              <a:rPr lang="en-US" dirty="0"/>
              <a:t>, balancing affordability and preference.</a:t>
            </a:r>
          </a:p>
          <a:p>
            <a:r>
              <a:rPr lang="en-US" b="1" dirty="0"/>
              <a:t>Average price per packet is slightly higher for Mainstream Singles/Couples</a:t>
            </a:r>
            <a:r>
              <a:rPr lang="en-US" dirty="0"/>
              <a:t>, suggesting they choose premium brands occasionally.</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2" name="Picture 11">
            <a:extLst>
              <a:ext uri="{FF2B5EF4-FFF2-40B4-BE49-F238E27FC236}">
                <a16:creationId xmlns:a16="http://schemas.microsoft.com/office/drawing/2014/main" id="{71DDDEDA-EDA6-0BCB-2450-AB0BC3F0C7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825" y="1277771"/>
            <a:ext cx="5924550" cy="4223590"/>
          </a:xfrm>
          <a:prstGeom prst="rect">
            <a:avLst/>
          </a:prstGeom>
        </p:spPr>
      </p:pic>
      <p:pic>
        <p:nvPicPr>
          <p:cNvPr id="14" name="Picture 13">
            <a:extLst>
              <a:ext uri="{FF2B5EF4-FFF2-40B4-BE49-F238E27FC236}">
                <a16:creationId xmlns:a16="http://schemas.microsoft.com/office/drawing/2014/main" id="{4A55AA48-70CB-3BD9-5A7D-D5E4632230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4688" y="1277772"/>
            <a:ext cx="5197312" cy="402765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652154"/>
          </a:xfrm>
        </p:spPr>
        <p:txBody>
          <a:bodyPr/>
          <a:lstStyle/>
          <a:p>
            <a:r>
              <a:rPr lang="en-AU" dirty="0"/>
              <a:t>Explanation of the control store vs other stores</a:t>
            </a:r>
          </a:p>
          <a:p>
            <a:r>
              <a:rPr lang="en-AU" b="1" dirty="0"/>
              <a:t>Qualities of God Control Store-</a:t>
            </a:r>
          </a:p>
          <a:p>
            <a:pPr marL="342900" indent="-342900">
              <a:buFont typeface="Arial" panose="020B0604020202020204" pitchFamily="34" charset="0"/>
              <a:buChar char="•"/>
            </a:pPr>
            <a:r>
              <a:rPr lang="en-IN" dirty="0"/>
              <a:t>Similar monthly sales revenue</a:t>
            </a:r>
          </a:p>
          <a:p>
            <a:pPr marL="342900" indent="-342900">
              <a:buFont typeface="Arial" panose="020B0604020202020204" pitchFamily="34" charset="0"/>
              <a:buChar char="•"/>
            </a:pPr>
            <a:r>
              <a:rPr lang="en-US" dirty="0"/>
              <a:t>Similar number of unique customers</a:t>
            </a:r>
          </a:p>
          <a:p>
            <a:pPr marL="342900" indent="-342900">
              <a:buFont typeface="Arial" panose="020B0604020202020204" pitchFamily="34" charset="0"/>
              <a:buChar char="•"/>
            </a:pPr>
            <a:r>
              <a:rPr lang="en-IN" dirty="0"/>
              <a:t>Similar transactions per customer</a:t>
            </a:r>
          </a:p>
          <a:p>
            <a:r>
              <a:rPr lang="en-US" b="1" dirty="0"/>
              <a:t>Pre-Trial Period</a:t>
            </a:r>
            <a:r>
              <a:rPr lang="en-US" dirty="0"/>
              <a:t> = Before Feb 2019 → used to match trial with the best control store.</a:t>
            </a:r>
          </a:p>
          <a:p>
            <a:r>
              <a:rPr lang="en-US" b="1" dirty="0"/>
              <a:t>Trial Period</a:t>
            </a:r>
            <a:r>
              <a:rPr lang="en-US" dirty="0"/>
              <a:t> = Feb 2019 onward → used to measure the </a:t>
            </a:r>
            <a:r>
              <a:rPr lang="en-US" b="1" dirty="0"/>
              <a:t>impact</a:t>
            </a:r>
            <a:r>
              <a:rPr lang="en-US" dirty="0"/>
              <a:t> of the intervention.(store 77,86,88)</a:t>
            </a:r>
          </a:p>
          <a:p>
            <a:r>
              <a:rPr lang="en-US" dirty="0"/>
              <a:t>Stores 77 and 86 had similar revenue to control stores but 88 had some difference.</a:t>
            </a:r>
          </a:p>
          <a:p>
            <a:endParaRPr lang="en-US" dirty="0"/>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6407</TotalTime>
  <Words>671</Words>
  <Application>Microsoft Office PowerPoint</Application>
  <PresentationFormat>Widescreen</PresentationFormat>
  <Paragraphs>63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Calibri</vt:lpstr>
      <vt:lpstr>Roboto Light</vt:lpstr>
      <vt:lpstr>Roboto</vt:lpstr>
      <vt:lpstr>Arial</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Sneha Jayaram</cp:lastModifiedBy>
  <cp:revision>465</cp:revision>
  <dcterms:created xsi:type="dcterms:W3CDTF">2018-02-07T23:23:24Z</dcterms:created>
  <dcterms:modified xsi:type="dcterms:W3CDTF">2025-07-24T08:49:31Z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