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6" r:id="rId5"/>
    <p:sldId id="267" r:id="rId6"/>
    <p:sldId id="262" r:id="rId7"/>
    <p:sldId id="263" r:id="rId8"/>
    <p:sldId id="264" r:id="rId9"/>
    <p:sldId id="268" r:id="rId10"/>
    <p:sldId id="265" r:id="rId11"/>
    <p:sldId id="269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9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6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4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E8DF-E122-4587-B773-964C1AD96E78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F776-0E3A-4044-A9FD-6CE01EDB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Importing and Exporting Data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9306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781" y="368122"/>
            <a:ext cx="8796337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Understanding the data structure</a:t>
            </a:r>
            <a:endParaRPr lang="en-US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969892"/>
              </p:ext>
            </p:extLst>
          </p:nvPr>
        </p:nvGraphicFramePr>
        <p:xfrm>
          <a:off x="635938" y="1389888"/>
          <a:ext cx="3742075" cy="22677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3899"/>
                <a:gridCol w="803756"/>
                <a:gridCol w="1219200"/>
                <a:gridCol w="995220"/>
              </a:tblGrid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Account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</a:tbl>
          </a:graphicData>
        </a:graphic>
      </p:graphicFrame>
      <p:sp>
        <p:nvSpPr>
          <p:cNvPr id="4" name="Shape 482"/>
          <p:cNvSpPr/>
          <p:nvPr/>
        </p:nvSpPr>
        <p:spPr>
          <a:xfrm>
            <a:off x="4646612" y="1219835"/>
            <a:ext cx="609600" cy="304165"/>
          </a:xfrm>
          <a:custGeom>
            <a:avLst/>
            <a:gdLst/>
            <a:ahLst/>
            <a:cxnLst/>
            <a:rect l="0" t="0" r="0" b="0"/>
            <a:pathLst>
              <a:path w="609600" h="304800">
                <a:moveTo>
                  <a:pt x="457200" y="0"/>
                </a:moveTo>
                <a:lnTo>
                  <a:pt x="609600" y="152400"/>
                </a:lnTo>
                <a:lnTo>
                  <a:pt x="457200" y="304800"/>
                </a:lnTo>
                <a:lnTo>
                  <a:pt x="457200" y="228600"/>
                </a:lnTo>
                <a:lnTo>
                  <a:pt x="0" y="228600"/>
                </a:lnTo>
                <a:lnTo>
                  <a:pt x="0" y="76200"/>
                </a:lnTo>
                <a:lnTo>
                  <a:pt x="457200" y="76200"/>
                </a:lnTo>
                <a:lnTo>
                  <a:pt x="457200" y="0"/>
                </a:lnTo>
                <a:close/>
              </a:path>
            </a:pathLst>
          </a:custGeom>
          <a:ln w="0" cap="flat">
            <a:round/>
          </a:ln>
        </p:spPr>
        <p:style>
          <a:lnRef idx="0">
            <a:srgbClr val="000000">
              <a:alpha val="0"/>
            </a:srgbClr>
          </a:lnRef>
          <a:fillRef idx="1">
            <a:srgbClr val="006666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" name="Shape 479"/>
          <p:cNvSpPr/>
          <p:nvPr/>
        </p:nvSpPr>
        <p:spPr>
          <a:xfrm>
            <a:off x="548988" y="1313688"/>
            <a:ext cx="3931920" cy="418465"/>
          </a:xfrm>
          <a:custGeom>
            <a:avLst/>
            <a:gdLst/>
            <a:ahLst/>
            <a:cxnLst/>
            <a:rect l="0" t="0" r="0" b="0"/>
            <a:pathLst>
              <a:path w="3931920" h="533400">
                <a:moveTo>
                  <a:pt x="0" y="533400"/>
                </a:moveTo>
                <a:lnTo>
                  <a:pt x="3931920" y="533400"/>
                </a:lnTo>
                <a:lnTo>
                  <a:pt x="3931920" y="0"/>
                </a:lnTo>
                <a:lnTo>
                  <a:pt x="0" y="0"/>
                </a:lnTo>
                <a:close/>
              </a:path>
            </a:pathLst>
          </a:custGeom>
          <a:ln w="25908" cap="flat">
            <a:custDash>
              <a:ds d="816000" sp="612000"/>
            </a:custDash>
            <a:round/>
          </a:ln>
        </p:spPr>
        <p:style>
          <a:lnRef idx="1">
            <a:srgbClr val="AA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212" y="3613299"/>
            <a:ext cx="3722878" cy="358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420" marR="929640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Employee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8611" y="1398535"/>
            <a:ext cx="4114800" cy="915622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03542" y="1143000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names / </a:t>
            </a:r>
            <a:r>
              <a:rPr lang="en-US" sz="1600" b="1" dirty="0" err="1" smtClean="0">
                <a:solidFill>
                  <a:schemeClr val="bg1"/>
                </a:solidFill>
              </a:rPr>
              <a:t>colnames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8612" y="1524000"/>
            <a:ext cx="4114800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Returns </a:t>
            </a:r>
            <a:r>
              <a:rPr lang="en-US" sz="1400" dirty="0"/>
              <a:t>the column names of the data </a:t>
            </a:r>
            <a:r>
              <a:rPr lang="en-US" sz="1400" dirty="0" smtClean="0"/>
              <a:t>frame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names(Employee)      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colnames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(Employee)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8612" y="2770135"/>
            <a:ext cx="4114800" cy="777482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5503543" y="2514600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ct val="100000"/>
              </a:spcBef>
              <a:buClrTx/>
            </a:pPr>
            <a:r>
              <a:rPr lang="en-US" sz="1600" b="1" dirty="0" err="1" smtClean="0">
                <a:solidFill>
                  <a:schemeClr val="bg1"/>
                </a:solidFill>
              </a:rPr>
              <a:t>rownames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8613" y="2905780"/>
            <a:ext cx="4114800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Returns </a:t>
            </a:r>
            <a:r>
              <a:rPr lang="en-US" sz="1400" dirty="0"/>
              <a:t>the row names of the data </a:t>
            </a:r>
            <a:r>
              <a:rPr lang="en-US" sz="1400" dirty="0" smtClean="0"/>
              <a:t>frame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rownames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(Employee)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08612" y="4030348"/>
            <a:ext cx="4114800" cy="921998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5503543" y="3819525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dim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13" y="4200525"/>
            <a:ext cx="4114800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/>
              <a:t>Returns </a:t>
            </a:r>
            <a:r>
              <a:rPr lang="en-US" sz="1400" dirty="0"/>
              <a:t>the number of rows &amp; columns in a </a:t>
            </a:r>
            <a:r>
              <a:rPr lang="en-US" sz="1400" dirty="0" smtClean="0"/>
              <a:t>data frame( or dimensions in an array/ matrix)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dim(Employee)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211" y="4236654"/>
            <a:ext cx="4114800" cy="750014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779142" y="3981119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summary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212" y="4319912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400" dirty="0">
                <a:latin typeface="+mn-lt"/>
              </a:rPr>
              <a:t>Gives a univariate summary of the </a:t>
            </a:r>
            <a:r>
              <a:rPr lang="en-US" sz="1400" dirty="0" smtClean="0">
                <a:latin typeface="+mn-lt"/>
              </a:rPr>
              <a:t>data</a:t>
            </a:r>
            <a:endParaRPr lang="en-US" sz="1400" i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summary(Employee)</a:t>
            </a:r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212" y="5347307"/>
            <a:ext cx="4114800" cy="1177318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779143" y="5091773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err="1" smtClean="0">
                <a:solidFill>
                  <a:schemeClr val="bg1"/>
                </a:solidFill>
              </a:rPr>
              <a:t>str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213" y="5425148"/>
            <a:ext cx="4114800" cy="97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Let’s you view the internal structure of the data. Returns the </a:t>
            </a:r>
            <a:r>
              <a:rPr lang="en-US" sz="1400" dirty="0" smtClean="0"/>
              <a:t>dimensions, column </a:t>
            </a:r>
            <a:r>
              <a:rPr lang="en-US" sz="1400" dirty="0"/>
              <a:t>names, </a:t>
            </a:r>
            <a:r>
              <a:rPr lang="en-US" sz="1400" dirty="0" smtClean="0"/>
              <a:t>each column’s data </a:t>
            </a:r>
            <a:r>
              <a:rPr lang="en-US" sz="1400" dirty="0"/>
              <a:t>type, first 5 records</a:t>
            </a:r>
          </a:p>
          <a:p>
            <a:pPr algn="l"/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str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(Employee)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08611" y="5345950"/>
            <a:ext cx="4114800" cy="1192266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5503542" y="5090416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table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8612" y="5471416"/>
            <a:ext cx="4114800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View the frequency distribution of a column or a group of </a:t>
            </a:r>
            <a:r>
              <a:rPr lang="en-US" sz="1400" dirty="0" smtClean="0"/>
              <a:t>columns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 table(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Employee$Account</a:t>
            </a:r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#  table(</a:t>
            </a:r>
            <a:r>
              <a:rPr lang="en-US" sz="1400" i="1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Employee$Account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Employee$Designation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algn="l"/>
            <a:endParaRPr lang="en-US" sz="1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1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Sorting data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3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Sorting data in R … continued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699021"/>
              </p:ext>
            </p:extLst>
          </p:nvPr>
        </p:nvGraphicFramePr>
        <p:xfrm>
          <a:off x="764733" y="1752600"/>
          <a:ext cx="2967456" cy="1700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2030"/>
                <a:gridCol w="808174"/>
                <a:gridCol w="1237252"/>
              </a:tblGrid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Director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ghi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jkl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mno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Associate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1433"/>
              </p:ext>
            </p:extLst>
          </p:nvPr>
        </p:nvGraphicFramePr>
        <p:xfrm>
          <a:off x="5473494" y="1752600"/>
          <a:ext cx="2983287" cy="17007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0594"/>
                <a:gridCol w="824445"/>
                <a:gridCol w="1218248"/>
              </a:tblGrid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075" marR="73025" marT="5461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075"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2075"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Director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jkl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def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mno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Associate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ghi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Lead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54610" marB="0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031087" y="2261907"/>
            <a:ext cx="1453725" cy="464218"/>
            <a:chOff x="0" y="0"/>
            <a:chExt cx="792480" cy="411480"/>
          </a:xfrm>
        </p:grpSpPr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92480" cy="411480"/>
            </a:xfrm>
            <a:prstGeom prst="rect">
              <a:avLst/>
            </a:prstGeom>
          </p:spPr>
        </p:pic>
        <p:sp>
          <p:nvSpPr>
            <p:cNvPr id="7" name="Shape 866"/>
            <p:cNvSpPr/>
            <p:nvPr/>
          </p:nvSpPr>
          <p:spPr>
            <a:xfrm>
              <a:off x="25908" y="25908"/>
              <a:ext cx="685800" cy="304800"/>
            </a:xfrm>
            <a:custGeom>
              <a:avLst/>
              <a:gdLst/>
              <a:ahLst/>
              <a:cxnLst/>
              <a:rect l="0" t="0" r="0" b="0"/>
              <a:pathLst>
                <a:path w="685800" h="304800">
                  <a:moveTo>
                    <a:pt x="533400" y="0"/>
                  </a:moveTo>
                  <a:lnTo>
                    <a:pt x="685800" y="152400"/>
                  </a:lnTo>
                  <a:lnTo>
                    <a:pt x="533400" y="30480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76200"/>
                  </a:lnTo>
                  <a:lnTo>
                    <a:pt x="533400" y="76200"/>
                  </a:lnTo>
                  <a:lnTo>
                    <a:pt x="53340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69673" y="2664230"/>
            <a:ext cx="28759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Sort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on 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8196" y="13378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Employee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46812" y="1323472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Employee_sorted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9556" y="4066102"/>
            <a:ext cx="8440493" cy="2334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95032" y="3886200"/>
            <a:ext cx="215138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Further Examples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14"/>
          <p:cNvSpPr txBox="1">
            <a:spLocks/>
          </p:cNvSpPr>
          <p:nvPr/>
        </p:nvSpPr>
        <p:spPr>
          <a:xfrm>
            <a:off x="760412" y="4191000"/>
            <a:ext cx="8449637" cy="1849848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Employee [ order( 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Employee$ID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), ]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#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Sorting Employee with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ascending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order of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‘ID’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column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Employee [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</a:rPr>
              <a:t>order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(-</a:t>
            </a:r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Employee$ID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</a:rPr>
              <a:t>),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]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#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Sorting Employee with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descending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order of ‘ID’ column</a:t>
            </a:r>
          </a:p>
        </p:txBody>
      </p:sp>
    </p:spTree>
    <p:extLst>
      <p:ext uri="{BB962C8B-B14F-4D97-AF65-F5344CB8AC3E}">
        <p14:creationId xmlns:p14="http://schemas.microsoft.com/office/powerpoint/2010/main" val="37862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55242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Missing values in 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64577" y="1498242"/>
          <a:ext cx="8988552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41832"/>
                <a:gridCol w="4023360"/>
                <a:gridCol w="40233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Cases</a:t>
                      </a:r>
                      <a:endParaRPr lang="en-US" sz="12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NA</a:t>
                      </a:r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Not applicable values</a:t>
                      </a:r>
                      <a:endParaRPr lang="en-US" sz="12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Coercing characters</a:t>
                      </a:r>
                      <a:r>
                        <a:rPr lang="en-US" sz="1200" baseline="0" dirty="0" smtClean="0"/>
                        <a:t> into integer/numeric</a:t>
                      </a:r>
                      <a:endParaRPr lang="en-US" sz="1200" dirty="0"/>
                    </a:p>
                  </a:txBody>
                  <a:tcPr anchor="ctr">
                    <a:solidFill>
                      <a:srgbClr val="CC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NaN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Mathematically</a:t>
                      </a:r>
                      <a:r>
                        <a:rPr lang="en-US" sz="1200" baseline="0" dirty="0" smtClean="0"/>
                        <a:t> improbable values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Generated while performing mathematical</a:t>
                      </a:r>
                      <a:r>
                        <a:rPr lang="en-US" sz="1200" baseline="0" dirty="0" smtClean="0"/>
                        <a:t> calculations like 0/0, Inf – Inf</a:t>
                      </a:r>
                      <a:endParaRPr lang="en-US" sz="12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NULL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Reserved</a:t>
                      </a:r>
                      <a:r>
                        <a:rPr lang="en-US" sz="1200" baseline="0" dirty="0" smtClean="0"/>
                        <a:t> word in R representing null object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457200" y="3784242"/>
            <a:ext cx="8988552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NULL means no value, but NA and </a:t>
            </a:r>
            <a:r>
              <a:rPr lang="en-US" sz="1400" dirty="0" err="1" smtClean="0">
                <a:solidFill>
                  <a:schemeClr val="tx1"/>
                </a:solidFill>
              </a:rPr>
              <a:t>NaN</a:t>
            </a:r>
            <a:r>
              <a:rPr lang="en-US" sz="1400" dirty="0" smtClean="0">
                <a:solidFill>
                  <a:schemeClr val="tx1"/>
                </a:solidFill>
              </a:rPr>
              <a:t> means not usable value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Functions for checking missing values - </a:t>
            </a:r>
            <a:r>
              <a:rPr lang="en-US" sz="1400" dirty="0" err="1" smtClean="0">
                <a:solidFill>
                  <a:schemeClr val="tx1"/>
                </a:solidFill>
              </a:rPr>
              <a:t>is.null</a:t>
            </a:r>
            <a:r>
              <a:rPr lang="en-US" sz="1400" dirty="0" smtClean="0">
                <a:solidFill>
                  <a:schemeClr val="tx1"/>
                </a:solidFill>
              </a:rPr>
              <a:t>(), is.na(), </a:t>
            </a:r>
            <a:r>
              <a:rPr lang="en-US" sz="1400" dirty="0" err="1" smtClean="0">
                <a:solidFill>
                  <a:schemeClr val="tx1"/>
                </a:solidFill>
              </a:rPr>
              <a:t>is.nan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Missing values need to be removed/treated before performing any operations on those value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r>
              <a:rPr lang="en-US" sz="1400" dirty="0" smtClean="0">
                <a:solidFill>
                  <a:schemeClr val="tx1"/>
                </a:solidFill>
              </a:rPr>
              <a:t>Functions for excluding missing values – </a:t>
            </a:r>
            <a:r>
              <a:rPr lang="en-US" sz="1400" dirty="0" err="1" smtClean="0">
                <a:solidFill>
                  <a:schemeClr val="tx1"/>
                </a:solidFill>
              </a:rPr>
              <a:t>na.omit</a:t>
            </a:r>
            <a:r>
              <a:rPr lang="en-US" sz="1400" dirty="0" smtClean="0">
                <a:solidFill>
                  <a:schemeClr val="tx1"/>
                </a:solidFill>
              </a:rPr>
              <a:t>(), </a:t>
            </a:r>
            <a:r>
              <a:rPr lang="en-US" sz="1400" dirty="0" err="1" smtClean="0">
                <a:solidFill>
                  <a:schemeClr val="tx1"/>
                </a:solidFill>
              </a:rPr>
              <a:t>na.exclude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0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Importing Data into 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371600"/>
            <a:ext cx="5029200" cy="21031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airlines &lt;- </a:t>
            </a:r>
            <a:r>
              <a:rPr lang="en-US" sz="1200" dirty="0" err="1" smtClean="0">
                <a:solidFill>
                  <a:schemeClr val="tx1"/>
                </a:solidFill>
                <a:latin typeface="Lucida Console" panose="020B0609040504020204" pitchFamily="49" charset="0"/>
              </a:rPr>
              <a:t>read.table</a:t>
            </a: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“airlines.csv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, header = </a:t>
            </a:r>
            <a:r>
              <a:rPr 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F729C1"/>
                </a:solidFill>
                <a:latin typeface="Lucida Console" panose="020B0609040504020204" pitchFamily="49" charset="0"/>
              </a:rPr>
              <a:t>","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stringsAsFactors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, skip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0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na.strings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“”</a:t>
            </a:r>
            <a:endParaRPr lang="en-US" sz="1200" dirty="0">
              <a:solidFill>
                <a:srgbClr val="F729C1"/>
              </a:solidFill>
              <a:latin typeface="Lucida Console" panose="020B0609040504020204" pitchFamily="49" charset="0"/>
            </a:endParaRP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nrows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10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  )</a:t>
            </a:r>
            <a:endParaRPr lang="en-US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784850" y="1371600"/>
            <a:ext cx="3657600" cy="914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Name of file with correct extension from which data to be read. Relative path will be selected unless absolute path is provided explicitly.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Eg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. – airlines.csv, airports.txt,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planes.tsv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84850" y="2349137"/>
            <a:ext cx="3657600" cy="1097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Indication of whether file contains variable names as its first line. 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If file does not contain variable names, then use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col.names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parameter to set column names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otherwise will be written by default as V1, V2….</a:t>
            </a:r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84850" y="4881278"/>
            <a:ext cx="36576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Character vector of strings which are to be interpreted as NA values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784850" y="5401616"/>
            <a:ext cx="3657600" cy="2743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Maximum number of rows to read in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84850" y="4543821"/>
            <a:ext cx="3657600" cy="2743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Number of rows to be skipped before reading data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84850" y="3840604"/>
            <a:ext cx="3657600" cy="64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Indication of whether strings (character vectors) in data to be converted as factors while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reading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84850" y="3509554"/>
            <a:ext cx="3657600" cy="2743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The field separator character (“,”, ”\t”, “|” etc.)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" y="3916680"/>
            <a:ext cx="5029200" cy="11887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airlines &lt;- read.csv(</a:t>
            </a:r>
            <a:r>
              <a:rPr lang="en-US" sz="12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“airlines.csv</a:t>
            </a:r>
            <a:r>
              <a:rPr lang="en-US" sz="1400" dirty="0">
                <a:solidFill>
                  <a:srgbClr val="F729C1"/>
                </a:solidFill>
                <a:latin typeface="Lucida Console" panose="020B0609040504020204" pitchFamily="49" charset="0"/>
              </a:rPr>
              <a:t>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, header = </a:t>
            </a:r>
            <a:r>
              <a:rPr lang="en-US" sz="1200" dirty="0" smtClean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       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F729C1"/>
                </a:solidFill>
                <a:latin typeface="Lucida Console" panose="020B0609040504020204" pitchFamily="49" charset="0"/>
              </a:rPr>
              <a:t>","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		 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7200" y="3642360"/>
            <a:ext cx="1828800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300"/>
              </a:spcBef>
              <a:buClrTx/>
            </a:pPr>
            <a:r>
              <a:rPr lang="en-US" sz="1400" b="1" dirty="0" smtClean="0">
                <a:solidFill>
                  <a:schemeClr val="bg1"/>
                </a:solidFill>
                <a:latin typeface="+mj-lt"/>
              </a:rPr>
              <a:t>Special Cases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5416232" y="1550832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5416232" y="1773989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5416232" y="1997146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 bwMode="auto">
          <a:xfrm>
            <a:off x="5416232" y="2220303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>
            <a:off x="5416232" y="2443460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>
            <a:off x="5416232" y="2889774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1" name="Oval 20"/>
          <p:cNvSpPr>
            <a:spLocks noChangeAspect="1"/>
          </p:cNvSpPr>
          <p:nvPr/>
        </p:nvSpPr>
        <p:spPr bwMode="auto">
          <a:xfrm>
            <a:off x="5416232" y="2666617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 bwMode="auto">
          <a:xfrm>
            <a:off x="5697993" y="1282337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 bwMode="auto">
          <a:xfrm>
            <a:off x="5697993" y="2283161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 bwMode="auto">
          <a:xfrm>
            <a:off x="5697993" y="3438536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 bwMode="auto">
          <a:xfrm>
            <a:off x="5693410" y="3749394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5697993" y="4498254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5697993" y="5338478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5697993" y="4846444"/>
            <a:ext cx="182880" cy="1828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00" i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92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Exporting Data from 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457200" y="1371600"/>
            <a:ext cx="5029200" cy="16459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write.table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(airlines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, </a:t>
            </a:r>
            <a:r>
              <a:rPr lang="en-US" sz="1200" dirty="0">
                <a:solidFill>
                  <a:srgbClr val="F729C1"/>
                </a:solidFill>
                <a:latin typeface="Lucida Console" panose="020B0609040504020204" pitchFamily="49" charset="0"/>
              </a:rPr>
              <a:t>"airlines.txt"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, append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sep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smtClean="0">
                <a:solidFill>
                  <a:srgbClr val="F729C1"/>
                </a:solidFill>
                <a:latin typeface="Lucida Console" panose="020B0609040504020204" pitchFamily="49" charset="0"/>
              </a:rPr>
              <a:t>"|“</a:t>
            </a:r>
            <a:endParaRPr lang="en-US" sz="1200" dirty="0">
              <a:solidFill>
                <a:srgbClr val="F729C1"/>
              </a:solidFill>
              <a:latin typeface="Lucida Console" panose="020B0609040504020204" pitchFamily="49" charset="0"/>
            </a:endParaRP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row.names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, col.names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  )</a:t>
            </a:r>
            <a:endParaRPr lang="en-US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57200" y="3467100"/>
            <a:ext cx="5029200" cy="13716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write.csv(airlines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, </a:t>
            </a:r>
            <a:r>
              <a:rPr lang="en-US" sz="1200" dirty="0">
                <a:solidFill>
                  <a:srgbClr val="F729C1"/>
                </a:solidFill>
                <a:latin typeface="Lucida Console" panose="020B0609040504020204" pitchFamily="49" charset="0"/>
              </a:rPr>
              <a:t>"airlines.csv"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, append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, </a:t>
            </a:r>
            <a:r>
              <a:rPr lang="en-US" sz="12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row.names</a:t>
            </a: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FALSE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, col.names = </a:t>
            </a:r>
            <a:r>
              <a:rPr lang="en-US" sz="1200" dirty="0">
                <a:solidFill>
                  <a:schemeClr val="accent4"/>
                </a:solidFill>
                <a:latin typeface="Lucida Console" panose="020B0609040504020204" pitchFamily="49" charset="0"/>
              </a:rPr>
              <a:t>TRUE</a:t>
            </a:r>
          </a:p>
          <a:p>
            <a:pPr algn="l" eaLnBrk="1" hangingPunct="1">
              <a:spcBef>
                <a:spcPts val="300"/>
              </a:spcBef>
              <a:buClrTx/>
            </a:pPr>
            <a:r>
              <a:rPr lang="en-US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          )</a:t>
            </a:r>
            <a:endParaRPr lang="en-US" sz="1200" dirty="0" smtClean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4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Missing values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6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err="1" smtClean="0"/>
              <a:t>Subseting</a:t>
            </a:r>
            <a:r>
              <a:rPr lang="en-US" b="1" i="1" dirty="0" smtClean="0"/>
              <a:t>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7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213136"/>
              </p:ext>
            </p:extLst>
          </p:nvPr>
        </p:nvGraphicFramePr>
        <p:xfrm>
          <a:off x="625720" y="2532890"/>
          <a:ext cx="4005480" cy="3869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3399"/>
                <a:gridCol w="914400"/>
                <a:gridCol w="1216311"/>
                <a:gridCol w="1001370"/>
              </a:tblGrid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Account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48368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9296" y="2211794"/>
            <a:ext cx="3722878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420" marR="929640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Employee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6482" y="2556118"/>
            <a:ext cx="4280706" cy="38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065776" y="2362200"/>
            <a:ext cx="214884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ct val="100000"/>
              </a:spcBef>
              <a:buClrTx/>
            </a:pPr>
            <a:r>
              <a:rPr lang="en-US" sz="1600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Subset using Indexing in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62" y="1247359"/>
            <a:ext cx="8605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An important aspect of working with R objects is knowing how to </a:t>
            </a:r>
            <a:r>
              <a:rPr lang="en-US" sz="1600" i="1" dirty="0"/>
              <a:t>“index</a:t>
            </a:r>
            <a:r>
              <a:rPr lang="en-US" sz="1600" i="1" dirty="0" smtClean="0"/>
              <a:t>” </a:t>
            </a:r>
            <a:r>
              <a:rPr lang="en-US" sz="1600" dirty="0" smtClean="0"/>
              <a:t>them</a:t>
            </a:r>
            <a:r>
              <a:rPr lang="en-US" sz="1600" dirty="0"/>
              <a:t>. Indexing </a:t>
            </a:r>
            <a:r>
              <a:rPr lang="en-US" sz="1600" dirty="0" smtClean="0"/>
              <a:t>refers to selecting </a:t>
            </a:r>
            <a:r>
              <a:rPr lang="en-US" sz="1600" dirty="0"/>
              <a:t>a subset of the elements in order to use them in further analysis or possibly change them</a:t>
            </a:r>
            <a:endParaRPr lang="en-US" sz="1600" dirty="0">
              <a:latin typeface="+mn-lt"/>
            </a:endParaRPr>
          </a:p>
        </p:txBody>
      </p:sp>
      <p:sp>
        <p:nvSpPr>
          <p:cNvPr id="8" name="Text Placeholder 14"/>
          <p:cNvSpPr txBox="1">
            <a:spLocks/>
          </p:cNvSpPr>
          <p:nvPr/>
        </p:nvSpPr>
        <p:spPr>
          <a:xfrm>
            <a:off x="5073113" y="2667000"/>
            <a:ext cx="4114800" cy="3006475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[1, ]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Returns 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row and all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columns</a:t>
            </a:r>
            <a:endParaRPr lang="en-US" kern="0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[c(1,2), 2]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Returns first two rows &amp;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column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[c(-2,-3), ] </a:t>
            </a:r>
            <a:endParaRPr lang="en-US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Removes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&amp; 3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row from the result &amp; returns all columns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[, c(1,2,3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Returns all the rows and 1</a:t>
            </a:r>
            <a:r>
              <a:rPr lang="en-US" baseline="30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, 2</a:t>
            </a:r>
            <a:r>
              <a:rPr lang="en-US" baseline="300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&amp; 3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columns</a:t>
            </a:r>
            <a:endParaRPr lang="en-US" dirty="0" smtClean="0">
              <a:solidFill>
                <a:srgbClr val="00206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[, 2]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Returns all rows &amp;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column</a:t>
            </a:r>
          </a:p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[, c(-1,-2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)]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Removes 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&amp; 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column from the output</a:t>
            </a:r>
            <a:endParaRPr lang="en-US" kern="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7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010799"/>
              </p:ext>
            </p:extLst>
          </p:nvPr>
        </p:nvGraphicFramePr>
        <p:xfrm>
          <a:off x="625720" y="2532890"/>
          <a:ext cx="4005480" cy="38694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3399"/>
                <a:gridCol w="914400"/>
                <a:gridCol w="1216311"/>
                <a:gridCol w="1001370"/>
              </a:tblGrid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Account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483681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483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9296" y="2211794"/>
            <a:ext cx="3722878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420" marR="929640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Employee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6482" y="2556118"/>
            <a:ext cx="4280706" cy="3846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065776" y="2362200"/>
            <a:ext cx="214884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1" hangingPunct="1">
              <a:spcBef>
                <a:spcPct val="100000"/>
              </a:spcBef>
              <a:buClrTx/>
            </a:pPr>
            <a:r>
              <a:rPr lang="en-US" sz="1600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8985250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Subset using names in 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62" y="1247359"/>
            <a:ext cx="8605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$ sign and names are also used </a:t>
            </a:r>
            <a:r>
              <a:rPr lang="en-US" sz="1600" dirty="0"/>
              <a:t>to access variables in a data frame</a:t>
            </a:r>
            <a:endParaRPr lang="en-US" sz="1600" dirty="0">
              <a:latin typeface="+mn-lt"/>
            </a:endParaRPr>
          </a:p>
        </p:txBody>
      </p:sp>
      <p:sp>
        <p:nvSpPr>
          <p:cNvPr id="8" name="Text Placeholder 14"/>
          <p:cNvSpPr txBox="1">
            <a:spLocks/>
          </p:cNvSpPr>
          <p:nvPr/>
        </p:nvSpPr>
        <p:spPr>
          <a:xfrm>
            <a:off x="5073113" y="2667000"/>
            <a:ext cx="4114800" cy="3006475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Employee[, “Name”]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Return the column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“Name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”</a:t>
            </a:r>
            <a:endParaRPr lang="en-US" dirty="0" smtClean="0">
              <a:solidFill>
                <a:srgbClr val="00206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Employee$Name</a:t>
            </a:r>
            <a:endParaRPr lang="en-US" dirty="0" smtClean="0">
              <a:solidFill>
                <a:srgbClr val="00206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Return the column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“Name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But what is the difference between these two ?</a:t>
            </a:r>
            <a:endParaRPr lang="en-US" dirty="0" smtClean="0">
              <a:solidFill>
                <a:srgbClr val="00206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Employee$Name</a:t>
            </a:r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&lt;- NULL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Drop column “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Name”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Employee [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c(“ID”, “Name”, “Designation”)]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Returns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all rows 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first 3 columns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3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849857"/>
              </p:ext>
            </p:extLst>
          </p:nvPr>
        </p:nvGraphicFramePr>
        <p:xfrm>
          <a:off x="625720" y="1568996"/>
          <a:ext cx="4005480" cy="22677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3399"/>
                <a:gridCol w="914400"/>
                <a:gridCol w="1216311"/>
                <a:gridCol w="1001370"/>
              </a:tblGrid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Designation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Account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/>
                </a:tc>
              </a:tr>
              <a:tr h="28346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  <a:tr h="283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16" marR="72390" marT="53506" marB="0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9296" y="1247902"/>
            <a:ext cx="3722878" cy="34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2420" marR="929640" indent="-635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Employee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3812" y="1795575"/>
            <a:ext cx="4114800" cy="777482"/>
          </a:xfrm>
          <a:prstGeom prst="rect">
            <a:avLst/>
          </a:prstGeom>
          <a:solidFill>
            <a:srgbClr val="CBD3D3"/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198743" y="1540040"/>
            <a:ext cx="2151380" cy="342900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which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3813" y="192104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which() function gives the </a:t>
            </a:r>
            <a:r>
              <a:rPr lang="en-US" sz="1400" dirty="0" smtClean="0"/>
              <a:t>positions/indices of the logical vector where the value is TRUE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08012" y="4218454"/>
            <a:ext cx="4114800" cy="2198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0" name="Text Placeholder 14"/>
          <p:cNvSpPr txBox="1">
            <a:spLocks/>
          </p:cNvSpPr>
          <p:nvPr/>
        </p:nvSpPr>
        <p:spPr>
          <a:xfrm>
            <a:off x="615593" y="4378133"/>
            <a:ext cx="3959224" cy="1849848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which(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Employee$Designation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==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‘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abc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’)</a:t>
            </a:r>
          </a:p>
          <a:p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which(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Employee$Designation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==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‘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abc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’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&amp; </a:t>
            </a:r>
            <a:r>
              <a:rPr lang="en-US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Employee$Account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 ==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‘’)</a:t>
            </a:r>
            <a:endParaRPr lang="en-US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which(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Employee$ID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&gt;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1000) </a:t>
            </a:r>
            <a:endParaRPr lang="en-US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kern="0" dirty="0" smtClean="0">
                <a:latin typeface="Calibri" panose="020F0502020204030204" pitchFamily="34" charset="0"/>
              </a:rPr>
              <a:t>      </a:t>
            </a:r>
            <a:endParaRPr lang="en-US" kern="0" dirty="0" smtClean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02944" y="3959602"/>
            <a:ext cx="215138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Examples - which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5249" y="4202414"/>
            <a:ext cx="4114800" cy="2198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ash"/>
          </a:ln>
        </p:spPr>
        <p:txBody>
          <a:bodyPr wrap="square" tIns="91440" rtlCol="0">
            <a:noAutofit/>
          </a:bodyPr>
          <a:lstStyle/>
          <a:p>
            <a:pPr marL="171450" indent="-171450" algn="l">
              <a:buFont typeface="Webdings" pitchFamily="18" charset="2"/>
              <a:buChar char="4"/>
            </a:pPr>
            <a:endParaRPr lang="en-US" sz="1400" dirty="0" smtClean="0"/>
          </a:p>
        </p:txBody>
      </p:sp>
      <p:sp>
        <p:nvSpPr>
          <p:cNvPr id="13" name="Text Placeholder 14"/>
          <p:cNvSpPr txBox="1">
            <a:spLocks/>
          </p:cNvSpPr>
          <p:nvPr/>
        </p:nvSpPr>
        <p:spPr>
          <a:xfrm>
            <a:off x="5102829" y="4365411"/>
            <a:ext cx="4149120" cy="1849848"/>
          </a:xfrm>
          <a:prstGeom prst="rect">
            <a:avLst/>
          </a:prstGeom>
          <a:ln>
            <a:noFill/>
          </a:ln>
        </p:spPr>
        <p:txBody>
          <a:bodyPr tIns="91440"/>
          <a:lstStyle>
            <a:lvl1pPr marL="234950" indent="-23495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3399"/>
              </a:buClr>
              <a:buFont typeface="Webdings" pitchFamily="18" charset="2"/>
              <a:buChar char="4"/>
              <a:defRPr sz="14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–"/>
              <a:defRPr sz="1200" baseline="0">
                <a:solidFill>
                  <a:schemeClr val="tx1"/>
                </a:solidFill>
                <a:latin typeface="+mn-lt"/>
              </a:defRPr>
            </a:lvl2pPr>
            <a:lvl3pPr marL="623888" indent="-1603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»"/>
              <a:defRPr sz="1300" baseline="0">
                <a:solidFill>
                  <a:schemeClr val="tx1"/>
                </a:solidFill>
                <a:latin typeface="+mn-lt"/>
              </a:defRPr>
            </a:lvl3pPr>
            <a:lvl4pPr marL="855663" indent="-173038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399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4pPr>
            <a:lvl5pPr marL="1030288" indent="-1158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pitchFamily="34" charset="0"/>
              <a:buChar char="»"/>
              <a:defRPr sz="1200" baseline="0">
                <a:solidFill>
                  <a:schemeClr val="tx1"/>
                </a:solidFill>
                <a:latin typeface="+mn-lt"/>
              </a:defRPr>
            </a:lvl5pPr>
            <a:lvl6pPr marL="29749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6pPr>
            <a:lvl7pPr marL="34321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7pPr>
            <a:lvl8pPr marL="38893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8pPr>
            <a:lvl9pPr marL="43465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Clr>
                <a:schemeClr val="tx1"/>
              </a:buClr>
              <a:buSzPct val="40000"/>
              <a:buFont typeface="Arial" charset="0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Employee[which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(</a:t>
            </a:r>
            <a:r>
              <a:rPr lang="en-US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Employee$Designation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 == 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‘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abc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’) </a:t>
            </a:r>
            <a:r>
              <a:rPr lang="en-US" kern="0" dirty="0">
                <a:solidFill>
                  <a:srgbClr val="002060"/>
                </a:solidFill>
                <a:latin typeface="Calibri" panose="020F0502020204030204" pitchFamily="34" charset="0"/>
              </a:rPr>
              <a:t>, ] </a:t>
            </a:r>
          </a:p>
          <a:p>
            <a:pPr marL="0" indent="0">
              <a:buNone/>
            </a:pP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# This will return all the columns &amp; rows having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    designation as ‘</a:t>
            </a:r>
            <a:r>
              <a:rPr lang="en-US" i="1" kern="0" dirty="0" err="1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abc</a:t>
            </a: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’</a:t>
            </a:r>
          </a:p>
          <a:p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Employee$Name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[which(</a:t>
            </a:r>
            <a:r>
              <a:rPr lang="en-US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Employee$ID</a:t>
            </a:r>
            <a:r>
              <a:rPr lang="en-US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&gt; 5000) , ]</a:t>
            </a:r>
          </a:p>
          <a:p>
            <a:pPr marL="0" indent="0">
              <a:buNone/>
            </a:pP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# </a:t>
            </a:r>
            <a:r>
              <a:rPr lang="en-US" i="1" kern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This will return only names of employees </a:t>
            </a: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having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kern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i="1" kern="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       ID greater than  </a:t>
            </a:r>
            <a:r>
              <a:rPr lang="en-US" i="1" kern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5000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5190181" y="3946880"/>
            <a:ext cx="2151380" cy="3429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smtClean="0">
                <a:solidFill>
                  <a:schemeClr val="bg1"/>
                </a:solidFill>
              </a:rPr>
              <a:t>Subset using which</a:t>
            </a:r>
            <a:endParaRPr lang="en-US" sz="1600" b="1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81000"/>
            <a:ext cx="10039082" cy="83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Using the which() function to subset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0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/>
          </p:cNvSpPr>
          <p:nvPr/>
        </p:nvSpPr>
        <p:spPr>
          <a:xfrm>
            <a:off x="1600200" y="2743200"/>
            <a:ext cx="6705600" cy="2971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b="1" i="1" dirty="0" smtClean="0"/>
              <a:t>Data summary in R</a:t>
            </a:r>
          </a:p>
          <a:p>
            <a:pPr>
              <a:spcBef>
                <a:spcPts val="1800"/>
              </a:spcBef>
            </a:pPr>
            <a:endParaRPr lang="en-US" b="1" i="1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00200" y="1219200"/>
            <a:ext cx="6705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6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905</Words>
  <Application>Microsoft Office PowerPoint</Application>
  <PresentationFormat>Widescreen</PresentationFormat>
  <Paragraphs>205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Saurav Vats</dc:creator>
  <cp:lastModifiedBy>Saurav Vats</cp:lastModifiedBy>
  <cp:revision>16</cp:revision>
  <dcterms:created xsi:type="dcterms:W3CDTF">2018-05-12T15:08:42Z</dcterms:created>
  <dcterms:modified xsi:type="dcterms:W3CDTF">2018-06-30T03:49:22Z</dcterms:modified>
</cp:coreProperties>
</file>