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  <p:sldId id="264" r:id="rId9"/>
    <p:sldId id="265" r:id="rId10"/>
    <p:sldId id="266" r:id="rId11"/>
    <p:sldId id="267" r:id="rId12"/>
    <p:sldId id="268" r:id="rId13"/>
    <p:sldId id="276" r:id="rId14"/>
    <p:sldId id="274" r:id="rId15"/>
    <p:sldId id="275" r:id="rId16"/>
    <p:sldId id="270" r:id="rId17"/>
    <p:sldId id="271" r:id="rId18"/>
    <p:sldId id="282" r:id="rId19"/>
    <p:sldId id="283" r:id="rId20"/>
    <p:sldId id="281" r:id="rId21"/>
    <p:sldId id="277" r:id="rId22"/>
    <p:sldId id="280" r:id="rId23"/>
    <p:sldId id="279" r:id="rId24"/>
    <p:sldId id="285" r:id="rId25"/>
    <p:sldId id="28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anchez.org/category/jenkin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uthor/3823694000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CD150C1-2369-E282-A41C-ED8C68FB4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81" y="989127"/>
            <a:ext cx="10993438" cy="1499549"/>
          </a:xfrm>
        </p:spPr>
        <p:txBody>
          <a:bodyPr>
            <a:noAutofit/>
          </a:bodyPr>
          <a:lstStyle/>
          <a:p>
            <a:pPr algn="ctr"/>
            <a:br>
              <a:rPr lang="en-IN" sz="2500" kern="1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IN" sz="2500" kern="1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IN" sz="2500" kern="1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IN" sz="2500" kern="1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IN" sz="2500" kern="1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IN" sz="2500" kern="1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IN" sz="2500" kern="100" cap="none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2500" kern="100" cap="none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AWS Web Server Deployment with CI/CD, Prometheus Monitoring, and IPS Security using Snort</a:t>
            </a:r>
            <a:br>
              <a:rPr lang="en-IN" sz="2500" kern="1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sz="25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7C741-47A2-51A3-AE71-C5F205302D47}"/>
              </a:ext>
            </a:extLst>
          </p:cNvPr>
          <p:cNvSpPr txBox="1"/>
          <p:nvPr/>
        </p:nvSpPr>
        <p:spPr>
          <a:xfrm>
            <a:off x="3346515" y="3553905"/>
            <a:ext cx="4732256" cy="1967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marR="38735" indent="-6350" algn="ctr">
              <a:lnSpc>
                <a:spcPct val="115000"/>
              </a:lnSpc>
              <a:spcAft>
                <a:spcPts val="585"/>
              </a:spcAft>
            </a:pPr>
            <a:r>
              <a:rPr lang="en-US" b="1" kern="100" dirty="0">
                <a:solidFill>
                  <a:schemeClr val="bg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		P</a:t>
            </a:r>
            <a:r>
              <a:rPr lang="en-IN" b="1" kern="100" dirty="0">
                <a:solidFill>
                  <a:schemeClr val="bg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resented By</a:t>
            </a:r>
          </a:p>
          <a:p>
            <a:pPr marL="1657350" marR="38735" lvl="3" indent="-285750">
              <a:lnSpc>
                <a:spcPct val="115000"/>
              </a:lnSpc>
              <a:spcAft>
                <a:spcPts val="585"/>
              </a:spcAft>
              <a:buFont typeface="Arial" panose="020B0604020202020204" pitchFamily="34" charset="0"/>
              <a:buChar char="•"/>
            </a:pPr>
            <a:r>
              <a:rPr lang="en-IN" b="1" kern="100" dirty="0">
                <a:solidFill>
                  <a:schemeClr val="bg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Shradha Gaikwad</a:t>
            </a:r>
          </a:p>
          <a:p>
            <a:pPr marL="1657350" marR="38735" lvl="3" indent="-285750">
              <a:lnSpc>
                <a:spcPct val="115000"/>
              </a:lnSpc>
              <a:spcAft>
                <a:spcPts val="585"/>
              </a:spcAft>
              <a:buFont typeface="Arial" panose="020B0604020202020204" pitchFamily="34" charset="0"/>
              <a:buChar char="•"/>
            </a:pPr>
            <a:r>
              <a:rPr lang="en-IN" b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Dhanshri</a:t>
            </a:r>
            <a:r>
              <a:rPr lang="en-IN" b="1" kern="100" dirty="0">
                <a:solidFill>
                  <a:schemeClr val="bg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IN" b="1" kern="100" dirty="0" err="1">
                <a:solidFill>
                  <a:schemeClr val="bg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Rokde</a:t>
            </a:r>
            <a:endParaRPr lang="en-IN" b="1" kern="100" dirty="0">
              <a:solidFill>
                <a:schemeClr val="bg1"/>
              </a:solidFill>
              <a:latin typeface="Times New Roman" panose="02020603050405020304" pitchFamily="18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1657350" marR="38735" lvl="3" indent="-285750">
              <a:lnSpc>
                <a:spcPct val="115000"/>
              </a:lnSpc>
              <a:spcAft>
                <a:spcPts val="585"/>
              </a:spcAft>
              <a:buFont typeface="Arial" panose="020B0604020202020204" pitchFamily="34" charset="0"/>
              <a:buChar char="•"/>
            </a:pPr>
            <a:r>
              <a:rPr lang="en-IN" b="1" kern="100" dirty="0">
                <a:solidFill>
                  <a:schemeClr val="bg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Sneha Kalsait</a:t>
            </a:r>
          </a:p>
          <a:p>
            <a:pPr marL="1657350" marR="38735" lvl="3" indent="-285750">
              <a:lnSpc>
                <a:spcPct val="115000"/>
              </a:lnSpc>
              <a:spcAft>
                <a:spcPts val="585"/>
              </a:spcAft>
              <a:buFont typeface="Arial" panose="020B0604020202020204" pitchFamily="34" charset="0"/>
              <a:buChar char="•"/>
            </a:pPr>
            <a:r>
              <a:rPr lang="en-IN" b="1" kern="100" dirty="0">
                <a:solidFill>
                  <a:schemeClr val="bg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Prathamesh Panjabi</a:t>
            </a:r>
            <a:endParaRPr lang="en-IN" kern="100" dirty="0">
              <a:solidFill>
                <a:schemeClr val="bg1"/>
              </a:solidFill>
              <a:latin typeface="Times New Roman" panose="02020603050405020304" pitchFamily="18" charset="0"/>
              <a:ea typeface="Aptos" panose="020B000402020202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34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6C58-7C01-6631-1E1C-30B48FAF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and tools used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5E8BCF-6C1B-D386-B543-0BF170B26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1913" y="2568166"/>
            <a:ext cx="1809947" cy="21870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F31982-4C2E-E850-FF12-C406582B87CD}"/>
              </a:ext>
            </a:extLst>
          </p:cNvPr>
          <p:cNvSpPr txBox="1"/>
          <p:nvPr/>
        </p:nvSpPr>
        <p:spPr>
          <a:xfrm>
            <a:off x="461913" y="4862676"/>
            <a:ext cx="23755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Jenkins is an open-source automation server used to implement Continuous Integration (CI) and Continuous Deployment (CD) pipelines. </a:t>
            </a:r>
            <a:endParaRPr lang="en-IN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01D791-1872-4C62-1446-C18174BA1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2379" y="2568166"/>
            <a:ext cx="2639505" cy="21870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DF3040-0C1E-F4E8-5740-C76D4BB51EA9}"/>
              </a:ext>
            </a:extLst>
          </p:cNvPr>
          <p:cNvSpPr txBox="1"/>
          <p:nvPr/>
        </p:nvSpPr>
        <p:spPr>
          <a:xfrm>
            <a:off x="4086519" y="4862676"/>
            <a:ext cx="27903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Docker is an open-source platform that enables developers to build, deploy, and manage applications inside lightweight, portable containers. </a:t>
            </a:r>
            <a:endParaRPr lang="en-IN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CF4265-1AC9-7F40-40CE-C639B3698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0370" y="2564434"/>
            <a:ext cx="3429000" cy="21907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DA5DF80-FB6B-65FD-6E98-426E19EB2AF1}"/>
              </a:ext>
            </a:extLst>
          </p:cNvPr>
          <p:cNvSpPr txBox="1"/>
          <p:nvPr/>
        </p:nvSpPr>
        <p:spPr>
          <a:xfrm>
            <a:off x="8125905" y="4755184"/>
            <a:ext cx="32333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AWS EC2 (Elastic Compute Cloud) is a web service that provides resizable compute capacity in the cloud. It is primarily used to host and run applications in virtual machines (called instances). </a:t>
            </a:r>
            <a:endParaRPr lang="en-IN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93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FD7A7-5B17-158A-F0F8-B49AF332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and tools used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C34455-0229-FBC6-654C-F389B69AC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69682" y="2472179"/>
            <a:ext cx="3582185" cy="19136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73C619-2E83-54C2-0B99-B4E5452EE12D}"/>
              </a:ext>
            </a:extLst>
          </p:cNvPr>
          <p:cNvSpPr txBox="1"/>
          <p:nvPr/>
        </p:nvSpPr>
        <p:spPr>
          <a:xfrm>
            <a:off x="377072" y="4666268"/>
            <a:ext cx="26300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GitHub is a cloud-based version control and collaboration platform that allows developers to store, manage, and share code. </a:t>
            </a:r>
            <a:endParaRPr lang="en-IN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0FA388-434B-3334-EE0B-10647F1D2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865" y="2281286"/>
            <a:ext cx="4727149" cy="20173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F685D7-4FDF-42B3-2125-B398A6A7B83D}"/>
              </a:ext>
            </a:extLst>
          </p:cNvPr>
          <p:cNvSpPr txBox="1"/>
          <p:nvPr/>
        </p:nvSpPr>
        <p:spPr>
          <a:xfrm>
            <a:off x="3733014" y="4666268"/>
            <a:ext cx="42703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50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SonarQube is an open-source platform for continuous inspection of code quality. It performs static code analysis to identify bugs, vulnerabilities, and code smells in the codebase. </a:t>
            </a:r>
            <a:endParaRPr lang="en-IN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074A23-DCF2-9CAD-A931-C435C871B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6886" y="2472179"/>
            <a:ext cx="3205114" cy="1998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A8EAF5-F82A-F1E4-64F0-409CB1DBD0DC}"/>
              </a:ext>
            </a:extLst>
          </p:cNvPr>
          <p:cNvSpPr txBox="1"/>
          <p:nvPr/>
        </p:nvSpPr>
        <p:spPr>
          <a:xfrm>
            <a:off x="8986886" y="4779390"/>
            <a:ext cx="300400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50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Snort is an open-source Intrusion Detection and Prevention System (IDS/IPS) that monitors network traffic to detect potential threats and intrusions</a:t>
            </a:r>
            <a:endParaRPr lang="en-IN" sz="15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90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3A63-716A-2AB6-6573-D0961EFF7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and tools used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4C1031-C6B3-D2AB-483D-BC222E22E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338" y="2253282"/>
            <a:ext cx="3667027" cy="24509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378870-2ADD-25CD-926C-94222607DAF2}"/>
              </a:ext>
            </a:extLst>
          </p:cNvPr>
          <p:cNvSpPr txBox="1"/>
          <p:nvPr/>
        </p:nvSpPr>
        <p:spPr>
          <a:xfrm>
            <a:off x="1046375" y="4576438"/>
            <a:ext cx="4576713" cy="703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0510" marR="38735" indent="-6350" algn="just">
              <a:lnSpc>
                <a:spcPct val="151000"/>
              </a:lnSpc>
              <a:spcAft>
                <a:spcPts val="585"/>
              </a:spcAft>
            </a:pPr>
            <a:r>
              <a:rPr lang="en-IN" sz="1400" kern="10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Prometheus is an open-source monitoring and alerting toolkit designed for reliability and scalability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1FFA88-221B-7B15-493D-E88465F82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541" y="2561733"/>
            <a:ext cx="2309568" cy="17345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BBA14B-ED0B-017A-FF7B-58C3C8258E2F}"/>
              </a:ext>
            </a:extLst>
          </p:cNvPr>
          <p:cNvSpPr txBox="1"/>
          <p:nvPr/>
        </p:nvSpPr>
        <p:spPr>
          <a:xfrm>
            <a:off x="7079530" y="4576438"/>
            <a:ext cx="4270342" cy="102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0510" marR="38735" indent="-6350" algn="just">
              <a:lnSpc>
                <a:spcPct val="151000"/>
              </a:lnSpc>
              <a:spcAft>
                <a:spcPts val="585"/>
              </a:spcAft>
            </a:pPr>
            <a:r>
              <a:rPr lang="en-IN" sz="1400" kern="10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Grafana is an open-source data visualization and monitoring tool that integrates with Prometheus to create visual dashboards</a:t>
            </a:r>
            <a:r>
              <a:rPr lang="en-IN" sz="1400" kern="10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. </a:t>
            </a:r>
            <a:endParaRPr lang="en-IN" sz="1400" kern="100" dirty="0">
              <a:solidFill>
                <a:schemeClr val="accent3">
                  <a:lumMod val="50000"/>
                </a:schemeClr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813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2285-233F-E2D5-C47C-F200C9092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structure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B1F5B1-ED99-1420-913D-EF8AC1074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2920" y="2605431"/>
            <a:ext cx="8286160" cy="374823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64892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5B85B-B608-C515-17C7-3508D977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Containerizing and deploying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3F1369-11FD-494D-9C93-1DC25BBDF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2536" y="2477606"/>
            <a:ext cx="8766927" cy="3678238"/>
          </a:xfr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70959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980DC-0530-7266-07A5-FB7E9EA9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Containerizing and deploying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BFE832-66BA-EB1C-134B-61A2794C4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823" y="2772852"/>
            <a:ext cx="1395167" cy="13574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47A372-AF9B-36FB-60B8-0757BF174430}"/>
              </a:ext>
            </a:extLst>
          </p:cNvPr>
          <p:cNvSpPr txBox="1"/>
          <p:nvPr/>
        </p:nvSpPr>
        <p:spPr>
          <a:xfrm>
            <a:off x="373310" y="4294472"/>
            <a:ext cx="159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01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SCM Checkout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2CE8B-845D-3696-D011-3D37E191A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995" y="2730220"/>
            <a:ext cx="2422198" cy="13574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C340A7-35B4-E06A-BE3A-B2CB213ACB43}"/>
              </a:ext>
            </a:extLst>
          </p:cNvPr>
          <p:cNvSpPr txBox="1"/>
          <p:nvPr/>
        </p:nvSpPr>
        <p:spPr>
          <a:xfrm>
            <a:off x="2874341" y="4294472"/>
            <a:ext cx="2073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02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SonarQube Analysis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7EA5B1-F5B6-3358-4D25-B85B237A2302}"/>
              </a:ext>
            </a:extLst>
          </p:cNvPr>
          <p:cNvSpPr txBox="1"/>
          <p:nvPr/>
        </p:nvSpPr>
        <p:spPr>
          <a:xfrm>
            <a:off x="1883616" y="3141622"/>
            <a:ext cx="1197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………</a:t>
            </a:r>
            <a:endParaRPr lang="en-IN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6036E1-0109-AA18-7DBC-2362A986461C}"/>
              </a:ext>
            </a:extLst>
          </p:cNvPr>
          <p:cNvSpPr txBox="1"/>
          <p:nvPr/>
        </p:nvSpPr>
        <p:spPr>
          <a:xfrm>
            <a:off x="5464439" y="3224283"/>
            <a:ext cx="886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………</a:t>
            </a:r>
            <a:endParaRPr lang="en-IN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Google Shape;468;p19">
            <a:extLst>
              <a:ext uri="{FF2B5EF4-FFF2-40B4-BE49-F238E27FC236}">
                <a16:creationId xmlns:a16="http://schemas.microsoft.com/office/drawing/2014/main" id="{689CA3DD-F7DB-2297-3F5D-EEB07D14BC90}"/>
              </a:ext>
            </a:extLst>
          </p:cNvPr>
          <p:cNvSpPr/>
          <p:nvPr/>
        </p:nvSpPr>
        <p:spPr>
          <a:xfrm>
            <a:off x="6299086" y="2810311"/>
            <a:ext cx="2281778" cy="1093508"/>
          </a:xfrm>
          <a:custGeom>
            <a:avLst/>
            <a:gdLst/>
            <a:ahLst/>
            <a:cxnLst/>
            <a:rect l="l" t="t" r="r" b="b"/>
            <a:pathLst>
              <a:path w="2477250" h="1391764" extrusionOk="0">
                <a:moveTo>
                  <a:pt x="0" y="0"/>
                </a:moveTo>
                <a:lnTo>
                  <a:pt x="2477250" y="0"/>
                </a:lnTo>
                <a:lnTo>
                  <a:pt x="2477250" y="1391764"/>
                </a:lnTo>
                <a:lnTo>
                  <a:pt x="0" y="13917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58FD7B-9BA8-588D-F1D0-58DBF6F664B1}"/>
              </a:ext>
            </a:extLst>
          </p:cNvPr>
          <p:cNvSpPr txBox="1"/>
          <p:nvPr/>
        </p:nvSpPr>
        <p:spPr>
          <a:xfrm>
            <a:off x="6418477" y="4294472"/>
            <a:ext cx="2073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03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Build Docker Image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F8FCD6-CD9F-3202-CB42-7BE2C67B6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0864" y="3182090"/>
            <a:ext cx="975445" cy="4938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0907D1D-BE16-A035-F0D2-D267DC85A7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4043" y="2730220"/>
            <a:ext cx="1816765" cy="144487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1C104A8-4BC1-8FA2-7C0C-59C96B18B269}"/>
              </a:ext>
            </a:extLst>
          </p:cNvPr>
          <p:cNvSpPr txBox="1"/>
          <p:nvPr/>
        </p:nvSpPr>
        <p:spPr>
          <a:xfrm>
            <a:off x="9794043" y="4294472"/>
            <a:ext cx="1816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04</a:t>
            </a:r>
          </a:p>
          <a:p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Dockerhub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login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267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C841-82DE-8B99-4695-B47D775C2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Containerizing and deploying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3A99ED-B5BB-BCAA-5D89-4C0AECD39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2284" y="2538510"/>
            <a:ext cx="1877731" cy="15119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CDB16D-1EFF-183E-D2DF-4A1983703326}"/>
              </a:ext>
            </a:extLst>
          </p:cNvPr>
          <p:cNvSpPr txBox="1"/>
          <p:nvPr/>
        </p:nvSpPr>
        <p:spPr>
          <a:xfrm>
            <a:off x="2263139" y="4317475"/>
            <a:ext cx="209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05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Docker image push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40BE43-087F-1392-9E27-F1BEE6510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555" y="2538511"/>
            <a:ext cx="1757364" cy="16092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E177DF-F6F6-6FDE-D63D-FD424CFF2A3C}"/>
              </a:ext>
            </a:extLst>
          </p:cNvPr>
          <p:cNvSpPr txBox="1"/>
          <p:nvPr/>
        </p:nvSpPr>
        <p:spPr>
          <a:xfrm>
            <a:off x="6193409" y="4317475"/>
            <a:ext cx="209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06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Run SSH Command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E2CD3C-9782-6991-CE25-5290EC303CA3}"/>
              </a:ext>
            </a:extLst>
          </p:cNvPr>
          <p:cNvSpPr txBox="1"/>
          <p:nvPr/>
        </p:nvSpPr>
        <p:spPr>
          <a:xfrm>
            <a:off x="4571682" y="2925146"/>
            <a:ext cx="1480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……………</a:t>
            </a:r>
            <a:endParaRPr lang="en-IN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890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44B29-DCEE-A5A7-3375-707BE3B5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output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263CEB-59CF-D5F8-537F-E567CF704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985" y="2784281"/>
            <a:ext cx="9275974" cy="37237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EFE815-0A2B-BF1F-83AE-6B8781BD1222}"/>
              </a:ext>
            </a:extLst>
          </p:cNvPr>
          <p:cNvSpPr txBox="1"/>
          <p:nvPr/>
        </p:nvSpPr>
        <p:spPr>
          <a:xfrm>
            <a:off x="546755" y="2130458"/>
            <a:ext cx="16025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3">
                    <a:lumMod val="50000"/>
                  </a:schemeClr>
                </a:solidFill>
              </a:rPr>
              <a:t>- AWS EC2</a:t>
            </a:r>
            <a:endParaRPr lang="en-IN" sz="2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2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427A-65E0-FB0E-1D1D-445C79C8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output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C9B0D0-C62C-8E61-A6C2-4380A1063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1790" y="2658360"/>
            <a:ext cx="9417378" cy="37614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5AA0D6-F41B-8591-C9F5-0034D9A44237}"/>
              </a:ext>
            </a:extLst>
          </p:cNvPr>
          <p:cNvSpPr txBox="1"/>
          <p:nvPr/>
        </p:nvSpPr>
        <p:spPr>
          <a:xfrm>
            <a:off x="581192" y="2100770"/>
            <a:ext cx="31518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3">
                    <a:lumMod val="50000"/>
                  </a:schemeClr>
                </a:solidFill>
              </a:rPr>
              <a:t>- SonarQube Dashboard</a:t>
            </a:r>
            <a:endParaRPr lang="en-IN" sz="2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512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4568C-DACC-8805-BF31-4C45D9CBF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output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04309D-E879-D0AB-3E0E-AF8D0BC39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2874" y="2703864"/>
            <a:ext cx="9238267" cy="37141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F2E64E-A910-961E-4B37-EC2859A51B6A}"/>
              </a:ext>
            </a:extLst>
          </p:cNvPr>
          <p:cNvSpPr txBox="1"/>
          <p:nvPr/>
        </p:nvSpPr>
        <p:spPr>
          <a:xfrm>
            <a:off x="593889" y="1998482"/>
            <a:ext cx="2696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3">
                    <a:lumMod val="50000"/>
                  </a:schemeClr>
                </a:solidFill>
              </a:rPr>
              <a:t>- Jenkins</a:t>
            </a:r>
            <a:endParaRPr lang="en-IN" sz="2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3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17D6-0700-1609-8B37-61C5C7446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61" y="824203"/>
            <a:ext cx="11029616" cy="787279"/>
          </a:xfrm>
        </p:spPr>
        <p:txBody>
          <a:bodyPr/>
          <a:lstStyle/>
          <a:p>
            <a:pPr algn="ctr"/>
            <a:r>
              <a:rPr lang="en-US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1642-A627-AE7B-3FC9-00076552A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527110" marR="0" lvl="1" indent="-263555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FFFAEB"/>
              </a:buClr>
              <a:buSzPts val="2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FFFAEB"/>
                </a:solidFill>
                <a:latin typeface="Sansita"/>
                <a:ea typeface="Sansita"/>
                <a:cs typeface="Sansita"/>
                <a:sym typeface="Sansita"/>
              </a:rPr>
              <a:t>Introduction</a:t>
            </a:r>
            <a:endParaRPr lang="en-US" dirty="0"/>
          </a:p>
          <a:p>
            <a:pPr marL="527110" marR="0" lvl="1" indent="-263555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FFFAEB"/>
              </a:buClr>
              <a:buSzPts val="2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FFFAEB"/>
                </a:solidFill>
                <a:latin typeface="Sansita"/>
                <a:ea typeface="Sansita"/>
                <a:cs typeface="Sansita"/>
                <a:sym typeface="Sansita"/>
              </a:rPr>
              <a:t>Problem Statement</a:t>
            </a:r>
            <a:endParaRPr lang="en-US" dirty="0"/>
          </a:p>
          <a:p>
            <a:pPr marL="527110" marR="0" lvl="1" indent="-263555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FFFAEB"/>
              </a:buClr>
              <a:buSzPts val="2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FFFAEB"/>
                </a:solidFill>
                <a:latin typeface="Sansita"/>
                <a:ea typeface="Sansita"/>
                <a:cs typeface="Sansita"/>
                <a:sym typeface="Sansita"/>
              </a:rPr>
              <a:t>Applications</a:t>
            </a:r>
            <a:endParaRPr lang="en-US" dirty="0"/>
          </a:p>
          <a:p>
            <a:pPr marL="527110" marR="0" lvl="1" indent="-263555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FFFAEB"/>
              </a:buClr>
              <a:buSzPts val="2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FFFAEB"/>
                </a:solidFill>
                <a:latin typeface="Sansita"/>
                <a:ea typeface="Sansita"/>
                <a:cs typeface="Sansita"/>
                <a:sym typeface="Sansita"/>
              </a:rPr>
              <a:t>Literature Survey</a:t>
            </a:r>
            <a:endParaRPr lang="en-US" dirty="0"/>
          </a:p>
          <a:p>
            <a:pPr marL="527110" marR="0" lvl="1" indent="-263555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FFFAEB"/>
              </a:buClr>
              <a:buSzPts val="2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FFFAEB"/>
                </a:solidFill>
                <a:latin typeface="Sansita"/>
                <a:ea typeface="Sansita"/>
                <a:cs typeface="Sansita"/>
                <a:sym typeface="Sansita"/>
              </a:rPr>
              <a:t>Key Features</a:t>
            </a:r>
            <a:endParaRPr lang="en-US" dirty="0"/>
          </a:p>
          <a:p>
            <a:pPr marL="527110" marR="0" lvl="1" indent="-263555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FFFAEB"/>
              </a:buClr>
              <a:buSzPts val="2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FFFAEB"/>
                </a:solidFill>
                <a:latin typeface="Sansita"/>
                <a:ea typeface="Sansita"/>
                <a:cs typeface="Sansita"/>
                <a:sym typeface="Sansita"/>
              </a:rPr>
              <a:t>Block Diagram and Flowchart</a:t>
            </a:r>
            <a:endParaRPr lang="en-US" dirty="0"/>
          </a:p>
          <a:p>
            <a:pPr marL="527110" marR="0" lvl="1" indent="-263555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FFFAEB"/>
              </a:buClr>
              <a:buSzPts val="2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FFFAEB"/>
                </a:solidFill>
                <a:latin typeface="Sansita"/>
                <a:ea typeface="Sansita"/>
                <a:cs typeface="Sansita"/>
                <a:sym typeface="Sansita"/>
              </a:rPr>
              <a:t>Software &amp; Tools Used</a:t>
            </a:r>
            <a:endParaRPr lang="en-US" dirty="0"/>
          </a:p>
          <a:p>
            <a:pPr marL="527110" marR="0" lvl="1" indent="-263555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FFFAEB"/>
              </a:buClr>
              <a:buSzPts val="2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FFFAEB"/>
                </a:solidFill>
                <a:latin typeface="DM Sans"/>
                <a:ea typeface="DM Sans"/>
                <a:cs typeface="DM Sans"/>
                <a:sym typeface="DM Sans"/>
              </a:rPr>
              <a:t>Project Structure</a:t>
            </a:r>
            <a:endParaRPr lang="en-US" dirty="0"/>
          </a:p>
          <a:p>
            <a:pPr marL="527110" marR="0" lvl="1" indent="-263555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FFFAEB"/>
              </a:buClr>
              <a:buSzPts val="2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FFFAEB"/>
                </a:solidFill>
                <a:latin typeface="DM Sans"/>
                <a:ea typeface="DM Sans"/>
                <a:cs typeface="DM Sans"/>
                <a:sym typeface="DM Sans"/>
              </a:rPr>
              <a:t>Containerizing and Deploying</a:t>
            </a:r>
            <a:endParaRPr lang="en-US" dirty="0"/>
          </a:p>
          <a:p>
            <a:pPr marL="527110" marR="0" lvl="1" indent="-263555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FFFAEB"/>
              </a:buClr>
              <a:buSzPts val="2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FFFAEB"/>
                </a:solidFill>
                <a:latin typeface="DM Sans"/>
                <a:ea typeface="DM Sans"/>
                <a:cs typeface="DM Sans"/>
                <a:sym typeface="DM Sans"/>
              </a:rPr>
              <a:t>Interactive Project Walkthrough</a:t>
            </a:r>
            <a:endParaRPr lang="en-US" dirty="0"/>
          </a:p>
          <a:p>
            <a:pPr marL="527110" marR="0" lvl="1" indent="-263555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FFFAEB"/>
              </a:buClr>
              <a:buSzPts val="2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FFFAEB"/>
                </a:solidFill>
                <a:latin typeface="Sansita"/>
                <a:ea typeface="Sansita"/>
                <a:cs typeface="Sansita"/>
                <a:sym typeface="Sansita"/>
              </a:rPr>
              <a:t>Security Measures Walkthrough</a:t>
            </a:r>
            <a:endParaRPr lang="en-US" dirty="0"/>
          </a:p>
          <a:p>
            <a:pPr marL="527110" marR="0" lvl="1" indent="-263555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FFFAEB"/>
              </a:buClr>
              <a:buSzPts val="2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FFFAEB"/>
                </a:solidFill>
                <a:latin typeface="Sansita"/>
                <a:ea typeface="Sansita"/>
                <a:cs typeface="Sansita"/>
                <a:sym typeface="Sansita"/>
              </a:rPr>
              <a:t>Future Scope</a:t>
            </a:r>
            <a:endParaRPr lang="en-US" dirty="0"/>
          </a:p>
          <a:p>
            <a:pPr marL="527110" marR="0" lvl="1" indent="-263555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FFFAEB"/>
              </a:buClr>
              <a:buSzPts val="2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FFFAEB"/>
                </a:solidFill>
                <a:latin typeface="Sansita"/>
                <a:ea typeface="Sansita"/>
                <a:cs typeface="Sansita"/>
                <a:sym typeface="Sansita"/>
              </a:rPr>
              <a:t>Conclusion</a:t>
            </a:r>
            <a:endParaRPr lang="en-US" dirty="0"/>
          </a:p>
          <a:p>
            <a:pPr marL="527110" marR="0" lvl="1" indent="-263555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FFFAEB"/>
              </a:buClr>
              <a:buSzPts val="2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FFFAEB"/>
                </a:solidFill>
                <a:latin typeface="Sansita"/>
                <a:ea typeface="Sansita"/>
                <a:cs typeface="Sansita"/>
                <a:sym typeface="Sansita"/>
              </a:rPr>
              <a:t>Introduction</a:t>
            </a:r>
            <a:endParaRPr lang="en-US" dirty="0"/>
          </a:p>
          <a:p>
            <a:pPr marL="527110" marR="0" lvl="1" indent="-263555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FFFAEB"/>
              </a:buClr>
              <a:buSzPts val="2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FFFAEB"/>
                </a:solidFill>
                <a:latin typeface="Sansita"/>
                <a:ea typeface="Sansita"/>
                <a:cs typeface="Sansita"/>
                <a:sym typeface="Sansita"/>
              </a:rPr>
              <a:t>Problem Statement</a:t>
            </a:r>
            <a:endParaRPr lang="en-US" dirty="0"/>
          </a:p>
          <a:p>
            <a:pPr marL="527110" marR="0" lvl="1" indent="-263555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FFFAEB"/>
              </a:buClr>
              <a:buSzPts val="2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FFFAEB"/>
                </a:solidFill>
                <a:latin typeface="Sansita"/>
                <a:ea typeface="Sansita"/>
                <a:cs typeface="Sansita"/>
                <a:sym typeface="Sansita"/>
              </a:rPr>
              <a:t>Applications</a:t>
            </a:r>
            <a:endParaRPr lang="en-US" dirty="0"/>
          </a:p>
          <a:p>
            <a:pPr marL="527110" marR="0" lvl="1" indent="-263555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FFFAEB"/>
              </a:buClr>
              <a:buSzPts val="2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FFFAEB"/>
                </a:solidFill>
                <a:latin typeface="Sansita"/>
                <a:ea typeface="Sansita"/>
                <a:cs typeface="Sansita"/>
                <a:sym typeface="Sansita"/>
              </a:rPr>
              <a:t>Literature Survey</a:t>
            </a:r>
            <a:endParaRPr lang="en-US" dirty="0"/>
          </a:p>
          <a:p>
            <a:pPr marL="527110" marR="0" lvl="1" indent="-263555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FFFAEB"/>
              </a:buClr>
              <a:buSzPts val="2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FFFAEB"/>
                </a:solidFill>
                <a:latin typeface="Sansita"/>
                <a:ea typeface="Sansita"/>
                <a:cs typeface="Sansita"/>
                <a:sym typeface="Sansita"/>
              </a:rPr>
              <a:t>Key Features</a:t>
            </a:r>
            <a:endParaRPr lang="en-US" dirty="0"/>
          </a:p>
          <a:p>
            <a:pPr marL="527110" marR="0" lvl="1" indent="-263555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FFFAEB"/>
              </a:buClr>
              <a:buSzPts val="2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FFFAEB"/>
                </a:solidFill>
                <a:latin typeface="Sansita"/>
                <a:ea typeface="Sansita"/>
                <a:cs typeface="Sansita"/>
                <a:sym typeface="Sansita"/>
              </a:rPr>
              <a:t>Block Diagram and Flowchart</a:t>
            </a:r>
            <a:endParaRPr lang="en-US" dirty="0"/>
          </a:p>
          <a:p>
            <a:pPr marL="527110" marR="0" lvl="1" indent="-263555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FFFAEB"/>
              </a:buClr>
              <a:buSzPts val="2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FFFAEB"/>
                </a:solidFill>
                <a:latin typeface="Sansita"/>
                <a:ea typeface="Sansita"/>
                <a:cs typeface="Sansita"/>
                <a:sym typeface="Sansita"/>
              </a:rPr>
              <a:t>Software &amp; Tools Used</a:t>
            </a:r>
            <a:endParaRPr lang="en-US" dirty="0"/>
          </a:p>
          <a:p>
            <a:pPr marL="527110" marR="0" lvl="1" indent="-263555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FFFAEB"/>
              </a:buClr>
              <a:buSzPts val="2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FFFAEB"/>
                </a:solidFill>
                <a:latin typeface="DM Sans"/>
                <a:ea typeface="DM Sans"/>
                <a:cs typeface="DM Sans"/>
                <a:sym typeface="DM Sans"/>
              </a:rPr>
              <a:t>Project Structure</a:t>
            </a:r>
            <a:endParaRPr lang="en-US" dirty="0"/>
          </a:p>
          <a:p>
            <a:pPr marL="527110" marR="0" lvl="1" indent="-263555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FFFAEB"/>
              </a:buClr>
              <a:buSzPts val="2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FFFAEB"/>
                </a:solidFill>
                <a:latin typeface="DM Sans"/>
                <a:ea typeface="DM Sans"/>
                <a:cs typeface="DM Sans"/>
                <a:sym typeface="DM Sans"/>
              </a:rPr>
              <a:t>Containerizing and Deploying</a:t>
            </a:r>
            <a:endParaRPr lang="en-US" dirty="0"/>
          </a:p>
          <a:p>
            <a:pPr marL="527110" marR="0" lvl="1" indent="-263555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FFFAEB"/>
              </a:buClr>
              <a:buSzPts val="2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FFFAEB"/>
                </a:solidFill>
                <a:latin typeface="DM Sans"/>
                <a:ea typeface="DM Sans"/>
                <a:cs typeface="DM Sans"/>
                <a:sym typeface="DM Sans"/>
              </a:rPr>
              <a:t>Interactive Project Walkthrough</a:t>
            </a:r>
            <a:endParaRPr lang="en-US" dirty="0"/>
          </a:p>
          <a:p>
            <a:pPr marL="527110" marR="0" lvl="1" indent="-263555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FFFAEB"/>
              </a:buClr>
              <a:buSzPts val="2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FFFAEB"/>
                </a:solidFill>
                <a:latin typeface="Sansita"/>
                <a:ea typeface="Sansita"/>
                <a:cs typeface="Sansita"/>
                <a:sym typeface="Sansita"/>
              </a:rPr>
              <a:t>Security Measures Walkthrough</a:t>
            </a:r>
            <a:endParaRPr lang="en-US" dirty="0"/>
          </a:p>
          <a:p>
            <a:pPr marL="527110" marR="0" lvl="1" indent="-263555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FFFAEB"/>
              </a:buClr>
              <a:buSzPts val="2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FFFAEB"/>
                </a:solidFill>
                <a:latin typeface="Sansita"/>
                <a:ea typeface="Sansita"/>
                <a:cs typeface="Sansita"/>
                <a:sym typeface="Sansita"/>
              </a:rPr>
              <a:t>Future Scope</a:t>
            </a:r>
            <a:endParaRPr lang="en-US" dirty="0"/>
          </a:p>
          <a:p>
            <a:pPr marL="527110" marR="0" lvl="1" indent="-263555" algn="l" rtl="0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rgbClr val="FFFAEB"/>
              </a:buClr>
              <a:buSzPts val="2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FFFAEB"/>
                </a:solidFill>
                <a:latin typeface="Sansita"/>
                <a:ea typeface="Sansita"/>
                <a:cs typeface="Sansita"/>
                <a:sym typeface="Sansita"/>
              </a:rPr>
              <a:t>Conclusion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C738DF-F964-9641-1BED-E8764DF69089}"/>
              </a:ext>
            </a:extLst>
          </p:cNvPr>
          <p:cNvSpPr txBox="1"/>
          <p:nvPr/>
        </p:nvSpPr>
        <p:spPr>
          <a:xfrm>
            <a:off x="509047" y="2180496"/>
            <a:ext cx="111990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Introduction</a:t>
            </a:r>
          </a:p>
          <a:p>
            <a:r>
              <a:rPr lang="en-US" dirty="0"/>
              <a:t>- Problem Statement</a:t>
            </a:r>
          </a:p>
          <a:p>
            <a:r>
              <a:rPr lang="en-US" dirty="0"/>
              <a:t>-  Application</a:t>
            </a:r>
          </a:p>
          <a:p>
            <a:r>
              <a:rPr lang="en-US" dirty="0"/>
              <a:t>- Literature Survey</a:t>
            </a:r>
          </a:p>
          <a:p>
            <a:r>
              <a:rPr lang="en-US" dirty="0"/>
              <a:t>- Key Features</a:t>
            </a:r>
          </a:p>
          <a:p>
            <a:r>
              <a:rPr lang="en-US" dirty="0"/>
              <a:t>- Block Diagram and Flow Chart</a:t>
            </a:r>
          </a:p>
          <a:p>
            <a:r>
              <a:rPr lang="en-US" dirty="0"/>
              <a:t>- Software and Tools Used</a:t>
            </a:r>
          </a:p>
          <a:p>
            <a:r>
              <a:rPr lang="en-US" dirty="0"/>
              <a:t>- Project Structure</a:t>
            </a:r>
          </a:p>
          <a:p>
            <a:r>
              <a:rPr lang="en-US" dirty="0"/>
              <a:t>- Containerizing and Deploying</a:t>
            </a:r>
          </a:p>
          <a:p>
            <a:r>
              <a:rPr lang="en-US" dirty="0"/>
              <a:t>- Project Output</a:t>
            </a:r>
          </a:p>
          <a:p>
            <a:r>
              <a:rPr lang="en-US" dirty="0"/>
              <a:t>- Future Scope</a:t>
            </a:r>
          </a:p>
          <a:p>
            <a:r>
              <a:rPr lang="en-US" dirty="0"/>
              <a:t>- Conclusion</a:t>
            </a:r>
          </a:p>
          <a:p>
            <a:r>
              <a:rPr lang="en-US" dirty="0"/>
              <a:t>									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018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81E64-D299-C330-87F3-A41A919A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output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BFF768-6D5E-3716-43B7-730D96A10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763" y="2582944"/>
            <a:ext cx="9662473" cy="39781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F1E21E-48B2-51AD-3D31-8C9AA3EAFA93}"/>
              </a:ext>
            </a:extLst>
          </p:cNvPr>
          <p:cNvSpPr txBox="1"/>
          <p:nvPr/>
        </p:nvSpPr>
        <p:spPr>
          <a:xfrm>
            <a:off x="581192" y="2064470"/>
            <a:ext cx="24825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3">
                    <a:lumMod val="50000"/>
                  </a:schemeClr>
                </a:solidFill>
              </a:rPr>
              <a:t>- Web application</a:t>
            </a:r>
            <a:endParaRPr lang="en-IN" sz="2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18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450CE-743B-042B-B0A0-116A09DA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output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8F6DA6-DA0D-8B21-38AF-B6192282F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080" y="2714920"/>
            <a:ext cx="10001839" cy="38274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2E6132-85BC-2997-F295-6A59F0E0B879}"/>
              </a:ext>
            </a:extLst>
          </p:cNvPr>
          <p:cNvSpPr txBox="1"/>
          <p:nvPr/>
        </p:nvSpPr>
        <p:spPr>
          <a:xfrm>
            <a:off x="490193" y="2111604"/>
            <a:ext cx="48736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3">
                    <a:lumMod val="50000"/>
                  </a:schemeClr>
                </a:solidFill>
              </a:rPr>
              <a:t>- Prometheus integrated with Grafana</a:t>
            </a:r>
            <a:endParaRPr lang="en-IN" sz="2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206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62FB-BE8D-2862-9A7B-9CB8760C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output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3A2FDF-F8D3-3321-1860-79F8B345F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142" y="2639506"/>
            <a:ext cx="8691513" cy="3715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221131-CCCC-4482-31A7-8ADD09DC2142}"/>
              </a:ext>
            </a:extLst>
          </p:cNvPr>
          <p:cNvSpPr txBox="1"/>
          <p:nvPr/>
        </p:nvSpPr>
        <p:spPr>
          <a:xfrm>
            <a:off x="581192" y="2045616"/>
            <a:ext cx="20206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3">
                    <a:lumMod val="50000"/>
                  </a:schemeClr>
                </a:solidFill>
              </a:rPr>
              <a:t>- Snort</a:t>
            </a:r>
            <a:endParaRPr lang="en-IN" sz="2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183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33BC8-BA53-654F-4C3B-0D2D59E85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88FD5-E498-57AE-A028-205EDCF4C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15956"/>
            <a:ext cx="11029615" cy="3678303"/>
          </a:xfrm>
        </p:spPr>
        <p:txBody>
          <a:bodyPr/>
          <a:lstStyle/>
          <a:p>
            <a:r>
              <a:rPr lang="en-US" b="1" dirty="0"/>
              <a:t>Serverless Computing with AWS Lambda</a:t>
            </a:r>
          </a:p>
          <a:p>
            <a:r>
              <a:rPr lang="en-IN" b="1" dirty="0"/>
              <a:t>Container Orchestration with Kubernetes</a:t>
            </a:r>
            <a:endParaRPr lang="en-US" b="1" dirty="0"/>
          </a:p>
          <a:p>
            <a:r>
              <a:rPr lang="en-IN" b="1" dirty="0"/>
              <a:t>Infrastructure as Code (</a:t>
            </a:r>
            <a:r>
              <a:rPr lang="en-IN" b="1" dirty="0" err="1"/>
              <a:t>IaC</a:t>
            </a:r>
            <a:r>
              <a:rPr lang="en-IN" b="1" dirty="0"/>
              <a:t>) with Terraform / AWS CloudFormation</a:t>
            </a:r>
            <a:endParaRPr lang="en-US" b="1" dirty="0"/>
          </a:p>
          <a:p>
            <a:r>
              <a:rPr lang="en-US" b="1" dirty="0"/>
              <a:t>Security in CI/CD Pipeline with OWASP ZAP / </a:t>
            </a:r>
            <a:r>
              <a:rPr lang="en-US" b="1" dirty="0" err="1"/>
              <a:t>Trivy</a:t>
            </a:r>
            <a:endParaRPr lang="en-US" b="1" dirty="0"/>
          </a:p>
          <a:p>
            <a:r>
              <a:rPr lang="en-US" b="1" dirty="0"/>
              <a:t>Advanced Threat Detection with </a:t>
            </a:r>
            <a:r>
              <a:rPr lang="en-US" b="1" dirty="0" err="1"/>
              <a:t>Wazuh</a:t>
            </a:r>
            <a:r>
              <a:rPr lang="en-US" b="1" dirty="0"/>
              <a:t> (SIEM) / Suricata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70684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77F1A-CC81-4838-0326-F49AAA69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68DB6-B236-F474-A9F5-A8F169A78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Successfully implemented an automated and secure web application deployment.</a:t>
            </a:r>
          </a:p>
          <a:p>
            <a:r>
              <a:rPr lang="en-US" b="1" dirty="0"/>
              <a:t>Ensured scalability and efficiency using cloud-based infrastructure.</a:t>
            </a:r>
          </a:p>
          <a:p>
            <a:r>
              <a:rPr lang="en-US" b="1" dirty="0"/>
              <a:t>Automated CI/CD pipeline enabled faster and error-free software releases.</a:t>
            </a:r>
          </a:p>
          <a:p>
            <a:r>
              <a:rPr lang="en-US" b="1" dirty="0"/>
              <a:t>Real-time monitoring improved system performance and issue detection.</a:t>
            </a:r>
          </a:p>
          <a:p>
            <a:r>
              <a:rPr lang="en-US" b="1" dirty="0"/>
              <a:t>Enhanced security with intrusion prevention and code quality analysis.</a:t>
            </a:r>
          </a:p>
          <a:p>
            <a:r>
              <a:rPr lang="en-US" b="1" dirty="0"/>
              <a:t>Achieved a reliable, secure, and scalable deployment process. 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65831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AD8C3-E44F-556E-6815-DC32A56EE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>
                <a:solidFill>
                  <a:schemeClr val="accent3">
                    <a:lumMod val="50000"/>
                  </a:schemeClr>
                </a:solidFill>
              </a:rPr>
              <a:t>THANK YOU!!!</a:t>
            </a:r>
            <a:endParaRPr lang="en-IN" sz="4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34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860A-A28F-12B5-E897-E00520D7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1148B-65C1-C783-5984-271908741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5"/>
            <a:ext cx="11029615" cy="397534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The rapid growth of web applications and cloud-based infrastructure has increased the need for automation and security.</a:t>
            </a:r>
          </a:p>
          <a:p>
            <a:pPr>
              <a:buFontTx/>
              <a:buChar char="-"/>
            </a:pPr>
            <a:r>
              <a:rPr lang="en-US" dirty="0"/>
              <a:t>Traditional deployment methods are slow, error-prone, and difficult to scale.</a:t>
            </a:r>
          </a:p>
          <a:p>
            <a:pPr>
              <a:buFontTx/>
              <a:buChar char="-"/>
            </a:pPr>
            <a:r>
              <a:rPr lang="en-US" dirty="0"/>
              <a:t>Automation, monitoring, and security are essential for maintaining high availability and system reliability.</a:t>
            </a:r>
          </a:p>
          <a:p>
            <a:pPr>
              <a:buFontTx/>
              <a:buChar char="-"/>
            </a:pPr>
            <a:r>
              <a:rPr lang="en-US" dirty="0"/>
              <a:t>Businesses require faster releases, improved security, and high system reliability.</a:t>
            </a:r>
          </a:p>
          <a:p>
            <a:pPr>
              <a:buFontTx/>
              <a:buChar char="-"/>
            </a:pPr>
            <a:r>
              <a:rPr lang="en-US" dirty="0"/>
              <a:t>This project implements a fully automated web server deployment using AWS, CI/CD, monitoring, and security tools.</a:t>
            </a:r>
          </a:p>
          <a:p>
            <a:pPr>
              <a:buFontTx/>
              <a:buChar char="-"/>
            </a:pPr>
            <a:r>
              <a:rPr lang="en-US" dirty="0"/>
              <a:t>Ensures efficient deployment, proactive monitoring, and strong security against cyber threats.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699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36465-2DB0-E574-A025-79B4EE7AC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BFA4A-3E9C-DA3A-5534-1DD713DF0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Challenges: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Automated Deployment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Code Quality Assurance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Infrastructure Monitoring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Security Against Intrusion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Scalability and Reliability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603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345A-E6F7-63B5-A192-82B53C7E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3D1B4-8CC0-6DB0-0463-262C7EA8C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2534"/>
            <a:ext cx="11029615" cy="3678303"/>
          </a:xfrm>
        </p:spPr>
        <p:txBody>
          <a:bodyPr/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Healthcare Applications</a:t>
            </a:r>
          </a:p>
          <a:p>
            <a:r>
              <a:rPr lang="en-IN" sz="1800" b="1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Education and E-Learning Platforms</a:t>
            </a:r>
          </a:p>
          <a:p>
            <a:r>
              <a:rPr lang="en-IN" sz="1800" b="1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Advertising and Analytics Platforms</a:t>
            </a: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r>
              <a:rPr lang="en-IN" sz="1800" b="1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Cybersecurity Firms</a:t>
            </a:r>
          </a:p>
          <a:p>
            <a:r>
              <a:rPr lang="en-IN" sz="1800" b="1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Government Services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23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9A7D-4E33-F2AA-7153-773D6E3D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Literature Survey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DF1773-4C93-6581-FAAB-A35A53A9A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677" y="2512243"/>
            <a:ext cx="1147350" cy="11371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672C28-89C5-B61F-53B0-7ED1823A7D76}"/>
              </a:ext>
            </a:extLst>
          </p:cNvPr>
          <p:cNvSpPr txBox="1"/>
          <p:nvPr/>
        </p:nvSpPr>
        <p:spPr>
          <a:xfrm>
            <a:off x="370788" y="4345757"/>
            <a:ext cx="2876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A Design and Implement of IPS Based on Snort</a:t>
            </a:r>
          </a:p>
          <a:p>
            <a:pPr algn="ctr"/>
            <a:r>
              <a:rPr lang="en-IN" kern="1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By</a:t>
            </a:r>
            <a:r>
              <a:rPr lang="en-IN" b="1" kern="1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IN" u="sng" dirty="0" err="1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Jianrong</a:t>
            </a:r>
            <a:r>
              <a:rPr lang="en-IN" u="sng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Xi</a:t>
            </a:r>
            <a:endParaRPr lang="en-IN" kern="100" dirty="0">
              <a:solidFill>
                <a:schemeClr val="accent3">
                  <a:lumMod val="50000"/>
                </a:schemeClr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algn="ctr"/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8A9A7D-C5B6-F228-4521-9979E1D13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987" y="2509773"/>
            <a:ext cx="1438781" cy="11644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ADF2D5-21A5-F708-1BE0-63D365A943B5}"/>
              </a:ext>
            </a:extLst>
          </p:cNvPr>
          <p:cNvSpPr txBox="1"/>
          <p:nvPr/>
        </p:nvSpPr>
        <p:spPr>
          <a:xfrm>
            <a:off x="4241871" y="4251488"/>
            <a:ext cx="4147794" cy="2210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marR="38735" indent="-6350">
              <a:lnSpc>
                <a:spcPct val="151000"/>
              </a:lnSpc>
              <a:spcAft>
                <a:spcPts val="585"/>
              </a:spcAft>
            </a:pPr>
            <a:r>
              <a:rPr lang="en-IN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Implementing an Effective Infrastructure Monitoring Solution with Prometheus and Grafana</a:t>
            </a:r>
            <a:endParaRPr lang="en-IN" kern="100" dirty="0">
              <a:solidFill>
                <a:schemeClr val="accent3">
                  <a:lumMod val="50000"/>
                </a:schemeClr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6350" marR="38735" indent="-6350">
              <a:lnSpc>
                <a:spcPct val="151000"/>
              </a:lnSpc>
              <a:spcAft>
                <a:spcPts val="585"/>
              </a:spcAft>
            </a:pPr>
            <a:r>
              <a:rPr lang="en-IN" kern="10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By </a:t>
            </a:r>
            <a:r>
              <a:rPr lang="en-IN" kern="100" dirty="0" err="1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Pragathi</a:t>
            </a:r>
            <a:r>
              <a:rPr lang="en-IN" kern="10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B.C., Hrithik </a:t>
            </a:r>
            <a:r>
              <a:rPr lang="en-IN" kern="100" dirty="0" err="1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Maddirala</a:t>
            </a:r>
            <a:r>
              <a:rPr lang="en-IN" kern="10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, Sneha M.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9A1DAF-1110-BE37-AA26-9A122D580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8728" y="2256597"/>
            <a:ext cx="1780186" cy="15485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083454-7561-0C55-BCB4-E9CB13AC43EB}"/>
              </a:ext>
            </a:extLst>
          </p:cNvPr>
          <p:cNvSpPr txBox="1"/>
          <p:nvPr/>
        </p:nvSpPr>
        <p:spPr>
          <a:xfrm>
            <a:off x="8625526" y="4139729"/>
            <a:ext cx="3308808" cy="2210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marR="38735" indent="-6350" algn="just">
              <a:lnSpc>
                <a:spcPct val="151000"/>
              </a:lnSpc>
              <a:spcAft>
                <a:spcPts val="585"/>
              </a:spcAft>
            </a:pPr>
            <a:r>
              <a:rPr lang="en-IN" sz="1800" b="1" kern="10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The Proposed Pre-Configured Deployment Model for Amazon EC2 Cloud Services</a:t>
            </a:r>
            <a:endParaRPr lang="en-IN" sz="1800" kern="100" dirty="0">
              <a:solidFill>
                <a:schemeClr val="accent3">
                  <a:lumMod val="50000"/>
                </a:schemeClr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6350" marR="38735" indent="-6350" algn="just">
              <a:lnSpc>
                <a:spcPct val="151000"/>
              </a:lnSpc>
              <a:spcAft>
                <a:spcPts val="585"/>
              </a:spcAft>
            </a:pPr>
            <a:r>
              <a:rPr lang="en-IN" kern="1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Mangal" panose="02040503050203030202" pitchFamily="18" charset="0"/>
              </a:rPr>
              <a:t>By Anurag Choudhary, Pradeep Kumar Verma, Piyush Rai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668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8C93A-0325-010F-4E3F-57B2649B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50D4E-DCAB-386B-578C-AF30BAECA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Automated Deployment with AWS EC2</a:t>
            </a:r>
          </a:p>
          <a:p>
            <a:r>
              <a:rPr lang="en-IN" b="1" dirty="0"/>
              <a:t>CI/CD Pipeline with Jenkins</a:t>
            </a:r>
            <a:endParaRPr lang="en-US" b="1" dirty="0"/>
          </a:p>
          <a:p>
            <a:r>
              <a:rPr lang="en-IN" b="1" dirty="0"/>
              <a:t>Containerization with Docker</a:t>
            </a:r>
            <a:endParaRPr lang="en-US" b="1" dirty="0"/>
          </a:p>
          <a:p>
            <a:r>
              <a:rPr lang="en-IN" b="1" dirty="0"/>
              <a:t>Monitoring with Prometheus &amp; Grafana</a:t>
            </a:r>
            <a:endParaRPr lang="en-US" b="1" dirty="0"/>
          </a:p>
          <a:p>
            <a:r>
              <a:rPr lang="en-US" b="1" dirty="0"/>
              <a:t>Intrusion Prevention System (IPS) with Snort</a:t>
            </a:r>
          </a:p>
          <a:p>
            <a:r>
              <a:rPr lang="en-IN" b="1" dirty="0"/>
              <a:t>Improved Security &amp; Code Quality</a:t>
            </a:r>
          </a:p>
          <a:p>
            <a:r>
              <a:rPr lang="en-IN" b="1" dirty="0"/>
              <a:t>Scalability &amp; High Availability</a:t>
            </a:r>
          </a:p>
          <a:p>
            <a:r>
              <a:rPr lang="en-IN" b="1" dirty="0"/>
              <a:t>Efficient Logging</a:t>
            </a:r>
          </a:p>
        </p:txBody>
      </p:sp>
    </p:spTree>
    <p:extLst>
      <p:ext uri="{BB962C8B-B14F-4D97-AF65-F5344CB8AC3E}">
        <p14:creationId xmlns:p14="http://schemas.microsoft.com/office/powerpoint/2010/main" val="295527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D5078-445F-6A1A-1E4B-51FE37DF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diagram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A94BF4-34B1-3901-D38C-FBCB06F97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3906" y="2168165"/>
            <a:ext cx="4694548" cy="4317476"/>
          </a:xfrm>
          <a:prstGeom prst="rect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57363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4382E-E358-149B-7E48-0B6E1A0C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Flow chart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7BFC5F-FF94-864A-7E4E-A53A501BD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7971" y="2149311"/>
            <a:ext cx="8597245" cy="4185501"/>
          </a:xfrm>
          <a:ln w="28575">
            <a:solidFill>
              <a:schemeClr val="accent3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950984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168</TotalTime>
  <Words>747</Words>
  <Application>Microsoft Office PowerPoint</Application>
  <PresentationFormat>Widescreen</PresentationFormat>
  <Paragraphs>140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DM Sans</vt:lpstr>
      <vt:lpstr>Gill Sans MT</vt:lpstr>
      <vt:lpstr>Sansita</vt:lpstr>
      <vt:lpstr>Times New Roman</vt:lpstr>
      <vt:lpstr>Wingdings 2</vt:lpstr>
      <vt:lpstr>Dividend</vt:lpstr>
      <vt:lpstr>       AWS Web Server Deployment with CI/CD, Prometheus Monitoring, and IPS Security using Snort </vt:lpstr>
      <vt:lpstr>Overview</vt:lpstr>
      <vt:lpstr>Introduction</vt:lpstr>
      <vt:lpstr>Problem statement</vt:lpstr>
      <vt:lpstr>Applications</vt:lpstr>
      <vt:lpstr>Literature Survey</vt:lpstr>
      <vt:lpstr>Key Features</vt:lpstr>
      <vt:lpstr>Block diagram</vt:lpstr>
      <vt:lpstr>Flow chart</vt:lpstr>
      <vt:lpstr>Software and tools used</vt:lpstr>
      <vt:lpstr>Software and tools used</vt:lpstr>
      <vt:lpstr>Software and tools used</vt:lpstr>
      <vt:lpstr>Project structure</vt:lpstr>
      <vt:lpstr>Containerizing and deploying</vt:lpstr>
      <vt:lpstr>Containerizing and deploying</vt:lpstr>
      <vt:lpstr>Containerizing and deploying</vt:lpstr>
      <vt:lpstr>Project output</vt:lpstr>
      <vt:lpstr>Project output</vt:lpstr>
      <vt:lpstr>Project output</vt:lpstr>
      <vt:lpstr>Project output</vt:lpstr>
      <vt:lpstr>Project output</vt:lpstr>
      <vt:lpstr>Project output</vt:lpstr>
      <vt:lpstr>Future scope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Vaibhav Kalsait</dc:creator>
  <cp:lastModifiedBy>Vaibhav Kalsait</cp:lastModifiedBy>
  <cp:revision>4</cp:revision>
  <dcterms:created xsi:type="dcterms:W3CDTF">2025-02-10T14:04:53Z</dcterms:created>
  <dcterms:modified xsi:type="dcterms:W3CDTF">2025-02-11T11:01:09Z</dcterms:modified>
</cp:coreProperties>
</file>