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14"/>
  </p:notesMasterIdLst>
  <p:sldIdLst>
    <p:sldId id="256" r:id="rId2"/>
    <p:sldId id="257" r:id="rId3"/>
    <p:sldId id="271" r:id="rId4"/>
    <p:sldId id="258" r:id="rId5"/>
    <p:sldId id="260" r:id="rId6"/>
    <p:sldId id="259" r:id="rId7"/>
    <p:sldId id="261" r:id="rId8"/>
    <p:sldId id="265" r:id="rId9"/>
    <p:sldId id="274" r:id="rId10"/>
    <p:sldId id="263" r:id="rId11"/>
    <p:sldId id="264"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p:restoredTop sz="94680"/>
  </p:normalViewPr>
  <p:slideViewPr>
    <p:cSldViewPr snapToGrid="0" snapToObjects="1">
      <p:cViewPr varScale="1">
        <p:scale>
          <a:sx n="111" d="100"/>
          <a:sy n="111" d="100"/>
        </p:scale>
        <p:origin x="248" y="7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EE7465-D023-4246-ABBC-D98E998957AB}" type="datetimeFigureOut">
              <a:rPr lang="en-US" smtClean="0"/>
              <a:t>4/2/19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F2AFD6-F4A2-4CE5-B5DD-A00D22380CE4}" type="slidenum">
              <a:rPr lang="en-US" smtClean="0"/>
              <a:t>‹#›</a:t>
            </a:fld>
            <a:endParaRPr lang="en-US"/>
          </a:p>
        </p:txBody>
      </p:sp>
    </p:spTree>
    <p:extLst>
      <p:ext uri="{BB962C8B-B14F-4D97-AF65-F5344CB8AC3E}">
        <p14:creationId xmlns:p14="http://schemas.microsoft.com/office/powerpoint/2010/main" val="752844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eparator Pag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056080"/>
            <a:ext cx="12192000" cy="2738880"/>
          </a:xfrm>
        </p:spPr>
        <p:txBody>
          <a:bodyPr/>
          <a:lstStyle>
            <a:lvl1pPr algn="ctr">
              <a:defRPr>
                <a:solidFill>
                  <a:schemeClr val="tx1"/>
                </a:solidFill>
                <a:latin typeface="Arial"/>
              </a:defRPr>
            </a:lvl1pPr>
          </a:lstStyle>
          <a:p>
            <a:r>
              <a:rPr lang="en-US" dirty="0"/>
              <a:t>Separator</a:t>
            </a:r>
          </a:p>
        </p:txBody>
      </p:sp>
      <p:pic>
        <p:nvPicPr>
          <p:cNvPr id="3" name="Picture 2" descr="NWU PPT Wide Opt 5_Separator.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64096"/>
          </a:xfrm>
          <a:prstGeom prst="rect">
            <a:avLst/>
          </a:prstGeom>
        </p:spPr>
      </p:pic>
    </p:spTree>
    <p:extLst>
      <p:ext uri="{BB962C8B-B14F-4D97-AF65-F5344CB8AC3E}">
        <p14:creationId xmlns:p14="http://schemas.microsoft.com/office/powerpoint/2010/main" val="365104165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p>
        </p:txBody>
      </p:sp>
      <p:sp>
        <p:nvSpPr>
          <p:cNvPr id="3" name="Date Placeholder 2"/>
          <p:cNvSpPr>
            <a:spLocks noGrp="1"/>
          </p:cNvSpPr>
          <p:nvPr>
            <p:ph type="dt" sz="half" idx="10"/>
          </p:nvPr>
        </p:nvSpPr>
        <p:spPr/>
        <p:txBody>
          <a:bodyPr/>
          <a:lstStyle>
            <a:lvl1pPr>
              <a:defRPr>
                <a:latin typeface="Arial"/>
              </a:defRPr>
            </a:lvl1pPr>
          </a:lstStyle>
          <a:p>
            <a:fld id="{1FAF3416-4057-4DAA-829D-4CA07428D088}" type="datetimeFigureOut">
              <a:rPr lang="en-US" smtClean="0"/>
              <a:t>4/2/19</a:t>
            </a:fld>
            <a:endParaRPr lang="en-US" dirty="0"/>
          </a:p>
        </p:txBody>
      </p:sp>
      <p:sp>
        <p:nvSpPr>
          <p:cNvPr id="4" name="Footer Placeholder 3"/>
          <p:cNvSpPr>
            <a:spLocks noGrp="1"/>
          </p:cNvSpPr>
          <p:nvPr>
            <p:ph type="ftr" sz="quarter" idx="11"/>
          </p:nvPr>
        </p:nvSpPr>
        <p:spPr/>
        <p:txBody>
          <a:bodyPr/>
          <a:lstStyle>
            <a:lvl1pPr>
              <a:defRPr>
                <a:latin typeface="Arial"/>
              </a:defRPr>
            </a:lvl1pPr>
          </a:lstStyle>
          <a:p>
            <a:r>
              <a:rPr lang="en-US"/>
              <a:t>
              </a:t>
            </a:r>
            <a:endParaRPr lang="en-US" dirty="0"/>
          </a:p>
        </p:txBody>
      </p:sp>
      <p:sp>
        <p:nvSpPr>
          <p:cNvPr id="5" name="Slide Number Placeholder 4"/>
          <p:cNvSpPr>
            <a:spLocks noGrp="1"/>
          </p:cNvSpPr>
          <p:nvPr>
            <p:ph type="sldNum" sz="quarter" idx="12"/>
          </p:nvPr>
        </p:nvSpPr>
        <p:spPr/>
        <p:txBody>
          <a:bodyPr/>
          <a:lstStyle>
            <a:lvl1pPr>
              <a:defRPr>
                <a:latin typeface="Aria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4291318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atin typeface="Arial"/>
              </a:defRPr>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atin typeface="Arial"/>
              </a:defRPr>
            </a:lvl1pPr>
            <a:lvl2pPr>
              <a:defRPr sz="3733">
                <a:latin typeface="Arial"/>
              </a:defRPr>
            </a:lvl2pPr>
            <a:lvl3pPr>
              <a:defRPr sz="3200">
                <a:latin typeface="Arial"/>
              </a:defRPr>
            </a:lvl3pPr>
            <a:lvl4pPr>
              <a:defRPr sz="2667">
                <a:latin typeface="Arial"/>
              </a:defRPr>
            </a:lvl4pPr>
            <a:lvl5pPr>
              <a:defRPr sz="2667">
                <a:latin typeface="Arial"/>
              </a:defRPr>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atin typeface="Aria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lvl1pPr>
              <a:defRPr>
                <a:latin typeface="Arial"/>
              </a:defRPr>
            </a:lvl1pPr>
          </a:lstStyle>
          <a:p>
            <a:fld id="{37D525BB-DA17-4BA0-B3C8-3AC3ABC827E6}" type="datetimeFigureOut">
              <a:rPr lang="en-US" smtClean="0"/>
              <a:t>4/2/19</a:t>
            </a:fld>
            <a:endParaRPr lang="en-US" dirty="0"/>
          </a:p>
        </p:txBody>
      </p:sp>
      <p:sp>
        <p:nvSpPr>
          <p:cNvPr id="6" name="Footer Placeholder 5"/>
          <p:cNvSpPr>
            <a:spLocks noGrp="1"/>
          </p:cNvSpPr>
          <p:nvPr>
            <p:ph type="ftr" sz="quarter" idx="11"/>
          </p:nvPr>
        </p:nvSpPr>
        <p:spPr/>
        <p:txBody>
          <a:bodyPr/>
          <a:lstStyle>
            <a:lvl1pPr>
              <a:defRPr>
                <a:latin typeface="Arial"/>
              </a:defRPr>
            </a:lvl1pPr>
          </a:lstStyle>
          <a:p>
            <a:r>
              <a:rPr lang="en-US"/>
              <a:t>
              </a:t>
            </a:r>
            <a:endParaRPr lang="en-US" dirty="0"/>
          </a:p>
        </p:txBody>
      </p:sp>
      <p:sp>
        <p:nvSpPr>
          <p:cNvPr id="7" name="Slide Number Placeholder 6"/>
          <p:cNvSpPr>
            <a:spLocks noGrp="1"/>
          </p:cNvSpPr>
          <p:nvPr>
            <p:ph type="sldNum" sz="quarter" idx="12"/>
          </p:nvPr>
        </p:nvSpPr>
        <p:spPr/>
        <p:txBody>
          <a:bodyPr/>
          <a:lstStyle>
            <a:lvl1pPr>
              <a:defRPr>
                <a:latin typeface="Aria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855417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atin typeface="Arial"/>
              </a:defRPr>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atin typeface="Arial"/>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atin typeface="Aria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lvl1pPr>
              <a:defRPr>
                <a:latin typeface="Arial"/>
              </a:defRPr>
            </a:lvl1pPr>
          </a:lstStyle>
          <a:p>
            <a:fld id="{B16C4C9A-3960-41CF-A4E9-2A8FB932454B}" type="datetimeFigureOut">
              <a:rPr lang="en-US" smtClean="0"/>
              <a:t>4/2/19</a:t>
            </a:fld>
            <a:endParaRPr lang="en-US" dirty="0"/>
          </a:p>
        </p:txBody>
      </p:sp>
      <p:sp>
        <p:nvSpPr>
          <p:cNvPr id="6" name="Footer Placeholder 5"/>
          <p:cNvSpPr>
            <a:spLocks noGrp="1"/>
          </p:cNvSpPr>
          <p:nvPr>
            <p:ph type="ftr" sz="quarter" idx="11"/>
          </p:nvPr>
        </p:nvSpPr>
        <p:spPr/>
        <p:txBody>
          <a:bodyPr/>
          <a:lstStyle>
            <a:lvl1pPr>
              <a:defRPr>
                <a:latin typeface="Arial"/>
              </a:defRPr>
            </a:lvl1pPr>
          </a:lstStyle>
          <a:p>
            <a:r>
              <a:rPr lang="en-US"/>
              <a:t>
              </a:t>
            </a:r>
            <a:endParaRPr lang="en-US" dirty="0"/>
          </a:p>
        </p:txBody>
      </p:sp>
      <p:sp>
        <p:nvSpPr>
          <p:cNvPr id="7" name="Slide Number Placeholder 6"/>
          <p:cNvSpPr>
            <a:spLocks noGrp="1"/>
          </p:cNvSpPr>
          <p:nvPr>
            <p:ph type="sldNum" sz="quarter" idx="12"/>
          </p:nvPr>
        </p:nvSpPr>
        <p:spPr/>
        <p:txBody>
          <a:bodyPr/>
          <a:lstStyle>
            <a:lvl1pPr>
              <a:defRPr>
                <a:latin typeface="Aria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830557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Arial"/>
              </a:defRPr>
            </a:lvl1pPr>
          </a:lstStyle>
          <a:p>
            <a:fld id="{D857E33E-8B18-4087-B112-809917729534}" type="datetimeFigureOut">
              <a:rPr lang="en-US" smtClean="0"/>
              <a:t>4/2/19</a:t>
            </a:fld>
            <a:endParaRPr lang="en-US" dirty="0"/>
          </a:p>
        </p:txBody>
      </p:sp>
      <p:sp>
        <p:nvSpPr>
          <p:cNvPr id="6" name="Slide Number Placeholder 5"/>
          <p:cNvSpPr>
            <a:spLocks noGrp="1"/>
          </p:cNvSpPr>
          <p:nvPr>
            <p:ph type="sldNum" sz="quarter" idx="12"/>
          </p:nvPr>
        </p:nvSpPr>
        <p:spPr/>
        <p:txBody>
          <a:bodyPr/>
          <a:lstStyle>
            <a:lvl1pPr>
              <a:defRPr>
                <a:latin typeface="Arial"/>
              </a:defRPr>
            </a:lvl1pPr>
          </a:lstStyle>
          <a:p>
            <a:fld id="{6D22F896-40B5-4ADD-8801-0D06FADFA095}" type="slidenum">
              <a:rPr lang="en-US" smtClean="0"/>
              <a:t>‹#›</a:t>
            </a:fld>
            <a:endParaRPr lang="en-US" dirty="0"/>
          </a:p>
        </p:txBody>
      </p:sp>
      <p:sp>
        <p:nvSpPr>
          <p:cNvPr id="7" name="TextBox 6"/>
          <p:cNvSpPr txBox="1"/>
          <p:nvPr/>
        </p:nvSpPr>
        <p:spPr>
          <a:xfrm>
            <a:off x="4181597" y="-406079"/>
            <a:ext cx="184731" cy="461665"/>
          </a:xfrm>
          <a:prstGeom prst="rect">
            <a:avLst/>
          </a:prstGeom>
          <a:noFill/>
        </p:spPr>
        <p:txBody>
          <a:bodyPr wrap="none" rtlCol="0">
            <a:spAutoFit/>
          </a:bodyPr>
          <a:lstStyle/>
          <a:p>
            <a:endParaRPr lang="en-US" sz="2400" dirty="0"/>
          </a:p>
        </p:txBody>
      </p:sp>
      <p:sp>
        <p:nvSpPr>
          <p:cNvPr id="8" name="Footer Placeholder 5"/>
          <p:cNvSpPr>
            <a:spLocks noGrp="1"/>
          </p:cNvSpPr>
          <p:nvPr>
            <p:ph type="ftr" sz="quarter" idx="11"/>
          </p:nvPr>
        </p:nvSpPr>
        <p:spPr>
          <a:xfrm>
            <a:off x="4165600" y="6356351"/>
            <a:ext cx="3860800" cy="365125"/>
          </a:xfrm>
        </p:spPr>
        <p:txBody>
          <a:bodyPr/>
          <a:lstStyle/>
          <a:p>
            <a:r>
              <a:rPr lang="en-US"/>
              <a:t>
              </a:t>
            </a:r>
            <a:endParaRPr lang="en-US" dirty="0"/>
          </a:p>
        </p:txBody>
      </p:sp>
    </p:spTree>
    <p:extLst>
      <p:ext uri="{BB962C8B-B14F-4D97-AF65-F5344CB8AC3E}">
        <p14:creationId xmlns:p14="http://schemas.microsoft.com/office/powerpoint/2010/main" val="4262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latin typeface="Arial"/>
              </a:defRPr>
            </a:lvl1pPr>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FFE419-2371-464F-8239-3959401C3561}" type="datetimeFigureOut">
              <a:rPr lang="en-US" smtClean="0"/>
              <a:t>4/2/19</a:t>
            </a:fld>
            <a:endParaRPr lang="en-US" dirty="0"/>
          </a:p>
        </p:txBody>
      </p:sp>
      <p:sp>
        <p:nvSpPr>
          <p:cNvPr id="6" name="Slide Number Placeholder 5"/>
          <p:cNvSpPr>
            <a:spLocks noGrp="1"/>
          </p:cNvSpPr>
          <p:nvPr>
            <p:ph type="sldNum" sz="quarter" idx="12"/>
          </p:nvPr>
        </p:nvSpPr>
        <p:spPr/>
        <p:txBody>
          <a:bodyPr/>
          <a:lstStyle>
            <a:lvl1pPr>
              <a:defRPr>
                <a:latin typeface="Arial"/>
              </a:defRPr>
            </a:lvl1pPr>
          </a:lstStyle>
          <a:p>
            <a:fld id="{6D22F896-40B5-4ADD-8801-0D06FADFA095}" type="slidenum">
              <a:rPr lang="en-US" smtClean="0"/>
              <a:t>‹#›</a:t>
            </a:fld>
            <a:endParaRPr lang="en-US" dirty="0"/>
          </a:p>
        </p:txBody>
      </p:sp>
      <p:sp>
        <p:nvSpPr>
          <p:cNvPr id="7" name="Footer Placeholder 5"/>
          <p:cNvSpPr>
            <a:spLocks noGrp="1"/>
          </p:cNvSpPr>
          <p:nvPr>
            <p:ph type="ftr" sz="quarter" idx="11"/>
          </p:nvPr>
        </p:nvSpPr>
        <p:spPr>
          <a:xfrm>
            <a:off x="4165600" y="6356351"/>
            <a:ext cx="3860800" cy="365125"/>
          </a:xfrm>
        </p:spPr>
        <p:txBody>
          <a:bodyPr/>
          <a:lstStyle/>
          <a:p>
            <a:r>
              <a:rPr lang="en-US"/>
              <a:t>
              </a:t>
            </a:r>
            <a:endParaRPr lang="en-US" dirty="0"/>
          </a:p>
        </p:txBody>
      </p:sp>
    </p:spTree>
    <p:extLst>
      <p:ext uri="{BB962C8B-B14F-4D97-AF65-F5344CB8AC3E}">
        <p14:creationId xmlns:p14="http://schemas.microsoft.com/office/powerpoint/2010/main" val="2398667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CBC1C18-307B-4F68-A007-B5B542270E8D}" type="datetimeFigureOut">
              <a:rPr lang="en-US" smtClean="0"/>
              <a:t>4/2/19</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9735559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aster 2">
    <p:spTree>
      <p:nvGrpSpPr>
        <p:cNvPr id="1" name=""/>
        <p:cNvGrpSpPr/>
        <p:nvPr/>
      </p:nvGrpSpPr>
      <p:grpSpPr>
        <a:xfrm>
          <a:off x="0" y="0"/>
          <a:ext cx="0" cy="0"/>
          <a:chOff x="0" y="0"/>
          <a:chExt cx="0" cy="0"/>
        </a:xfrm>
      </p:grpSpPr>
      <p:pic>
        <p:nvPicPr>
          <p:cNvPr id="9" name="Picture 8" descr="NWU PPT Wide Opt 5_Master 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4096"/>
          </a:xfrm>
          <a:prstGeom prst="rect">
            <a:avLst/>
          </a:prstGeom>
        </p:spPr>
      </p:pic>
      <p:sp>
        <p:nvSpPr>
          <p:cNvPr id="2" name="Date Placeholder 1"/>
          <p:cNvSpPr>
            <a:spLocks noGrp="1"/>
          </p:cNvSpPr>
          <p:nvPr>
            <p:ph type="dt" sz="half" idx="10"/>
          </p:nvPr>
        </p:nvSpPr>
        <p:spPr/>
        <p:txBody>
          <a:bodyPr/>
          <a:lstStyle>
            <a:lvl1pPr>
              <a:defRPr>
                <a:latin typeface="Arial"/>
              </a:defRPr>
            </a:lvl1pPr>
          </a:lstStyle>
          <a:p>
            <a:fld id="{3CBC1C18-307B-4F68-A007-B5B542270E8D}" type="datetimeFigureOut">
              <a:rPr lang="en-US" smtClean="0"/>
              <a:t>4/2/19</a:t>
            </a:fld>
            <a:endParaRPr lang="en-US" dirty="0"/>
          </a:p>
        </p:txBody>
      </p:sp>
      <p:sp>
        <p:nvSpPr>
          <p:cNvPr id="3" name="Footer Placeholder 2"/>
          <p:cNvSpPr>
            <a:spLocks noGrp="1"/>
          </p:cNvSpPr>
          <p:nvPr>
            <p:ph type="ftr" sz="quarter" idx="11"/>
          </p:nvPr>
        </p:nvSpPr>
        <p:spPr/>
        <p:txBody>
          <a:bodyPr/>
          <a:lstStyle>
            <a:lvl1pPr>
              <a:defRPr>
                <a:latin typeface="Arial"/>
              </a:defRPr>
            </a:lvl1pPr>
          </a:lstStyle>
          <a:p>
            <a:r>
              <a:rPr lang="en-US"/>
              <a:t>
              </a:t>
            </a:r>
            <a:endParaRPr lang="en-US" dirty="0"/>
          </a:p>
        </p:txBody>
      </p:sp>
      <p:sp>
        <p:nvSpPr>
          <p:cNvPr id="4" name="Slide Number Placeholder 3"/>
          <p:cNvSpPr>
            <a:spLocks noGrp="1"/>
          </p:cNvSpPr>
          <p:nvPr>
            <p:ph type="sldNum" sz="quarter" idx="12"/>
          </p:nvPr>
        </p:nvSpPr>
        <p:spPr/>
        <p:txBody>
          <a:bodyPr/>
          <a:lstStyle>
            <a:lvl1pPr>
              <a:defRPr>
                <a:latin typeface="Arial"/>
              </a:defRPr>
            </a:lvl1pPr>
          </a:lstStyle>
          <a:p>
            <a:fld id="{6D22F896-40B5-4ADD-8801-0D06FADFA095}" type="slidenum">
              <a:rPr lang="en-US" smtClean="0"/>
              <a:pPr/>
              <a:t>‹#›</a:t>
            </a:fld>
            <a:endParaRPr lang="en-US" dirty="0"/>
          </a:p>
        </p:txBody>
      </p:sp>
      <p:sp>
        <p:nvSpPr>
          <p:cNvPr id="6" name="Title 1"/>
          <p:cNvSpPr>
            <a:spLocks noGrp="1"/>
          </p:cNvSpPr>
          <p:nvPr>
            <p:ph type="title"/>
          </p:nvPr>
        </p:nvSpPr>
        <p:spPr>
          <a:xfrm>
            <a:off x="609600" y="274639"/>
            <a:ext cx="10972800" cy="1143000"/>
          </a:xfrm>
        </p:spPr>
        <p:txBody>
          <a:bodyPr/>
          <a:lstStyle/>
          <a:p>
            <a:r>
              <a:rPr lang="en-US"/>
              <a:t>Click to edit Master title style</a:t>
            </a:r>
          </a:p>
        </p:txBody>
      </p:sp>
    </p:spTree>
    <p:extLst>
      <p:ext uri="{BB962C8B-B14F-4D97-AF65-F5344CB8AC3E}">
        <p14:creationId xmlns:p14="http://schemas.microsoft.com/office/powerpoint/2010/main" val="28241992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aster 3">
    <p:spTree>
      <p:nvGrpSpPr>
        <p:cNvPr id="1" name=""/>
        <p:cNvGrpSpPr/>
        <p:nvPr/>
      </p:nvGrpSpPr>
      <p:grpSpPr>
        <a:xfrm>
          <a:off x="0" y="0"/>
          <a:ext cx="0" cy="0"/>
          <a:chOff x="0" y="0"/>
          <a:chExt cx="0" cy="0"/>
        </a:xfrm>
      </p:grpSpPr>
      <p:pic>
        <p:nvPicPr>
          <p:cNvPr id="8" name="Picture 7" descr="NWU PPT Wide Opt 5_Master 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4096"/>
          </a:xfrm>
          <a:prstGeom prst="rect">
            <a:avLst/>
          </a:prstGeom>
        </p:spPr>
      </p:pic>
      <p:sp>
        <p:nvSpPr>
          <p:cNvPr id="3" name="Date Placeholder 2"/>
          <p:cNvSpPr>
            <a:spLocks noGrp="1"/>
          </p:cNvSpPr>
          <p:nvPr>
            <p:ph type="dt" sz="half" idx="10"/>
          </p:nvPr>
        </p:nvSpPr>
        <p:spPr/>
        <p:txBody>
          <a:bodyPr/>
          <a:lstStyle/>
          <a:p>
            <a:fld id="{3CBC1C18-307B-4F68-A007-B5B542270E8D}" type="datetimeFigureOut">
              <a:rPr lang="en-US" smtClean="0"/>
              <a:t>4/2/19</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Title 1"/>
          <p:cNvSpPr>
            <a:spLocks noGrp="1"/>
          </p:cNvSpPr>
          <p:nvPr>
            <p:ph type="title"/>
          </p:nvPr>
        </p:nvSpPr>
        <p:spPr>
          <a:xfrm>
            <a:off x="609600" y="274639"/>
            <a:ext cx="10972800" cy="1143000"/>
          </a:xfrm>
        </p:spPr>
        <p:txBody>
          <a:bodyPr/>
          <a:lstStyle/>
          <a:p>
            <a:r>
              <a:rPr lang="en-US"/>
              <a:t>Click to edit Master title style</a:t>
            </a:r>
          </a:p>
        </p:txBody>
      </p:sp>
    </p:spTree>
    <p:extLst>
      <p:ext uri="{BB962C8B-B14F-4D97-AF65-F5344CB8AC3E}">
        <p14:creationId xmlns:p14="http://schemas.microsoft.com/office/powerpoint/2010/main" val="116187747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atin typeface="Arial"/>
              </a:defRPr>
            </a:lvl1p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latin typeface="Aria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Arial"/>
              </a:defRPr>
            </a:lvl1pPr>
          </a:lstStyle>
          <a:p>
            <a:fld id="{9AB3A824-1A51-4B26-AD58-A6D8E14F6C04}" type="datetimeFigureOut">
              <a:rPr lang="en-US" smtClean="0"/>
              <a:t>4/2/19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lvl1pPr>
              <a:defRPr>
                <a:latin typeface="Aria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23915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Arial"/>
              </a:defRPr>
            </a:lvl1pPr>
          </a:lstStyle>
          <a:p>
            <a:fld id="{97D162C4-EDD9-4389-A98B-B87ECEA2A816}" type="datetimeFigureOut">
              <a:rPr lang="en-US" smtClean="0"/>
              <a:t>4/2/19</a:t>
            </a:fld>
            <a:endParaRPr lang="en-US" dirty="0"/>
          </a:p>
        </p:txBody>
      </p:sp>
      <p:sp>
        <p:nvSpPr>
          <p:cNvPr id="5" name="Footer Placeholder 4"/>
          <p:cNvSpPr>
            <a:spLocks noGrp="1"/>
          </p:cNvSpPr>
          <p:nvPr>
            <p:ph type="ftr" sz="quarter" idx="11"/>
          </p:nvPr>
        </p:nvSpPr>
        <p:spPr/>
        <p:txBody>
          <a:bodyPr/>
          <a:lstStyle>
            <a:lvl1pPr>
              <a:defRPr>
                <a:latin typeface="Arial"/>
              </a:defRPr>
            </a:lvl1pPr>
          </a:lstStyle>
          <a:p>
            <a:r>
              <a:rPr lang="en-US"/>
              <a:t>
              </a:t>
            </a:r>
            <a:endParaRPr lang="en-US" dirty="0"/>
          </a:p>
        </p:txBody>
      </p:sp>
      <p:sp>
        <p:nvSpPr>
          <p:cNvPr id="6" name="Slide Number Placeholder 5"/>
          <p:cNvSpPr>
            <a:spLocks noGrp="1"/>
          </p:cNvSpPr>
          <p:nvPr>
            <p:ph type="sldNum" sz="quarter" idx="12"/>
          </p:nvPr>
        </p:nvSpPr>
        <p:spPr/>
        <p:txBody>
          <a:bodyPr/>
          <a:lstStyle>
            <a:lvl1pPr>
              <a:defRPr>
                <a:latin typeface="Aria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454818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normAutofit/>
          </a:bodyPr>
          <a:lstStyle>
            <a:lvl1pPr algn="l">
              <a:defRPr sz="4267" b="1" cap="all">
                <a:latin typeface="Arial"/>
              </a:defRPr>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latin typeface="Aria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atin typeface="Arial"/>
              </a:defRPr>
            </a:lvl1pPr>
          </a:lstStyle>
          <a:p>
            <a:fld id="{3E5059C3-6A89-4494-99FF-5A4D6FFD50EB}" type="datetimeFigureOut">
              <a:rPr lang="en-US" smtClean="0"/>
              <a:t>4/2/19</a:t>
            </a:fld>
            <a:endParaRPr lang="en-US" dirty="0"/>
          </a:p>
        </p:txBody>
      </p:sp>
      <p:sp>
        <p:nvSpPr>
          <p:cNvPr id="5" name="Footer Placeholder 4"/>
          <p:cNvSpPr>
            <a:spLocks noGrp="1"/>
          </p:cNvSpPr>
          <p:nvPr>
            <p:ph type="ftr" sz="quarter" idx="11"/>
          </p:nvPr>
        </p:nvSpPr>
        <p:spPr/>
        <p:txBody>
          <a:bodyPr/>
          <a:lstStyle>
            <a:lvl1pPr>
              <a:defRPr>
                <a:latin typeface="Arial"/>
              </a:defRPr>
            </a:lvl1pPr>
          </a:lstStyle>
          <a:p>
            <a:r>
              <a:rPr lang="en-US"/>
              <a:t>
              </a:t>
            </a:r>
            <a:endParaRPr lang="en-US" dirty="0"/>
          </a:p>
        </p:txBody>
      </p:sp>
      <p:sp>
        <p:nvSpPr>
          <p:cNvPr id="6" name="Slide Number Placeholder 5"/>
          <p:cNvSpPr>
            <a:spLocks noGrp="1"/>
          </p:cNvSpPr>
          <p:nvPr>
            <p:ph type="sldNum" sz="quarter" idx="12"/>
          </p:nvPr>
        </p:nvSpPr>
        <p:spPr/>
        <p:txBody>
          <a:bodyPr/>
          <a:lstStyle>
            <a:lvl1pPr>
              <a:defRPr>
                <a:latin typeface="Aria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707266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defRPr sz="3733">
                <a:latin typeface="Arial"/>
              </a:defRPr>
            </a:lvl1pPr>
            <a:lvl2pPr>
              <a:defRPr sz="3200">
                <a:latin typeface="Arial"/>
              </a:defRPr>
            </a:lvl2pPr>
            <a:lvl3pPr>
              <a:defRPr sz="2667">
                <a:latin typeface="Arial"/>
              </a:defRPr>
            </a:lvl3pPr>
            <a:lvl4pPr>
              <a:defRPr sz="2400">
                <a:latin typeface="Arial"/>
              </a:defRPr>
            </a:lvl4pPr>
            <a:lvl5pPr>
              <a:defRPr sz="2400">
                <a:latin typeface="Arial"/>
              </a:defRPr>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atin typeface="Arial"/>
              </a:defRPr>
            </a:lvl1pPr>
            <a:lvl2pPr>
              <a:defRPr sz="3200">
                <a:latin typeface="Arial"/>
              </a:defRPr>
            </a:lvl2pPr>
            <a:lvl3pPr>
              <a:defRPr sz="2667">
                <a:latin typeface="Arial"/>
              </a:defRPr>
            </a:lvl3pPr>
            <a:lvl4pPr>
              <a:defRPr sz="2400">
                <a:latin typeface="Arial"/>
              </a:defRPr>
            </a:lvl4pPr>
            <a:lvl5pPr>
              <a:defRPr sz="2400">
                <a:latin typeface="Arial"/>
              </a:defRPr>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atin typeface="Arial"/>
              </a:defRPr>
            </a:lvl1pPr>
          </a:lstStyle>
          <a:p>
            <a:fld id="{CA954B2F-12DE-47F5-8894-472B206D2E1E}" type="datetimeFigureOut">
              <a:rPr lang="en-US" smtClean="0"/>
              <a:t>4/2/19</a:t>
            </a:fld>
            <a:endParaRPr lang="en-US" dirty="0"/>
          </a:p>
        </p:txBody>
      </p:sp>
      <p:sp>
        <p:nvSpPr>
          <p:cNvPr id="6" name="Footer Placeholder 5"/>
          <p:cNvSpPr>
            <a:spLocks noGrp="1"/>
          </p:cNvSpPr>
          <p:nvPr>
            <p:ph type="ftr" sz="quarter" idx="11"/>
          </p:nvPr>
        </p:nvSpPr>
        <p:spPr/>
        <p:txBody>
          <a:bodyPr/>
          <a:lstStyle>
            <a:lvl1pPr>
              <a:defRPr>
                <a:latin typeface="Arial"/>
              </a:defRPr>
            </a:lvl1pPr>
          </a:lstStyle>
          <a:p>
            <a:r>
              <a:rPr lang="en-US"/>
              <a:t>
              </a:t>
            </a:r>
            <a:endParaRPr lang="en-US" dirty="0"/>
          </a:p>
        </p:txBody>
      </p:sp>
      <p:sp>
        <p:nvSpPr>
          <p:cNvPr id="7" name="Slide Number Placeholder 6"/>
          <p:cNvSpPr>
            <a:spLocks noGrp="1"/>
          </p:cNvSpPr>
          <p:nvPr>
            <p:ph type="sldNum" sz="quarter" idx="12"/>
          </p:nvPr>
        </p:nvSpPr>
        <p:spPr/>
        <p:txBody>
          <a:bodyPr/>
          <a:lstStyle>
            <a:lvl1pPr>
              <a:defRPr>
                <a:latin typeface="Aria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311367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endParaRPr lang="en-US" dirty="0"/>
          </a:p>
        </p:txBody>
      </p:sp>
      <p:sp>
        <p:nvSpPr>
          <p:cNvPr id="3" name="Text Placeholder 2"/>
          <p:cNvSpPr>
            <a:spLocks noGrp="1"/>
          </p:cNvSpPr>
          <p:nvPr>
            <p:ph type="body" idx="1"/>
          </p:nvPr>
        </p:nvSpPr>
        <p:spPr>
          <a:xfrm>
            <a:off x="609600" y="1535113"/>
            <a:ext cx="5386917" cy="639763"/>
          </a:xfrm>
        </p:spPr>
        <p:txBody>
          <a:bodyPr anchor="b">
            <a:normAutofit/>
          </a:bodyPr>
          <a:lstStyle>
            <a:lvl1pPr marL="0" indent="0">
              <a:buNone/>
              <a:defRPr sz="2667" b="1">
                <a:latin typeface="Aria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atin typeface="Arial"/>
              </a:defRPr>
            </a:lvl1pPr>
            <a:lvl2pPr>
              <a:defRPr sz="2667">
                <a:latin typeface="Arial"/>
              </a:defRPr>
            </a:lvl2pPr>
            <a:lvl3pPr>
              <a:defRPr sz="2400">
                <a:latin typeface="Arial"/>
              </a:defRPr>
            </a:lvl3pPr>
            <a:lvl4pPr>
              <a:defRPr sz="2133">
                <a:latin typeface="Arial"/>
              </a:defRPr>
            </a:lvl4pPr>
            <a:lvl5pPr>
              <a:defRPr sz="2133">
                <a:latin typeface="Arial"/>
              </a:defRPr>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3"/>
          </a:xfrm>
        </p:spPr>
        <p:txBody>
          <a:bodyPr anchor="b">
            <a:normAutofit/>
          </a:bodyPr>
          <a:lstStyle>
            <a:lvl1pPr marL="0" indent="0">
              <a:buNone/>
              <a:defRPr sz="2667" b="1">
                <a:latin typeface="Aria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atin typeface="Arial"/>
              </a:defRPr>
            </a:lvl1pPr>
            <a:lvl2pPr>
              <a:defRPr sz="2667">
                <a:latin typeface="Arial"/>
              </a:defRPr>
            </a:lvl2pPr>
            <a:lvl3pPr>
              <a:defRPr sz="2400">
                <a:latin typeface="Arial"/>
              </a:defRPr>
            </a:lvl3pPr>
            <a:lvl4pPr>
              <a:defRPr sz="2133">
                <a:latin typeface="Arial"/>
              </a:defRPr>
            </a:lvl4pPr>
            <a:lvl5pPr>
              <a:defRPr sz="2133">
                <a:latin typeface="Arial"/>
              </a:defRPr>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atin typeface="Arial"/>
              </a:defRPr>
            </a:lvl1pPr>
          </a:lstStyle>
          <a:p>
            <a:fld id="{3F30E46F-7819-4ACF-B48B-48222C2ACC88}" type="datetimeFigureOut">
              <a:rPr lang="en-US" smtClean="0"/>
              <a:t>4/2/19</a:t>
            </a:fld>
            <a:endParaRPr lang="en-US" dirty="0"/>
          </a:p>
        </p:txBody>
      </p:sp>
      <p:sp>
        <p:nvSpPr>
          <p:cNvPr id="8" name="Footer Placeholder 7"/>
          <p:cNvSpPr>
            <a:spLocks noGrp="1"/>
          </p:cNvSpPr>
          <p:nvPr>
            <p:ph type="ftr" sz="quarter" idx="11"/>
          </p:nvPr>
        </p:nvSpPr>
        <p:spPr/>
        <p:txBody>
          <a:bodyPr/>
          <a:lstStyle>
            <a:lvl1pPr>
              <a:defRPr>
                <a:latin typeface="Arial"/>
              </a:defRPr>
            </a:lvl1pPr>
          </a:lstStyle>
          <a:p>
            <a:r>
              <a:rPr lang="en-US"/>
              <a:t>
              </a:t>
            </a:r>
            <a:endParaRPr lang="en-US" dirty="0"/>
          </a:p>
        </p:txBody>
      </p:sp>
      <p:sp>
        <p:nvSpPr>
          <p:cNvPr id="9" name="Slide Number Placeholder 8"/>
          <p:cNvSpPr>
            <a:spLocks noGrp="1"/>
          </p:cNvSpPr>
          <p:nvPr>
            <p:ph type="sldNum" sz="quarter" idx="12"/>
          </p:nvPr>
        </p:nvSpPr>
        <p:spPr/>
        <p:txBody>
          <a:bodyPr/>
          <a:lstStyle>
            <a:lvl1pPr>
              <a:defRPr>
                <a:latin typeface="Aria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3182476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NWU PPT Wide Opt 5_Master 1.jp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0" y="0"/>
            <a:ext cx="12192000" cy="6864096"/>
          </a:xfrm>
          <a:prstGeom prst="rect">
            <a:avLst/>
          </a:prstGeom>
        </p:spPr>
      </p:pic>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latin typeface="Arial"/>
                <a:cs typeface="Arial"/>
              </a:defRPr>
            </a:lvl1pPr>
          </a:lstStyle>
          <a:p>
            <a:fld id="{3CBC1C18-307B-4F68-A007-B5B542270E8D}" type="datetimeFigureOut">
              <a:rPr lang="en-US" smtClean="0"/>
              <a:t>4/2/19</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latin typeface="Arial"/>
                <a:cs typeface="Arial"/>
              </a:defRPr>
            </a:lvl1pPr>
          </a:lstStyle>
          <a:p>
            <a:r>
              <a:rPr lang="en-US"/>
              <a:t>
              </a:t>
            </a:r>
            <a:endParaRPr lang="en-US" dirty="0"/>
          </a:p>
        </p:txBody>
      </p:sp>
      <p:sp>
        <p:nvSpPr>
          <p:cNvPr id="6" name="Slide Number Placeholder 5"/>
          <p:cNvSpPr>
            <a:spLocks noGrp="1"/>
          </p:cNvSpPr>
          <p:nvPr>
            <p:ph type="sldNum" sz="quarter" idx="4"/>
          </p:nvPr>
        </p:nvSpPr>
        <p:spPr>
          <a:xfrm>
            <a:off x="8856013" y="6356351"/>
            <a:ext cx="2844800" cy="365125"/>
          </a:xfrm>
          <a:prstGeom prst="rect">
            <a:avLst/>
          </a:prstGeom>
        </p:spPr>
        <p:txBody>
          <a:bodyPr vert="horz" lIns="91440" tIns="45720" rIns="91440" bIns="45720" rtlCol="0" anchor="ctr"/>
          <a:lstStyle>
            <a:lvl1pPr algn="r">
              <a:defRPr sz="1600">
                <a:solidFill>
                  <a:srgbClr val="000000"/>
                </a:solidFill>
                <a:latin typeface="Arial"/>
                <a:cs typeface="Aria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2738815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Lst>
  <p:hf sldNum="0" hdr="0" ftr="0" dt="0"/>
  <p:txStyles>
    <p:titleStyle>
      <a:lvl1pPr algn="ctr" defTabSz="609585" rtl="0" eaLnBrk="1" latinLnBrk="0" hangingPunct="1">
        <a:spcBef>
          <a:spcPct val="0"/>
        </a:spcBef>
        <a:buNone/>
        <a:defRPr sz="5867" kern="1200">
          <a:solidFill>
            <a:schemeClr val="tx1"/>
          </a:solidFill>
          <a:latin typeface="Arial"/>
          <a:ea typeface="+mj-ea"/>
          <a:cs typeface="Arial"/>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www.aeaweb.org/research/charts/labor-demand-minimum-wage-impact-job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docs.google.com/document/d/1D24Vd2OR2OWDq1c5VfYlbUbcKDtK9NntHIJ-DUsYTxo/edit?usp=sharing"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www.ncsl.org/research/labor-and-employment/2012-state-unemployment-rates.aspx" TargetMode="External"/><Relationship Id="rId4" Type="http://schemas.openxmlformats.org/officeDocument/2006/relationships/hyperlink" Target="https://www.ucrdatatool.gov/Search/Crime/State/StatebyState.cfm?NoVariables=Y&amp;CFID=342168921&amp;CFTOKEN=88550c15a1421821-C4E4BBD1-941D-A466-81A627C92009886F" TargetMode="External"/><Relationship Id="rId1" Type="http://schemas.openxmlformats.org/officeDocument/2006/relationships/slideLayout" Target="../slideLayouts/slideLayout6.xml"/><Relationship Id="rId2" Type="http://schemas.openxmlformats.org/officeDocument/2006/relationships/hyperlink" Target="https://www.kaggle.com/lislejoem/us-minimum-wage-by-state-from-1968-to-2017"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EEF55E-91AE-E142-BAAF-30FE5958B35F}"/>
              </a:ext>
            </a:extLst>
          </p:cNvPr>
          <p:cNvSpPr>
            <a:spLocks noGrp="1"/>
          </p:cNvSpPr>
          <p:nvPr>
            <p:ph type="ctrTitle"/>
          </p:nvPr>
        </p:nvSpPr>
        <p:spPr/>
        <p:txBody>
          <a:bodyPr>
            <a:normAutofit/>
          </a:bodyPr>
          <a:lstStyle/>
          <a:p>
            <a:r>
              <a:rPr lang="en-US" sz="4000" b="1" dirty="0"/>
              <a:t>Effect of Minimum Wages on Employment &amp; Crime profile </a:t>
            </a:r>
            <a:endParaRPr lang="en-US" dirty="0"/>
          </a:p>
        </p:txBody>
      </p:sp>
      <p:sp>
        <p:nvSpPr>
          <p:cNvPr id="3" name="Subtitle 2">
            <a:extLst>
              <a:ext uri="{FF2B5EF4-FFF2-40B4-BE49-F238E27FC236}">
                <a16:creationId xmlns:a16="http://schemas.microsoft.com/office/drawing/2014/main" xmlns="" id="{2AE2927B-70BD-0D47-ACEB-58D424764650}"/>
              </a:ext>
            </a:extLst>
          </p:cNvPr>
          <p:cNvSpPr>
            <a:spLocks noGrp="1"/>
          </p:cNvSpPr>
          <p:nvPr>
            <p:ph type="subTitle" idx="1"/>
          </p:nvPr>
        </p:nvSpPr>
        <p:spPr>
          <a:xfrm>
            <a:off x="1828800" y="3886200"/>
            <a:ext cx="8534400" cy="743857"/>
          </a:xfrm>
        </p:spPr>
        <p:txBody>
          <a:bodyPr>
            <a:normAutofit/>
          </a:bodyPr>
          <a:lstStyle/>
          <a:p>
            <a:r>
              <a:rPr lang="en-US" dirty="0"/>
              <a:t>A study for the United States</a:t>
            </a:r>
          </a:p>
        </p:txBody>
      </p:sp>
      <p:sp>
        <p:nvSpPr>
          <p:cNvPr id="4" name="TextBox 3"/>
          <p:cNvSpPr txBox="1"/>
          <p:nvPr/>
        </p:nvSpPr>
        <p:spPr>
          <a:xfrm>
            <a:off x="4871873" y="5312228"/>
            <a:ext cx="6705297" cy="461665"/>
          </a:xfrm>
          <a:prstGeom prst="rect">
            <a:avLst/>
          </a:prstGeom>
          <a:noFill/>
        </p:spPr>
        <p:txBody>
          <a:bodyPr wrap="none" rtlCol="0">
            <a:spAutoFit/>
          </a:bodyPr>
          <a:lstStyle/>
          <a:p>
            <a:r>
              <a:rPr lang="en-US" sz="2400" dirty="0"/>
              <a:t>Team: Sneha Kumari, </a:t>
            </a:r>
            <a:r>
              <a:rPr lang="en-US" sz="2400" dirty="0" err="1"/>
              <a:t>Polina</a:t>
            </a:r>
            <a:r>
              <a:rPr lang="en-US" sz="2400" dirty="0"/>
              <a:t> </a:t>
            </a:r>
            <a:r>
              <a:rPr lang="en-US" sz="2400" dirty="0" err="1"/>
              <a:t>Zasheva</a:t>
            </a:r>
            <a:r>
              <a:rPr lang="en-US" sz="2400" dirty="0"/>
              <a:t>, and Will Payne</a:t>
            </a:r>
          </a:p>
        </p:txBody>
      </p:sp>
    </p:spTree>
    <p:extLst>
      <p:ext uri="{BB962C8B-B14F-4D97-AF65-F5344CB8AC3E}">
        <p14:creationId xmlns:p14="http://schemas.microsoft.com/office/powerpoint/2010/main" val="3219793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9743FF-C15D-7B40-862F-54758753C6DA}"/>
              </a:ext>
            </a:extLst>
          </p:cNvPr>
          <p:cNvSpPr>
            <a:spLocks noGrp="1"/>
          </p:cNvSpPr>
          <p:nvPr>
            <p:ph type="title"/>
          </p:nvPr>
        </p:nvSpPr>
        <p:spPr>
          <a:xfrm>
            <a:off x="609600" y="274639"/>
            <a:ext cx="10972800" cy="816494"/>
          </a:xfrm>
        </p:spPr>
        <p:txBody>
          <a:bodyPr>
            <a:normAutofit fontScale="90000"/>
          </a:bodyPr>
          <a:lstStyle/>
          <a:p>
            <a:pPr algn="l"/>
            <a:r>
              <a:rPr lang="en-US" sz="4800" dirty="0"/>
              <a:t>Discussion</a:t>
            </a:r>
          </a:p>
        </p:txBody>
      </p:sp>
      <p:sp>
        <p:nvSpPr>
          <p:cNvPr id="3" name="Content Placeholder 2">
            <a:extLst>
              <a:ext uri="{FF2B5EF4-FFF2-40B4-BE49-F238E27FC236}">
                <a16:creationId xmlns:a16="http://schemas.microsoft.com/office/drawing/2014/main" xmlns="" id="{2203B22F-3CF5-B940-BB63-1527A549AE52}"/>
              </a:ext>
            </a:extLst>
          </p:cNvPr>
          <p:cNvSpPr>
            <a:spLocks noGrp="1"/>
          </p:cNvSpPr>
          <p:nvPr>
            <p:ph idx="1"/>
          </p:nvPr>
        </p:nvSpPr>
        <p:spPr>
          <a:xfrm>
            <a:off x="609600" y="1244813"/>
            <a:ext cx="10972800" cy="4881351"/>
          </a:xfrm>
        </p:spPr>
        <p:txBody>
          <a:bodyPr>
            <a:noAutofit/>
          </a:bodyPr>
          <a:lstStyle/>
          <a:p>
            <a:r>
              <a:rPr lang="en-US" sz="2000" dirty="0">
                <a:latin typeface="+mn-lt"/>
              </a:rPr>
              <a:t>One of our initial hypotheses was that </a:t>
            </a:r>
            <a:r>
              <a:rPr lang="en-US" sz="2000" i="1" dirty="0">
                <a:latin typeface="+mn-lt"/>
              </a:rPr>
              <a:t>because of increased unemployment, crime rates will also go up over time</a:t>
            </a:r>
          </a:p>
          <a:p>
            <a:pPr lvl="1"/>
            <a:r>
              <a:rPr lang="en-US" sz="2000" dirty="0">
                <a:latin typeface="+mn-lt"/>
              </a:rPr>
              <a:t>After analyzing our data, we determined that indeed crime rate and unemployment move in the same direction consistently where as unemployment decreases crime rates also decrease. </a:t>
            </a:r>
          </a:p>
          <a:p>
            <a:pPr lvl="1"/>
            <a:r>
              <a:rPr lang="en-US" sz="2000" dirty="0">
                <a:latin typeface="+mn-lt"/>
              </a:rPr>
              <a:t>However, we don’t have enough supporting evidence to establish causality. We would reframe the hypothesis to emphasize that though there is a positive relationship between the two, crime is not necessarily depended upon or determined by  unemployment </a:t>
            </a:r>
          </a:p>
          <a:p>
            <a:pPr lvl="1"/>
            <a:r>
              <a:rPr lang="en-US" sz="2000" dirty="0">
                <a:latin typeface="+mn-lt"/>
              </a:rPr>
              <a:t>In states with historically high crime rates, the effect of decreased unemployment on crime is much more noticeable than in states with lower crime</a:t>
            </a:r>
          </a:p>
          <a:p>
            <a:r>
              <a:rPr lang="en-US" sz="2000" dirty="0">
                <a:latin typeface="+mn-lt"/>
              </a:rPr>
              <a:t>Minimum wage did not change drastically in the selected time period however, unemployment decreased drastically which had a positive impact on CPI</a:t>
            </a:r>
          </a:p>
          <a:p>
            <a:r>
              <a:rPr lang="en-US" sz="2000" dirty="0">
                <a:latin typeface="+mn-lt"/>
              </a:rPr>
              <a:t>Our findings are heavily impacted by the recessions and post recession dynamics of the selected time-period</a:t>
            </a:r>
          </a:p>
        </p:txBody>
      </p:sp>
    </p:spTree>
    <p:extLst>
      <p:ext uri="{BB962C8B-B14F-4D97-AF65-F5344CB8AC3E}">
        <p14:creationId xmlns:p14="http://schemas.microsoft.com/office/powerpoint/2010/main" val="291095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E0085E-25E6-D746-8539-75A2F805D820}"/>
              </a:ext>
            </a:extLst>
          </p:cNvPr>
          <p:cNvSpPr>
            <a:spLocks noGrp="1"/>
          </p:cNvSpPr>
          <p:nvPr>
            <p:ph type="title"/>
          </p:nvPr>
        </p:nvSpPr>
        <p:spPr>
          <a:xfrm>
            <a:off x="609600" y="274639"/>
            <a:ext cx="10972800" cy="962490"/>
          </a:xfrm>
        </p:spPr>
        <p:txBody>
          <a:bodyPr>
            <a:normAutofit/>
          </a:bodyPr>
          <a:lstStyle/>
          <a:p>
            <a:pPr algn="l"/>
            <a:r>
              <a:rPr lang="en-US" sz="4800" dirty="0"/>
              <a:t>Post Mortem</a:t>
            </a:r>
          </a:p>
        </p:txBody>
      </p:sp>
      <p:sp>
        <p:nvSpPr>
          <p:cNvPr id="3" name="Content Placeholder 2">
            <a:extLst>
              <a:ext uri="{FF2B5EF4-FFF2-40B4-BE49-F238E27FC236}">
                <a16:creationId xmlns:a16="http://schemas.microsoft.com/office/drawing/2014/main" xmlns="" id="{A67A4DD9-68BF-3742-80A2-0E30C018009B}"/>
              </a:ext>
            </a:extLst>
          </p:cNvPr>
          <p:cNvSpPr>
            <a:spLocks noGrp="1"/>
          </p:cNvSpPr>
          <p:nvPr>
            <p:ph idx="1"/>
          </p:nvPr>
        </p:nvSpPr>
        <p:spPr/>
        <p:txBody>
          <a:bodyPr>
            <a:normAutofit/>
          </a:bodyPr>
          <a:lstStyle/>
          <a:p>
            <a:r>
              <a:rPr lang="en-US" sz="2400" dirty="0">
                <a:latin typeface="+mn-lt"/>
              </a:rPr>
              <a:t>A challenges we faced was in </a:t>
            </a:r>
            <a:r>
              <a:rPr lang="en-US" sz="2400" dirty="0" smtClean="0">
                <a:latin typeface="+mn-lt"/>
              </a:rPr>
              <a:t>finding an extractable source of data and then merging to create </a:t>
            </a:r>
            <a:r>
              <a:rPr lang="en-US" sz="2400" dirty="0">
                <a:latin typeface="+mn-lt"/>
              </a:rPr>
              <a:t>the final data </a:t>
            </a:r>
            <a:r>
              <a:rPr lang="en-US" sz="2400" dirty="0" smtClean="0">
                <a:latin typeface="+mn-lt"/>
              </a:rPr>
              <a:t>set.</a:t>
            </a:r>
            <a:endParaRPr lang="en-US" sz="2400" dirty="0">
              <a:latin typeface="+mn-lt"/>
            </a:endParaRPr>
          </a:p>
          <a:p>
            <a:pPr lvl="1"/>
            <a:r>
              <a:rPr lang="en-US" sz="2400" dirty="0">
                <a:latin typeface="+mn-lt"/>
              </a:rPr>
              <a:t>We focused on finding single year data per category– Crime, Unemployment, Minimum Wage</a:t>
            </a:r>
          </a:p>
          <a:p>
            <a:pPr lvl="1"/>
            <a:r>
              <a:rPr lang="en-US" sz="2400" dirty="0">
                <a:latin typeface="+mn-lt"/>
              </a:rPr>
              <a:t>We cleaned each year individually and formatted it the same way for each year</a:t>
            </a:r>
          </a:p>
          <a:p>
            <a:pPr lvl="1"/>
            <a:r>
              <a:rPr lang="en-US" sz="2400" dirty="0">
                <a:latin typeface="+mn-lt"/>
              </a:rPr>
              <a:t>We then stacked each year per group (Crime, Unemployment, Minimum Wage) to create three large data-sources for the same time period </a:t>
            </a:r>
          </a:p>
          <a:p>
            <a:pPr lvl="1"/>
            <a:r>
              <a:rPr lang="en-US" sz="2400" dirty="0">
                <a:latin typeface="+mn-lt"/>
              </a:rPr>
              <a:t>Finally, we merged the data together to create one final large dataset to be used for exploration and analysis</a:t>
            </a:r>
          </a:p>
        </p:txBody>
      </p:sp>
    </p:spTree>
    <p:extLst>
      <p:ext uri="{BB962C8B-B14F-4D97-AF65-F5344CB8AC3E}">
        <p14:creationId xmlns:p14="http://schemas.microsoft.com/office/powerpoint/2010/main" val="1604341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2FC452-F6C1-874A-8E7F-9D0286F7E6DD}"/>
              </a:ext>
            </a:extLst>
          </p:cNvPr>
          <p:cNvSpPr>
            <a:spLocks noGrp="1"/>
          </p:cNvSpPr>
          <p:nvPr>
            <p:ph type="title"/>
          </p:nvPr>
        </p:nvSpPr>
        <p:spPr>
          <a:xfrm>
            <a:off x="609600" y="274639"/>
            <a:ext cx="10972800" cy="1077751"/>
          </a:xfrm>
        </p:spPr>
        <p:txBody>
          <a:bodyPr>
            <a:normAutofit/>
          </a:bodyPr>
          <a:lstStyle/>
          <a:p>
            <a:pPr algn="l"/>
            <a:r>
              <a:rPr lang="en-US" sz="4800" dirty="0"/>
              <a:t>Post Mortem</a:t>
            </a:r>
          </a:p>
        </p:txBody>
      </p:sp>
      <p:sp>
        <p:nvSpPr>
          <p:cNvPr id="3" name="Content Placeholder 2">
            <a:extLst>
              <a:ext uri="{FF2B5EF4-FFF2-40B4-BE49-F238E27FC236}">
                <a16:creationId xmlns:a16="http://schemas.microsoft.com/office/drawing/2014/main" xmlns="" id="{117EEAF7-E816-8446-B1FC-3DF04D5E2922}"/>
              </a:ext>
            </a:extLst>
          </p:cNvPr>
          <p:cNvSpPr>
            <a:spLocks noGrp="1"/>
          </p:cNvSpPr>
          <p:nvPr>
            <p:ph idx="1"/>
          </p:nvPr>
        </p:nvSpPr>
        <p:spPr>
          <a:xfrm>
            <a:off x="609600" y="1352391"/>
            <a:ext cx="10972800" cy="4773774"/>
          </a:xfrm>
        </p:spPr>
        <p:txBody>
          <a:bodyPr>
            <a:noAutofit/>
          </a:bodyPr>
          <a:lstStyle/>
          <a:p>
            <a:r>
              <a:rPr lang="en-US" sz="2200" dirty="0">
                <a:latin typeface="+mn-lt"/>
              </a:rPr>
              <a:t>Our data was focused on the period between the height of the Great Recession and immediately after it. Some of our findings may be biased as a result of that. Several things will be interesting to explore further: </a:t>
            </a:r>
          </a:p>
          <a:p>
            <a:pPr lvl="1"/>
            <a:r>
              <a:rPr lang="en-US" sz="2200" dirty="0">
                <a:latin typeface="+mn-lt"/>
              </a:rPr>
              <a:t>Would our results remain consistent if we were to expand our time frame to include data </a:t>
            </a:r>
            <a:r>
              <a:rPr lang="en-US" sz="2200" b="1" u="sng" dirty="0">
                <a:latin typeface="+mn-lt"/>
              </a:rPr>
              <a:t>before</a:t>
            </a:r>
            <a:r>
              <a:rPr lang="en-US" sz="2200" dirty="0">
                <a:latin typeface="+mn-lt"/>
              </a:rPr>
              <a:t>, during, and after a major recession?</a:t>
            </a:r>
          </a:p>
          <a:p>
            <a:pPr lvl="1"/>
            <a:r>
              <a:rPr lang="en-US" sz="2200" dirty="0">
                <a:latin typeface="+mn-lt"/>
              </a:rPr>
              <a:t>Do economic recessions and the unemployment generated as a result of them have a vastly different impact on crime compared to the unemployment during stable economic conditions?</a:t>
            </a:r>
          </a:p>
          <a:p>
            <a:pPr lvl="1"/>
            <a:r>
              <a:rPr lang="en-US" sz="2200" dirty="0">
                <a:latin typeface="+mn-lt"/>
              </a:rPr>
              <a:t>How do our findings compare to similar economic conditions that happened in the past? Specifically, if we were to explore crime and unemployment around the 30s and 40s (during the Great Depression), would our findings be similar to what we observed during and immediately after the great recession?</a:t>
            </a:r>
          </a:p>
        </p:txBody>
      </p:sp>
    </p:spTree>
    <p:extLst>
      <p:ext uri="{BB962C8B-B14F-4D97-AF65-F5344CB8AC3E}">
        <p14:creationId xmlns:p14="http://schemas.microsoft.com/office/powerpoint/2010/main" val="26299766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FE0FB2-B692-024F-9A40-7214521788D0}"/>
              </a:ext>
            </a:extLst>
          </p:cNvPr>
          <p:cNvSpPr>
            <a:spLocks noGrp="1"/>
          </p:cNvSpPr>
          <p:nvPr>
            <p:ph type="title"/>
          </p:nvPr>
        </p:nvSpPr>
        <p:spPr/>
        <p:txBody>
          <a:bodyPr>
            <a:normAutofit/>
          </a:bodyPr>
          <a:lstStyle/>
          <a:p>
            <a:pPr algn="l"/>
            <a:r>
              <a:rPr lang="en-US" sz="4800" dirty="0"/>
              <a:t>Motivation and Summary:</a:t>
            </a:r>
          </a:p>
        </p:txBody>
      </p:sp>
      <p:sp>
        <p:nvSpPr>
          <p:cNvPr id="3" name="Content Placeholder 2">
            <a:extLst>
              <a:ext uri="{FF2B5EF4-FFF2-40B4-BE49-F238E27FC236}">
                <a16:creationId xmlns:a16="http://schemas.microsoft.com/office/drawing/2014/main" xmlns="" id="{AA87AAAA-D8B3-FF4D-91E2-E0F7236D93DD}"/>
              </a:ext>
            </a:extLst>
          </p:cNvPr>
          <p:cNvSpPr>
            <a:spLocks noGrp="1"/>
          </p:cNvSpPr>
          <p:nvPr>
            <p:ph idx="1"/>
          </p:nvPr>
        </p:nvSpPr>
        <p:spPr/>
        <p:txBody>
          <a:bodyPr>
            <a:normAutofit/>
          </a:bodyPr>
          <a:lstStyle/>
          <a:p>
            <a:r>
              <a:rPr lang="en-US" sz="2400" dirty="0">
                <a:latin typeface="+mn-lt"/>
              </a:rPr>
              <a:t>The debate about the effect increases in the minimum wage have on employment is ongoing.</a:t>
            </a:r>
          </a:p>
          <a:p>
            <a:r>
              <a:rPr lang="en-US" sz="2400" dirty="0">
                <a:latin typeface="+mn-lt"/>
              </a:rPr>
              <a:t>Some studies find either no or only a small effect while others find significant effects </a:t>
            </a:r>
          </a:p>
          <a:p>
            <a:r>
              <a:rPr lang="en-US" sz="2400" dirty="0">
                <a:latin typeface="+mn-lt"/>
              </a:rPr>
              <a:t>A study recently published in the American Economic Association provides new evidence that increases in minimum wage reduces employment in the long run.</a:t>
            </a:r>
          </a:p>
          <a:p>
            <a:pPr marL="0" indent="0">
              <a:buNone/>
            </a:pPr>
            <a:r>
              <a:rPr lang="en-US" sz="2400" dirty="0">
                <a:latin typeface="+mn-lt"/>
              </a:rPr>
              <a:t>	(</a:t>
            </a:r>
            <a:r>
              <a:rPr lang="en-US" sz="2400" dirty="0">
                <a:latin typeface="+mn-lt"/>
                <a:hlinkClick r:id="rId2"/>
              </a:rPr>
              <a:t>click here for review</a:t>
            </a:r>
            <a:r>
              <a:rPr lang="en-US" sz="2400" dirty="0">
                <a:latin typeface="+mn-lt"/>
              </a:rPr>
              <a:t>)</a:t>
            </a:r>
          </a:p>
          <a:p>
            <a:pPr marL="0" indent="0">
              <a:buNone/>
            </a:pPr>
            <a:endParaRPr lang="en-US" sz="2400" dirty="0">
              <a:latin typeface="+mn-lt"/>
            </a:endParaRPr>
          </a:p>
          <a:p>
            <a:r>
              <a:rPr lang="en-US" sz="2400" dirty="0">
                <a:latin typeface="+mn-lt"/>
              </a:rPr>
              <a:t>The goal of this research is to review 8 years of historic data across the entire United States and come up with our own understanding of the impacts of minimum wage on the overall economic profile of our country. </a:t>
            </a:r>
          </a:p>
        </p:txBody>
      </p:sp>
    </p:spTree>
    <p:extLst>
      <p:ext uri="{BB962C8B-B14F-4D97-AF65-F5344CB8AC3E}">
        <p14:creationId xmlns:p14="http://schemas.microsoft.com/office/powerpoint/2010/main" val="3904330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C26B65-0416-6842-9FAE-EAA908ACEE9E}"/>
              </a:ext>
            </a:extLst>
          </p:cNvPr>
          <p:cNvSpPr>
            <a:spLocks noGrp="1"/>
          </p:cNvSpPr>
          <p:nvPr>
            <p:ph type="title"/>
          </p:nvPr>
        </p:nvSpPr>
        <p:spPr/>
        <p:txBody>
          <a:bodyPr>
            <a:normAutofit/>
          </a:bodyPr>
          <a:lstStyle/>
          <a:p>
            <a:pPr algn="l"/>
            <a:r>
              <a:rPr lang="en-US" sz="4800" dirty="0">
                <a:latin typeface="+mn-lt"/>
              </a:rPr>
              <a:t>Questions Guiding Our Research</a:t>
            </a:r>
          </a:p>
        </p:txBody>
      </p:sp>
      <p:sp>
        <p:nvSpPr>
          <p:cNvPr id="3" name="Content Placeholder 2">
            <a:extLst>
              <a:ext uri="{FF2B5EF4-FFF2-40B4-BE49-F238E27FC236}">
                <a16:creationId xmlns:a16="http://schemas.microsoft.com/office/drawing/2014/main" xmlns="" id="{E1E66ECE-67D3-0747-8434-1DFD97C07E3F}"/>
              </a:ext>
            </a:extLst>
          </p:cNvPr>
          <p:cNvSpPr>
            <a:spLocks noGrp="1"/>
          </p:cNvSpPr>
          <p:nvPr>
            <p:ph idx="1"/>
          </p:nvPr>
        </p:nvSpPr>
        <p:spPr>
          <a:xfrm>
            <a:off x="609600" y="1417639"/>
            <a:ext cx="10972800" cy="4708525"/>
          </a:xfrm>
        </p:spPr>
        <p:txBody>
          <a:bodyPr>
            <a:noAutofit/>
          </a:bodyPr>
          <a:lstStyle/>
          <a:p>
            <a:r>
              <a:rPr lang="en-US" sz="2400" dirty="0">
                <a:latin typeface="+mn-lt"/>
              </a:rPr>
              <a:t>Is there a relationship between unemployment and crime?</a:t>
            </a:r>
          </a:p>
          <a:p>
            <a:pPr lvl="1"/>
            <a:r>
              <a:rPr lang="en-US" sz="2400" dirty="0">
                <a:latin typeface="+mn-lt"/>
              </a:rPr>
              <a:t>Does that relationship vary by state, region, or is it consistent across the entire United </a:t>
            </a:r>
            <a:r>
              <a:rPr lang="en-US" sz="2400" dirty="0" smtClean="0">
                <a:latin typeface="+mn-lt"/>
              </a:rPr>
              <a:t>States?</a:t>
            </a:r>
            <a:endParaRPr lang="en-US" sz="2400" dirty="0">
              <a:latin typeface="+mn-lt"/>
            </a:endParaRPr>
          </a:p>
          <a:p>
            <a:r>
              <a:rPr lang="en-US" sz="2400" dirty="0">
                <a:latin typeface="+mn-lt"/>
              </a:rPr>
              <a:t>Understand the trends in Minimum wage , Crime and Unemployment for the time frame of our dataset</a:t>
            </a:r>
          </a:p>
          <a:p>
            <a:r>
              <a:rPr lang="en-US" sz="2400" dirty="0">
                <a:latin typeface="+mn-lt"/>
              </a:rPr>
              <a:t>Did changes in minimum wage impact employment and subsequently crime?</a:t>
            </a:r>
          </a:p>
          <a:p>
            <a:endParaRPr lang="en-US" sz="2400" dirty="0" smtClean="0">
              <a:latin typeface="+mn-lt"/>
            </a:endParaRPr>
          </a:p>
          <a:p>
            <a:r>
              <a:rPr lang="en-US" sz="2400" dirty="0" smtClean="0">
                <a:latin typeface="+mn-lt"/>
              </a:rPr>
              <a:t>As </a:t>
            </a:r>
            <a:r>
              <a:rPr lang="en-US" sz="2400" dirty="0">
                <a:latin typeface="+mn-lt"/>
              </a:rPr>
              <a:t>demonstrated through the remaining of this presentation, we were able to successfully answer each of our preliminary questions and develop a good understanding of the US’ economic profile in </a:t>
            </a:r>
            <a:r>
              <a:rPr lang="en-US" sz="2400" dirty="0" smtClean="0">
                <a:latin typeface="+mn-lt"/>
              </a:rPr>
              <a:t>the examined </a:t>
            </a:r>
            <a:r>
              <a:rPr lang="en-US" sz="2400" dirty="0">
                <a:latin typeface="+mn-lt"/>
              </a:rPr>
              <a:t>time </a:t>
            </a:r>
            <a:r>
              <a:rPr lang="en-US" sz="2400" dirty="0" smtClean="0">
                <a:latin typeface="+mn-lt"/>
              </a:rPr>
              <a:t>period.  </a:t>
            </a:r>
            <a:endParaRPr lang="en-US" sz="2400" dirty="0">
              <a:latin typeface="+mn-lt"/>
            </a:endParaRPr>
          </a:p>
        </p:txBody>
      </p:sp>
    </p:spTree>
    <p:extLst>
      <p:ext uri="{BB962C8B-B14F-4D97-AF65-F5344CB8AC3E}">
        <p14:creationId xmlns:p14="http://schemas.microsoft.com/office/powerpoint/2010/main" val="2806084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BA891F-0C77-2B4C-8AD6-C664914CA064}"/>
              </a:ext>
            </a:extLst>
          </p:cNvPr>
          <p:cNvSpPr>
            <a:spLocks noGrp="1"/>
          </p:cNvSpPr>
          <p:nvPr>
            <p:ph type="title"/>
          </p:nvPr>
        </p:nvSpPr>
        <p:spPr>
          <a:xfrm>
            <a:off x="609600" y="274639"/>
            <a:ext cx="10972800" cy="893761"/>
          </a:xfrm>
        </p:spPr>
        <p:txBody>
          <a:bodyPr>
            <a:normAutofit/>
          </a:bodyPr>
          <a:lstStyle/>
          <a:p>
            <a:pPr algn="l"/>
            <a:r>
              <a:rPr lang="en-US" sz="4800" dirty="0"/>
              <a:t>Hypothesis</a:t>
            </a:r>
          </a:p>
        </p:txBody>
      </p:sp>
      <p:sp>
        <p:nvSpPr>
          <p:cNvPr id="3" name="Content Placeholder 2">
            <a:extLst>
              <a:ext uri="{FF2B5EF4-FFF2-40B4-BE49-F238E27FC236}">
                <a16:creationId xmlns:a16="http://schemas.microsoft.com/office/drawing/2014/main" xmlns="" id="{8E952317-B338-7844-B59D-DA8388D91044}"/>
              </a:ext>
            </a:extLst>
          </p:cNvPr>
          <p:cNvSpPr>
            <a:spLocks noGrp="1"/>
          </p:cNvSpPr>
          <p:nvPr>
            <p:ph idx="1"/>
          </p:nvPr>
        </p:nvSpPr>
        <p:spPr>
          <a:xfrm>
            <a:off x="609600" y="1328057"/>
            <a:ext cx="10972800" cy="4798107"/>
          </a:xfrm>
        </p:spPr>
        <p:txBody>
          <a:bodyPr>
            <a:normAutofit/>
          </a:bodyPr>
          <a:lstStyle/>
          <a:p>
            <a:pPr marL="0" indent="0">
              <a:buNone/>
            </a:pPr>
            <a:r>
              <a:rPr lang="en-US" sz="2200" dirty="0">
                <a:latin typeface="+mn-lt"/>
              </a:rPr>
              <a:t>We are set out to test three related hypotheses regarding the United States economy: </a:t>
            </a:r>
          </a:p>
          <a:p>
            <a:pPr marL="0" indent="0">
              <a:buNone/>
            </a:pPr>
            <a:endParaRPr lang="en-US" sz="600" dirty="0">
              <a:latin typeface="+mn-lt"/>
            </a:endParaRPr>
          </a:p>
          <a:p>
            <a:pPr marL="457200" indent="-457200">
              <a:buFont typeface="+mj-lt"/>
              <a:buAutoNum type="arabicPeriod"/>
            </a:pPr>
            <a:r>
              <a:rPr lang="en-US" sz="2200" dirty="0">
                <a:latin typeface="+mn-lt"/>
              </a:rPr>
              <a:t>Minimum wage and unemployment rate relation: </a:t>
            </a:r>
          </a:p>
          <a:p>
            <a:pPr marL="533386" lvl="1" indent="0">
              <a:buNone/>
            </a:pPr>
            <a:r>
              <a:rPr lang="en-US" sz="1666" dirty="0">
                <a:latin typeface="+mn-lt"/>
              </a:rPr>
              <a:t>	H1 : Higher minimum wage has the potential to increase unemployment rates over time</a:t>
            </a:r>
          </a:p>
          <a:p>
            <a:pPr marL="533386" lvl="1" indent="0">
              <a:buNone/>
            </a:pPr>
            <a:r>
              <a:rPr lang="en-US" sz="1666" dirty="0">
                <a:latin typeface="+mn-lt"/>
              </a:rPr>
              <a:t>	H0 : Minimum wages do not have any effect on unemployment rates</a:t>
            </a:r>
          </a:p>
          <a:p>
            <a:pPr marL="0" indent="0">
              <a:buNone/>
            </a:pPr>
            <a:endParaRPr lang="en-US" sz="600" dirty="0">
              <a:latin typeface="+mn-lt"/>
            </a:endParaRPr>
          </a:p>
          <a:p>
            <a:pPr marL="457200" indent="-457200">
              <a:buFont typeface="+mj-lt"/>
              <a:buAutoNum type="arabicPeriod" startAt="2"/>
            </a:pPr>
            <a:r>
              <a:rPr lang="en-US" sz="2200" dirty="0">
                <a:latin typeface="+mn-lt"/>
              </a:rPr>
              <a:t>Minimum wage effect on CPI index: 	</a:t>
            </a:r>
          </a:p>
          <a:p>
            <a:pPr marL="533386" lvl="1" indent="0">
              <a:buNone/>
            </a:pPr>
            <a:r>
              <a:rPr lang="en-US" sz="1666" dirty="0">
                <a:latin typeface="+mn-lt"/>
              </a:rPr>
              <a:t>H1 : Higher minimum wage has short term positive impact on CPI which eventually levels off as unemployment rises</a:t>
            </a:r>
          </a:p>
          <a:p>
            <a:pPr marL="533386" lvl="1" indent="0">
              <a:buNone/>
            </a:pPr>
            <a:r>
              <a:rPr lang="en-US" sz="1666" dirty="0">
                <a:latin typeface="+mn-lt"/>
              </a:rPr>
              <a:t>H0 : Minimum wages do not have any effect on CPI index</a:t>
            </a:r>
          </a:p>
          <a:p>
            <a:pPr marL="457200" indent="-457200">
              <a:buFont typeface="+mj-lt"/>
              <a:buAutoNum type="arabicPeriod" startAt="2"/>
            </a:pPr>
            <a:endParaRPr lang="en-US" sz="600" dirty="0">
              <a:latin typeface="+mn-lt"/>
            </a:endParaRPr>
          </a:p>
          <a:p>
            <a:pPr marL="457200" indent="-457200">
              <a:buFont typeface="+mj-lt"/>
              <a:buAutoNum type="arabicPeriod" startAt="3"/>
            </a:pPr>
            <a:r>
              <a:rPr lang="en-US" sz="2200" dirty="0">
                <a:latin typeface="+mn-lt"/>
              </a:rPr>
              <a:t>Unemployment and Crime Rates:</a:t>
            </a:r>
          </a:p>
          <a:p>
            <a:pPr marL="533386" lvl="1" indent="0">
              <a:buNone/>
            </a:pPr>
            <a:r>
              <a:rPr lang="en-US" sz="1670" dirty="0">
                <a:latin typeface="+mn-lt"/>
              </a:rPr>
              <a:t>H1 : </a:t>
            </a:r>
            <a:r>
              <a:rPr lang="en-US" sz="1670" dirty="0" smtClean="0">
                <a:latin typeface="+mn-lt"/>
              </a:rPr>
              <a:t>Increase in unemployment rate also affects the crime rate to go up in that location </a:t>
            </a:r>
          </a:p>
          <a:p>
            <a:pPr marL="533386" lvl="1" indent="0">
              <a:buNone/>
            </a:pPr>
            <a:r>
              <a:rPr lang="en-US" sz="1666" dirty="0" smtClean="0">
                <a:latin typeface="+mn-lt"/>
              </a:rPr>
              <a:t>H0 : Minimum wages do not have any effect on CPI index</a:t>
            </a:r>
          </a:p>
          <a:p>
            <a:pPr marL="533386" lvl="1" indent="0">
              <a:buNone/>
            </a:pPr>
            <a:endParaRPr lang="en-US" sz="1000" dirty="0">
              <a:latin typeface="+mn-lt"/>
            </a:endParaRPr>
          </a:p>
          <a:p>
            <a:pPr marL="0" indent="0">
              <a:buNone/>
            </a:pPr>
            <a:r>
              <a:rPr lang="en-US" sz="2000" dirty="0">
                <a:latin typeface="+mn-lt"/>
              </a:rPr>
              <a:t>Our assumptions are based on a number of academic publications describing impact of minimum on the economy (</a:t>
            </a:r>
            <a:r>
              <a:rPr lang="en-US" sz="2000" dirty="0">
                <a:latin typeface="+mn-lt"/>
                <a:hlinkClick r:id="rId2"/>
              </a:rPr>
              <a:t>click here for bibliography</a:t>
            </a:r>
            <a:r>
              <a:rPr lang="en-US" sz="2000" dirty="0">
                <a:latin typeface="+mn-lt"/>
              </a:rPr>
              <a:t>)</a:t>
            </a:r>
          </a:p>
          <a:p>
            <a:pPr lvl="1"/>
            <a:endParaRPr lang="en-US" sz="2000" dirty="0">
              <a:latin typeface="+mn-lt"/>
            </a:endParaRPr>
          </a:p>
          <a:p>
            <a:endParaRPr lang="en-US" dirty="0">
              <a:latin typeface="+mn-lt"/>
            </a:endParaRPr>
          </a:p>
          <a:p>
            <a:endParaRPr lang="en-US" dirty="0">
              <a:latin typeface="+mn-lt"/>
            </a:endParaRPr>
          </a:p>
        </p:txBody>
      </p:sp>
    </p:spTree>
    <p:extLst>
      <p:ext uri="{BB962C8B-B14F-4D97-AF65-F5344CB8AC3E}">
        <p14:creationId xmlns:p14="http://schemas.microsoft.com/office/powerpoint/2010/main" val="1647646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0D5887-BD53-EF40-A7CF-3894E090096E}"/>
              </a:ext>
            </a:extLst>
          </p:cNvPr>
          <p:cNvSpPr>
            <a:spLocks noGrp="1"/>
          </p:cNvSpPr>
          <p:nvPr>
            <p:ph type="title"/>
          </p:nvPr>
        </p:nvSpPr>
        <p:spPr/>
        <p:txBody>
          <a:bodyPr>
            <a:normAutofit/>
          </a:bodyPr>
          <a:lstStyle/>
          <a:p>
            <a:pPr algn="l"/>
            <a:r>
              <a:rPr lang="en-US" sz="4800" dirty="0">
                <a:latin typeface="Arial" panose="020B0604020202020204" pitchFamily="34" charset="0"/>
                <a:cs typeface="Arial" panose="020B0604020202020204" pitchFamily="34" charset="0"/>
              </a:rPr>
              <a:t>Data and Methodology:</a:t>
            </a:r>
          </a:p>
        </p:txBody>
      </p:sp>
      <p:sp>
        <p:nvSpPr>
          <p:cNvPr id="3" name="Content Placeholder 2">
            <a:extLst>
              <a:ext uri="{FF2B5EF4-FFF2-40B4-BE49-F238E27FC236}">
                <a16:creationId xmlns:a16="http://schemas.microsoft.com/office/drawing/2014/main" xmlns="" id="{A241783C-892E-7E48-8456-D7901CE9B2E6}"/>
              </a:ext>
            </a:extLst>
          </p:cNvPr>
          <p:cNvSpPr>
            <a:spLocks noGrp="1"/>
          </p:cNvSpPr>
          <p:nvPr>
            <p:ph idx="1"/>
          </p:nvPr>
        </p:nvSpPr>
        <p:spPr/>
        <p:txBody>
          <a:bodyPr>
            <a:noAutofit/>
          </a:bodyPr>
          <a:lstStyle/>
          <a:p>
            <a:r>
              <a:rPr lang="en-US" sz="2400" dirty="0">
                <a:latin typeface="+mn-lt"/>
              </a:rPr>
              <a:t>We found data on Minimum Wage, Consumer Price Index, and Unemployment over 8 years (2009 - 2017) and across all 50 states. The crime data was available till 2014. </a:t>
            </a:r>
          </a:p>
          <a:p>
            <a:endParaRPr lang="en-US" sz="2400" dirty="0">
              <a:latin typeface="+mn-lt"/>
            </a:endParaRPr>
          </a:p>
          <a:p>
            <a:r>
              <a:rPr lang="en-US" sz="2400" dirty="0">
                <a:latin typeface="+mn-lt"/>
              </a:rPr>
              <a:t>Data Sources: </a:t>
            </a:r>
          </a:p>
          <a:p>
            <a:pPr lvl="1"/>
            <a:r>
              <a:rPr lang="en-US" sz="2000" dirty="0">
                <a:latin typeface="+mn-lt"/>
                <a:hlinkClick r:id="rId2"/>
              </a:rPr>
              <a:t>Kaggle: US Minimum Wage By State</a:t>
            </a:r>
            <a:endParaRPr lang="en-US" sz="2000" dirty="0">
              <a:latin typeface="+mn-lt"/>
            </a:endParaRPr>
          </a:p>
          <a:p>
            <a:pPr lvl="1"/>
            <a:r>
              <a:rPr lang="en-US" sz="2000" dirty="0">
                <a:latin typeface="+mn-lt"/>
                <a:hlinkClick r:id="rId3"/>
              </a:rPr>
              <a:t>National Conference of State Legislatures: State Unemployment Rates</a:t>
            </a:r>
            <a:endParaRPr lang="en-US" sz="2000" dirty="0">
              <a:latin typeface="+mn-lt"/>
            </a:endParaRPr>
          </a:p>
          <a:p>
            <a:pPr lvl="1"/>
            <a:r>
              <a:rPr lang="en-US" sz="2000" dirty="0">
                <a:latin typeface="+mn-lt"/>
                <a:hlinkClick r:id="rId4"/>
              </a:rPr>
              <a:t>Uniform Crime Reporting Statistics</a:t>
            </a:r>
            <a:r>
              <a:rPr lang="en-US" sz="2000" dirty="0">
                <a:latin typeface="+mn-lt"/>
              </a:rPr>
              <a:t> (Sourced by FBI)</a:t>
            </a:r>
          </a:p>
          <a:p>
            <a:pPr lvl="1"/>
            <a:endParaRPr lang="en-US" sz="2000" dirty="0">
              <a:latin typeface="+mn-lt"/>
            </a:endParaRPr>
          </a:p>
          <a:p>
            <a:r>
              <a:rPr lang="en-US" sz="2400" dirty="0">
                <a:latin typeface="+mn-lt"/>
              </a:rPr>
              <a:t>Using </a:t>
            </a:r>
            <a:r>
              <a:rPr lang="en-US" sz="2400" dirty="0" err="1">
                <a:latin typeface="+mn-lt"/>
              </a:rPr>
              <a:t>Jupyter</a:t>
            </a:r>
            <a:r>
              <a:rPr lang="en-US" sz="2400" dirty="0">
                <a:latin typeface="+mn-lt"/>
              </a:rPr>
              <a:t> Notebook and imported libraries such as ‘Pandas’, ‘Numpy’ and ‘MatPlotLib’ we cleaned and merged the data together to analyze the output and prepared the visualizations used throughout this presentation </a:t>
            </a:r>
          </a:p>
        </p:txBody>
      </p:sp>
    </p:spTree>
    <p:extLst>
      <p:ext uri="{BB962C8B-B14F-4D97-AF65-F5344CB8AC3E}">
        <p14:creationId xmlns:p14="http://schemas.microsoft.com/office/powerpoint/2010/main" val="4265294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FEF993-2496-634A-A88F-8975A8031306}"/>
              </a:ext>
            </a:extLst>
          </p:cNvPr>
          <p:cNvSpPr>
            <a:spLocks noGrp="1"/>
          </p:cNvSpPr>
          <p:nvPr>
            <p:ph type="title"/>
          </p:nvPr>
        </p:nvSpPr>
        <p:spPr/>
        <p:txBody>
          <a:bodyPr>
            <a:normAutofit/>
          </a:bodyPr>
          <a:lstStyle/>
          <a:p>
            <a:pPr algn="l"/>
            <a:r>
              <a:rPr lang="en-US" sz="4400" dirty="0"/>
              <a:t>Brief Summary of Findings</a:t>
            </a:r>
            <a:endParaRPr lang="en-US" sz="7200" dirty="0"/>
          </a:p>
        </p:txBody>
      </p:sp>
      <p:sp>
        <p:nvSpPr>
          <p:cNvPr id="3" name="Content Placeholder 2">
            <a:extLst>
              <a:ext uri="{FF2B5EF4-FFF2-40B4-BE49-F238E27FC236}">
                <a16:creationId xmlns:a16="http://schemas.microsoft.com/office/drawing/2014/main" xmlns="" id="{552F8D9C-61F4-9441-BD37-2ED15A9FD8A3}"/>
              </a:ext>
            </a:extLst>
          </p:cNvPr>
          <p:cNvSpPr>
            <a:spLocks noGrp="1"/>
          </p:cNvSpPr>
          <p:nvPr>
            <p:ph idx="1"/>
          </p:nvPr>
        </p:nvSpPr>
        <p:spPr>
          <a:xfrm>
            <a:off x="609600" y="1320801"/>
            <a:ext cx="10972800" cy="4805364"/>
          </a:xfrm>
        </p:spPr>
        <p:txBody>
          <a:bodyPr>
            <a:normAutofit/>
          </a:bodyPr>
          <a:lstStyle/>
          <a:p>
            <a:r>
              <a:rPr lang="en-US" sz="2000" dirty="0" smtClean="0">
                <a:latin typeface="+mn-lt"/>
              </a:rPr>
              <a:t>As unemployment rate </a:t>
            </a:r>
            <a:r>
              <a:rPr lang="en-US" sz="2000" dirty="0">
                <a:latin typeface="+mn-lt"/>
              </a:rPr>
              <a:t>decreases, we see a decrease in crime rates across all states</a:t>
            </a:r>
          </a:p>
          <a:p>
            <a:r>
              <a:rPr lang="en-US" sz="2000" dirty="0">
                <a:latin typeface="+mn-lt"/>
              </a:rPr>
              <a:t>2014 demonstrates the biggest drop in unemployment rates which is consistent with the tail end of the great recession from 2009</a:t>
            </a:r>
          </a:p>
          <a:p>
            <a:r>
              <a:rPr lang="en-US" sz="2000" dirty="0">
                <a:latin typeface="+mn-lt"/>
              </a:rPr>
              <a:t>In the same period of time, 2009 – 2014, crime rates were consistent (slightly downward trending) </a:t>
            </a:r>
            <a:r>
              <a:rPr lang="en-US" sz="2000" dirty="0" smtClean="0">
                <a:latin typeface="+mn-lt"/>
              </a:rPr>
              <a:t>with </a:t>
            </a:r>
            <a:r>
              <a:rPr lang="en-US" sz="2000" dirty="0">
                <a:latin typeface="+mn-lt"/>
              </a:rPr>
              <a:t>a noticeable </a:t>
            </a:r>
            <a:r>
              <a:rPr lang="en-US" sz="2000" dirty="0" smtClean="0">
                <a:latin typeface="+mn-lt"/>
              </a:rPr>
              <a:t>drop in crime for year 2014 , </a:t>
            </a:r>
            <a:r>
              <a:rPr lang="en-US" sz="2000" dirty="0" smtClean="0">
                <a:latin typeface="+mn-lt"/>
              </a:rPr>
              <a:t>consistent </a:t>
            </a:r>
            <a:r>
              <a:rPr lang="en-US" sz="2000" dirty="0">
                <a:latin typeface="+mn-lt"/>
              </a:rPr>
              <a:t>with the drop in the average unemployment index</a:t>
            </a:r>
          </a:p>
          <a:p>
            <a:r>
              <a:rPr lang="en-US" sz="2000" dirty="0">
                <a:latin typeface="+mn-lt"/>
              </a:rPr>
              <a:t>In general, Crime and Unemployment move in the same direction though not proportionally which leads us to believe that though the two events may happen simultaneously, there is more than one factor </a:t>
            </a:r>
            <a:r>
              <a:rPr lang="en-US" sz="2000" dirty="0" smtClean="0">
                <a:latin typeface="+mn-lt"/>
              </a:rPr>
              <a:t>(age, income, etc.) that </a:t>
            </a:r>
            <a:r>
              <a:rPr lang="en-US" sz="2000" dirty="0">
                <a:latin typeface="+mn-lt"/>
              </a:rPr>
              <a:t>drive crime rates – this is especially evident as we break up our data at a more granular level (by state).  </a:t>
            </a:r>
          </a:p>
          <a:p>
            <a:r>
              <a:rPr lang="en-US" sz="2000" dirty="0">
                <a:latin typeface="+mn-lt"/>
              </a:rPr>
              <a:t>In the short term, increases in minimum wage did not drive unemployment and seemed to lower crime rates especially in areas with historically high crime.</a:t>
            </a:r>
          </a:p>
        </p:txBody>
      </p:sp>
    </p:spTree>
    <p:extLst>
      <p:ext uri="{BB962C8B-B14F-4D97-AF65-F5344CB8AC3E}">
        <p14:creationId xmlns:p14="http://schemas.microsoft.com/office/powerpoint/2010/main" val="9004850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38869D-047B-0048-8929-3DB3DEEF81BE}"/>
              </a:ext>
            </a:extLst>
          </p:cNvPr>
          <p:cNvSpPr>
            <a:spLocks noGrp="1"/>
          </p:cNvSpPr>
          <p:nvPr>
            <p:ph type="title"/>
          </p:nvPr>
        </p:nvSpPr>
        <p:spPr>
          <a:xfrm>
            <a:off x="609600" y="274639"/>
            <a:ext cx="10972800" cy="963852"/>
          </a:xfrm>
        </p:spPr>
        <p:txBody>
          <a:bodyPr>
            <a:normAutofit/>
          </a:bodyPr>
          <a:lstStyle/>
          <a:p>
            <a:pPr algn="l"/>
            <a:r>
              <a:rPr lang="en-US" sz="4800" dirty="0"/>
              <a:t>Data Cleanup &amp; Exploration</a:t>
            </a:r>
          </a:p>
        </p:txBody>
      </p:sp>
      <p:sp>
        <p:nvSpPr>
          <p:cNvPr id="3" name="Content Placeholder 2">
            <a:extLst>
              <a:ext uri="{FF2B5EF4-FFF2-40B4-BE49-F238E27FC236}">
                <a16:creationId xmlns:a16="http://schemas.microsoft.com/office/drawing/2014/main" xmlns="" id="{2C695885-B009-B048-8ADE-FEE3A5814345}"/>
              </a:ext>
            </a:extLst>
          </p:cNvPr>
          <p:cNvSpPr>
            <a:spLocks noGrp="1"/>
          </p:cNvSpPr>
          <p:nvPr>
            <p:ph idx="1"/>
          </p:nvPr>
        </p:nvSpPr>
        <p:spPr>
          <a:xfrm>
            <a:off x="609600" y="1417639"/>
            <a:ext cx="10972800" cy="4708525"/>
          </a:xfrm>
        </p:spPr>
        <p:txBody>
          <a:bodyPr>
            <a:normAutofit fontScale="92500" lnSpcReduction="20000"/>
          </a:bodyPr>
          <a:lstStyle/>
          <a:p>
            <a:r>
              <a:rPr lang="en-US" sz="2534" b="1" u="sng" dirty="0" smtClean="0">
                <a:latin typeface="+mn-lt"/>
              </a:rPr>
              <a:t>Unemployment </a:t>
            </a:r>
            <a:r>
              <a:rPr lang="en-US" sz="2534" b="1" u="sng" dirty="0">
                <a:latin typeface="+mn-lt"/>
              </a:rPr>
              <a:t>Rate Data </a:t>
            </a:r>
            <a:endParaRPr lang="en-US" sz="2534" dirty="0" smtClean="0">
              <a:latin typeface="+mn-lt"/>
            </a:endParaRPr>
          </a:p>
          <a:p>
            <a:pPr lvl="1"/>
            <a:r>
              <a:rPr lang="en-US" sz="2000" dirty="0" smtClean="0">
                <a:latin typeface="+mn-lt"/>
              </a:rPr>
              <a:t>Came as m</a:t>
            </a:r>
            <a:r>
              <a:rPr lang="en-US" sz="2000" dirty="0" smtClean="0">
                <a:latin typeface="+mn-lt"/>
              </a:rPr>
              <a:t>onthly </a:t>
            </a:r>
            <a:r>
              <a:rPr lang="en-US" sz="2000" dirty="0">
                <a:latin typeface="+mn-lt"/>
              </a:rPr>
              <a:t>and each year was in a separate file. </a:t>
            </a:r>
            <a:endParaRPr lang="en-US" sz="2000" dirty="0" smtClean="0">
              <a:latin typeface="+mn-lt"/>
            </a:endParaRPr>
          </a:p>
          <a:p>
            <a:pPr lvl="1"/>
            <a:r>
              <a:rPr lang="en-US" sz="2000" dirty="0" smtClean="0">
                <a:latin typeface="+mn-lt"/>
              </a:rPr>
              <a:t>Calculated </a:t>
            </a:r>
            <a:r>
              <a:rPr lang="en-US" sz="2000" dirty="0" smtClean="0">
                <a:latin typeface="+mn-lt"/>
              </a:rPr>
              <a:t>avg</a:t>
            </a:r>
            <a:r>
              <a:rPr lang="en-US" sz="2000" dirty="0">
                <a:latin typeface="+mn-lt"/>
              </a:rPr>
              <a:t>. </a:t>
            </a:r>
            <a:r>
              <a:rPr lang="en-US" sz="2000" dirty="0" smtClean="0">
                <a:latin typeface="+mn-lt"/>
              </a:rPr>
              <a:t>yearly UI </a:t>
            </a:r>
            <a:r>
              <a:rPr lang="en-US" sz="2000" dirty="0">
                <a:latin typeface="+mn-lt"/>
              </a:rPr>
              <a:t>per state </a:t>
            </a:r>
            <a:r>
              <a:rPr lang="en-US" sz="2000" dirty="0" smtClean="0">
                <a:latin typeface="+mn-lt"/>
              </a:rPr>
              <a:t>and merged in common file </a:t>
            </a:r>
          </a:p>
          <a:p>
            <a:pPr lvl="1"/>
            <a:endParaRPr lang="en-US" sz="2000" dirty="0" smtClean="0">
              <a:latin typeface="+mn-lt"/>
            </a:endParaRPr>
          </a:p>
          <a:p>
            <a:r>
              <a:rPr lang="en-US" sz="2500" b="1" u="sng" dirty="0">
                <a:latin typeface="+mn-lt"/>
              </a:rPr>
              <a:t>Crime </a:t>
            </a:r>
            <a:r>
              <a:rPr lang="en-US" sz="2500" b="1" u="sng" dirty="0">
                <a:latin typeface="+mn-lt"/>
              </a:rPr>
              <a:t>Rate Data </a:t>
            </a:r>
            <a:endParaRPr lang="en-US" sz="2500" b="1" u="sng" dirty="0">
              <a:latin typeface="+mn-lt"/>
            </a:endParaRPr>
          </a:p>
          <a:p>
            <a:pPr lvl="1"/>
            <a:r>
              <a:rPr lang="en-US" sz="2100" dirty="0">
                <a:latin typeface="+mn-lt"/>
              </a:rPr>
              <a:t>Came </a:t>
            </a:r>
            <a:r>
              <a:rPr lang="en-US" sz="2100" dirty="0">
                <a:latin typeface="+mn-lt"/>
              </a:rPr>
              <a:t>in multiple tables for each state. All the tables were in same sheet. </a:t>
            </a:r>
          </a:p>
          <a:p>
            <a:pPr lvl="1"/>
            <a:r>
              <a:rPr lang="en-US" sz="2100" dirty="0">
                <a:latin typeface="+mn-lt"/>
              </a:rPr>
              <a:t>Cleaned </a:t>
            </a:r>
            <a:r>
              <a:rPr lang="en-US" sz="2100" dirty="0">
                <a:latin typeface="+mn-lt"/>
              </a:rPr>
              <a:t>up the formatting, dropped unnecessary data fields, cleaned null </a:t>
            </a:r>
            <a:r>
              <a:rPr lang="en-US" sz="2100" dirty="0" smtClean="0">
                <a:latin typeface="+mn-lt"/>
              </a:rPr>
              <a:t>values</a:t>
            </a:r>
          </a:p>
          <a:p>
            <a:pPr lvl="1"/>
            <a:endParaRPr lang="en-US" sz="2100" dirty="0">
              <a:latin typeface="+mn-lt"/>
            </a:endParaRPr>
          </a:p>
          <a:p>
            <a:r>
              <a:rPr lang="en-US" sz="2500" b="1" u="sng" dirty="0">
                <a:latin typeface="+mn-lt"/>
              </a:rPr>
              <a:t>Minimum </a:t>
            </a:r>
            <a:r>
              <a:rPr lang="en-US" sz="2500" b="1" u="sng" dirty="0">
                <a:latin typeface="+mn-lt"/>
              </a:rPr>
              <a:t>Wage Data </a:t>
            </a:r>
            <a:endParaRPr lang="en-US" sz="2500" b="1" u="sng" dirty="0">
              <a:latin typeface="+mn-lt"/>
            </a:endParaRPr>
          </a:p>
          <a:p>
            <a:pPr lvl="1"/>
            <a:r>
              <a:rPr lang="en-US" sz="2100" dirty="0">
                <a:latin typeface="+mn-lt"/>
              </a:rPr>
              <a:t>C</a:t>
            </a:r>
            <a:r>
              <a:rPr lang="en-US" sz="2100" dirty="0">
                <a:latin typeface="+mn-lt"/>
              </a:rPr>
              <a:t>leanest </a:t>
            </a:r>
            <a:r>
              <a:rPr lang="en-US" sz="2100" dirty="0">
                <a:latin typeface="+mn-lt"/>
              </a:rPr>
              <a:t>but spread across 50 </a:t>
            </a:r>
            <a:r>
              <a:rPr lang="en-US" sz="2100" dirty="0">
                <a:latin typeface="+mn-lt"/>
              </a:rPr>
              <a:t>years with missing values. </a:t>
            </a:r>
          </a:p>
          <a:p>
            <a:pPr lvl="1"/>
            <a:r>
              <a:rPr lang="en-US" sz="2100" dirty="0">
                <a:latin typeface="+mn-lt"/>
              </a:rPr>
              <a:t>R</a:t>
            </a:r>
            <a:r>
              <a:rPr lang="en-US" sz="2100" dirty="0">
                <a:latin typeface="+mn-lt"/>
              </a:rPr>
              <a:t>emoved </a:t>
            </a:r>
            <a:r>
              <a:rPr lang="en-US" sz="2100" dirty="0">
                <a:latin typeface="+mn-lt"/>
              </a:rPr>
              <a:t>unnecessary fields, extra years, cleaned null </a:t>
            </a:r>
            <a:r>
              <a:rPr lang="en-US" sz="2100" dirty="0">
                <a:latin typeface="+mn-lt"/>
              </a:rPr>
              <a:t>values (replaced post 2009 with minimum for U.S.) , </a:t>
            </a:r>
            <a:r>
              <a:rPr lang="en-US" sz="2100" dirty="0">
                <a:latin typeface="+mn-lt"/>
              </a:rPr>
              <a:t>and merged with the rest of our data </a:t>
            </a:r>
            <a:endParaRPr lang="en-US" sz="2100" dirty="0" smtClean="0">
              <a:latin typeface="+mn-lt"/>
            </a:endParaRPr>
          </a:p>
          <a:p>
            <a:pPr lvl="1"/>
            <a:endParaRPr lang="en-US" sz="2100" dirty="0">
              <a:latin typeface="+mn-lt"/>
            </a:endParaRPr>
          </a:p>
          <a:p>
            <a:r>
              <a:rPr lang="en-US" sz="2400" dirty="0" smtClean="0">
                <a:latin typeface="+mn-lt"/>
              </a:rPr>
              <a:t>Other </a:t>
            </a:r>
            <a:r>
              <a:rPr lang="en-US" sz="2400" dirty="0">
                <a:latin typeface="+mn-lt"/>
              </a:rPr>
              <a:t>– not all states/ areas were </a:t>
            </a:r>
            <a:r>
              <a:rPr lang="en-US" sz="2400" dirty="0" smtClean="0">
                <a:latin typeface="+mn-lt"/>
              </a:rPr>
              <a:t>named </a:t>
            </a:r>
            <a:r>
              <a:rPr lang="en-US" sz="2400" dirty="0">
                <a:latin typeface="+mn-lt"/>
              </a:rPr>
              <a:t>consistently (for example, DC was spelled D.C., DC, District of Columbia). We streamlined the naming convention across all states. </a:t>
            </a:r>
          </a:p>
        </p:txBody>
      </p:sp>
    </p:spTree>
    <p:extLst>
      <p:ext uri="{BB962C8B-B14F-4D97-AF65-F5344CB8AC3E}">
        <p14:creationId xmlns:p14="http://schemas.microsoft.com/office/powerpoint/2010/main" val="291490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AA4E89-ED36-3D48-A697-C1944AD8D9D3}"/>
              </a:ext>
            </a:extLst>
          </p:cNvPr>
          <p:cNvSpPr>
            <a:spLocks noGrp="1"/>
          </p:cNvSpPr>
          <p:nvPr>
            <p:ph type="title"/>
          </p:nvPr>
        </p:nvSpPr>
        <p:spPr>
          <a:xfrm>
            <a:off x="609600" y="274640"/>
            <a:ext cx="10972800" cy="662910"/>
          </a:xfrm>
        </p:spPr>
        <p:txBody>
          <a:bodyPr>
            <a:normAutofit fontScale="90000"/>
          </a:bodyPr>
          <a:lstStyle/>
          <a:p>
            <a:pPr algn="l"/>
            <a:r>
              <a:rPr lang="en-US" sz="4800" dirty="0"/>
              <a:t>Unanticipated Findings</a:t>
            </a:r>
          </a:p>
        </p:txBody>
      </p:sp>
      <p:sp>
        <p:nvSpPr>
          <p:cNvPr id="3" name="Content Placeholder 2">
            <a:extLst>
              <a:ext uri="{FF2B5EF4-FFF2-40B4-BE49-F238E27FC236}">
                <a16:creationId xmlns:a16="http://schemas.microsoft.com/office/drawing/2014/main" xmlns="" id="{BA9FFE61-92C1-7749-9C46-E89942C7AE8D}"/>
              </a:ext>
            </a:extLst>
          </p:cNvPr>
          <p:cNvSpPr>
            <a:spLocks noGrp="1"/>
          </p:cNvSpPr>
          <p:nvPr>
            <p:ph idx="1"/>
          </p:nvPr>
        </p:nvSpPr>
        <p:spPr>
          <a:xfrm>
            <a:off x="609600" y="1145895"/>
            <a:ext cx="10972800" cy="4980270"/>
          </a:xfrm>
        </p:spPr>
        <p:txBody>
          <a:bodyPr>
            <a:normAutofit fontScale="62500" lnSpcReduction="20000"/>
          </a:bodyPr>
          <a:lstStyle/>
          <a:p>
            <a:r>
              <a:rPr lang="en-US" sz="3800" dirty="0">
                <a:latin typeface="+mn-lt"/>
              </a:rPr>
              <a:t>By state, we expected to see that states which stood out as having higher than average unemployment rates would also see high crime instances. </a:t>
            </a:r>
          </a:p>
          <a:p>
            <a:pPr lvl="1"/>
            <a:r>
              <a:rPr lang="en-US" dirty="0">
                <a:latin typeface="+mn-lt"/>
              </a:rPr>
              <a:t>O</a:t>
            </a:r>
            <a:r>
              <a:rPr lang="en-US" dirty="0" smtClean="0">
                <a:latin typeface="+mn-lt"/>
              </a:rPr>
              <a:t>n </a:t>
            </a:r>
            <a:r>
              <a:rPr lang="en-US" dirty="0">
                <a:latin typeface="+mn-lt"/>
              </a:rPr>
              <a:t>average, as unemployment rises, so does crime, however that is not consistent in state by state comparisons. </a:t>
            </a:r>
          </a:p>
          <a:p>
            <a:pPr lvl="1"/>
            <a:r>
              <a:rPr lang="en-US" dirty="0">
                <a:latin typeface="+mn-lt"/>
              </a:rPr>
              <a:t>A t-test will confirm if there is sufficient correlation to prove the hypothesis. </a:t>
            </a:r>
            <a:endParaRPr lang="en-US" dirty="0" smtClean="0">
              <a:latin typeface="+mn-lt"/>
            </a:endParaRPr>
          </a:p>
          <a:p>
            <a:pPr lvl="1"/>
            <a:endParaRPr lang="en-US" sz="1100" dirty="0" smtClean="0">
              <a:latin typeface="+mn-lt"/>
            </a:endParaRPr>
          </a:p>
          <a:p>
            <a:pPr lvl="1"/>
            <a:endParaRPr lang="en-US" sz="1100" dirty="0">
              <a:latin typeface="+mn-lt"/>
            </a:endParaRPr>
          </a:p>
          <a:p>
            <a:r>
              <a:rPr lang="en-US" sz="3800" dirty="0">
                <a:latin typeface="+mn-lt"/>
              </a:rPr>
              <a:t>States with historically high crime rates see bigger drops in crime as unemployment decreases compared to states with historically lower crime rates. </a:t>
            </a:r>
            <a:r>
              <a:rPr lang="en-US" sz="3800" dirty="0" smtClean="0">
                <a:latin typeface="+mn-lt"/>
              </a:rPr>
              <a:t>This could indicate that there are other (potentially more impactful) factors on crime than unemployment. </a:t>
            </a:r>
          </a:p>
          <a:p>
            <a:endParaRPr lang="en-US" sz="1000" dirty="0" smtClean="0">
              <a:latin typeface="+mn-lt"/>
            </a:endParaRPr>
          </a:p>
          <a:p>
            <a:endParaRPr lang="en-US" sz="1000" dirty="0" smtClean="0">
              <a:latin typeface="+mn-lt"/>
            </a:endParaRPr>
          </a:p>
          <a:p>
            <a:r>
              <a:rPr lang="en-US" sz="3800" dirty="0" smtClean="0">
                <a:latin typeface="+mn-lt"/>
              </a:rPr>
              <a:t>Within the 8 year time frame we studied, increases in minimum wage did not seem to have an adverse (negative) effect on unemployment. Unemployment dropped noticeably and consistently YOY while adjusted minimum wage rates increased only slightly</a:t>
            </a:r>
            <a:endParaRPr lang="en-US" sz="3800" dirty="0">
              <a:latin typeface="+mn-lt"/>
            </a:endParaRPr>
          </a:p>
        </p:txBody>
      </p:sp>
    </p:spTree>
    <p:extLst>
      <p:ext uri="{BB962C8B-B14F-4D97-AF65-F5344CB8AC3E}">
        <p14:creationId xmlns:p14="http://schemas.microsoft.com/office/powerpoint/2010/main" val="26322222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 and results</a:t>
            </a:r>
          </a:p>
        </p:txBody>
      </p:sp>
    </p:spTree>
    <p:extLst>
      <p:ext uri="{BB962C8B-B14F-4D97-AF65-F5344CB8AC3E}">
        <p14:creationId xmlns:p14="http://schemas.microsoft.com/office/powerpoint/2010/main" val="2530409999"/>
      </p:ext>
    </p:extLst>
  </p:cSld>
  <p:clrMapOvr>
    <a:masterClrMapping/>
  </p:clrMapOvr>
  <p:timing>
    <p:tnLst>
      <p:par>
        <p:cTn id="1" dur="indefinite" restart="never" nodeType="tmRoot"/>
      </p:par>
    </p:tnLst>
  </p:timing>
</p:sld>
</file>

<file path=ppt/theme/theme1.xml><?xml version="1.0" encoding="utf-8"?>
<a:theme xmlns:a="http://schemas.openxmlformats.org/drawingml/2006/main" name="Northwestern_lin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orthwestern_line" id="{33F54F0B-37D5-43C8-9934-70C5BF7B388F}" vid="{9A2CA436-8C9A-4724-AB2D-DDA8303CCE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625</TotalTime>
  <Words>1146</Words>
  <Application>Microsoft Macintosh PowerPoint</Application>
  <PresentationFormat>Widescreen</PresentationFormat>
  <Paragraphs>92</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Calibri</vt:lpstr>
      <vt:lpstr>Arial</vt:lpstr>
      <vt:lpstr>Northwestern_line</vt:lpstr>
      <vt:lpstr>Effect of Minimum Wages on Employment &amp; Crime profile </vt:lpstr>
      <vt:lpstr>Motivation and Summary:</vt:lpstr>
      <vt:lpstr>Questions Guiding Our Research</vt:lpstr>
      <vt:lpstr>Hypothesis</vt:lpstr>
      <vt:lpstr>Data and Methodology:</vt:lpstr>
      <vt:lpstr>Brief Summary of Findings</vt:lpstr>
      <vt:lpstr>Data Cleanup &amp; Exploration</vt:lpstr>
      <vt:lpstr>Unanticipated Findings</vt:lpstr>
      <vt:lpstr>Data Analysis and results</vt:lpstr>
      <vt:lpstr>Discussion</vt:lpstr>
      <vt:lpstr>Post Mortem</vt:lpstr>
      <vt:lpstr>Post Mortem</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Polina Zasheva</dc:creator>
  <cp:lastModifiedBy>Sneha Kumari</cp:lastModifiedBy>
  <cp:revision>97</cp:revision>
  <dcterms:created xsi:type="dcterms:W3CDTF">2019-03-28T23:41:10Z</dcterms:created>
  <dcterms:modified xsi:type="dcterms:W3CDTF">2019-04-02T21:07:25Z</dcterms:modified>
</cp:coreProperties>
</file>