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72" r:id="rId14"/>
    <p:sldId id="276" r:id="rId15"/>
    <p:sldId id="277" r:id="rId16"/>
    <p:sldId id="278" r:id="rId17"/>
    <p:sldId id="273" r:id="rId18"/>
    <p:sldId id="274" r:id="rId19"/>
    <p:sldId id="275" r:id="rId20"/>
    <p:sldId id="279" r:id="rId21"/>
    <p:sldId id="280" r:id="rId22"/>
    <p:sldId id="281"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 id="282"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E3131D8-5A46-4F62-9E17-924DB0593030}">
          <p14:sldIdLst>
            <p14:sldId id="256"/>
            <p14:sldId id="259"/>
            <p14:sldId id="260"/>
            <p14:sldId id="261"/>
            <p14:sldId id="262"/>
            <p14:sldId id="263"/>
            <p14:sldId id="264"/>
            <p14:sldId id="265"/>
            <p14:sldId id="266"/>
            <p14:sldId id="267"/>
            <p14:sldId id="268"/>
            <p14:sldId id="269"/>
            <p14:sldId id="272"/>
            <p14:sldId id="276"/>
            <p14:sldId id="277"/>
            <p14:sldId id="278"/>
            <p14:sldId id="273"/>
            <p14:sldId id="274"/>
            <p14:sldId id="275"/>
            <p14:sldId id="279"/>
            <p14:sldId id="280"/>
            <p14:sldId id="281"/>
            <p14:sldId id="283"/>
            <p14:sldId id="284"/>
            <p14:sldId id="285"/>
            <p14:sldId id="286"/>
            <p14:sldId id="287"/>
            <p14:sldId id="288"/>
            <p14:sldId id="289"/>
            <p14:sldId id="290"/>
            <p14:sldId id="291"/>
            <p14:sldId id="292"/>
            <p14:sldId id="293"/>
            <p14:sldId id="294"/>
            <p14:sldId id="295"/>
            <p14:sldId id="296"/>
            <p14:sldId id="297"/>
            <p14:sldId id="298"/>
          </p14:sldIdLst>
        </p14:section>
        <p14:section name="Untitled Section" id="{DE2D91C0-9E4F-4EE3-9D4C-CD66DB9038C4}">
          <p14:sldIdLst>
            <p14:sldId id="282"/>
          </p14:sldIdLst>
        </p14:section>
      </p14:sectionLst>
    </p:ex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94660"/>
  </p:normalViewPr>
  <p:slideViewPr>
    <p:cSldViewPr snapToGrid="0">
      <p:cViewPr varScale="1">
        <p:scale>
          <a:sx n="71" d="100"/>
          <a:sy n="71" d="100"/>
        </p:scale>
        <p:origin x="-702"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45923" y="3307356"/>
            <a:ext cx="9489573" cy="1470025"/>
          </a:xfrm>
        </p:spPr>
        <p:txBody>
          <a:bodyPr anchor="b"/>
          <a:lstStyle>
            <a:lvl1pPr>
              <a:defRPr sz="4000"/>
            </a:lvl1pPr>
          </a:lstStyle>
          <a:p>
            <a:r>
              <a:rPr lang="en-US" smtClean="0"/>
              <a:t>Click to edit Master title style</a:t>
            </a:r>
            <a:endParaRPr lang="en-US" dirty="0"/>
          </a:p>
        </p:txBody>
      </p:sp>
      <p:sp>
        <p:nvSpPr>
          <p:cNvPr id="3" name="Subtitle 2"/>
          <p:cNvSpPr>
            <a:spLocks noGrp="1"/>
          </p:cNvSpPr>
          <p:nvPr>
            <p:ph type="subTitle" idx="1"/>
          </p:nvPr>
        </p:nvSpPr>
        <p:spPr>
          <a:xfrm>
            <a:off x="1345923" y="4777380"/>
            <a:ext cx="9489573" cy="861420"/>
          </a:xfrm>
        </p:spPr>
        <p:txBody>
          <a:bodyPr anchor="t">
            <a:normAutofit/>
          </a:bodyPr>
          <a:lstStyle>
            <a:lvl1pPr marL="0" indent="0" algn="l">
              <a:buNone/>
              <a:defRPr sz="20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41B7188-6D65-4C7E-85E3-C1B2CA67F3FD}" type="datetimeFigureOut">
              <a:rPr lang="en-IN" smtClean="0"/>
              <a:t>11-07-2022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AC4CCE-B278-4196-9499-CA16FEA804D9}"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345924" y="1807361"/>
            <a:ext cx="9497440" cy="40514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1B7188-6D65-4C7E-85E3-C1B2CA67F3FD}" type="datetimeFigureOut">
              <a:rPr lang="en-IN" smtClean="0"/>
              <a:t>11-07-2022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AC4CCE-B278-4196-9499-CA16FEA804D9}"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79415" y="675723"/>
            <a:ext cx="1963949" cy="518532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345923" y="675724"/>
            <a:ext cx="7290076" cy="518532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1B7188-6D65-4C7E-85E3-C1B2CA67F3FD}" type="datetimeFigureOut">
              <a:rPr lang="en-IN" smtClean="0"/>
              <a:t>11-07-2022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AC4CCE-B278-4196-9499-CA16FEA804D9}"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741B7188-6D65-4C7E-85E3-C1B2CA67F3FD}" type="datetimeFigureOut">
              <a:rPr lang="en-IN" smtClean="0"/>
              <a:t>11-07-2022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AC4CCE-B278-4196-9499-CA16FEA804D9}"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45924" y="3308581"/>
            <a:ext cx="9489571" cy="1468800"/>
          </a:xfrm>
        </p:spPr>
        <p:txBody>
          <a:bodyPr anchor="b"/>
          <a:lstStyle>
            <a:lvl1pPr algn="r">
              <a:defRPr sz="3200" b="0" cap="none"/>
            </a:lvl1pPr>
          </a:lstStyle>
          <a:p>
            <a:r>
              <a:rPr lang="en-US" smtClean="0"/>
              <a:t>Click to edit Master title style</a:t>
            </a:r>
            <a:endParaRPr lang="en-US"/>
          </a:p>
        </p:txBody>
      </p:sp>
      <p:sp>
        <p:nvSpPr>
          <p:cNvPr id="3" name="Text Placeholder 2"/>
          <p:cNvSpPr>
            <a:spLocks noGrp="1"/>
          </p:cNvSpPr>
          <p:nvPr>
            <p:ph type="body" idx="1"/>
          </p:nvPr>
        </p:nvSpPr>
        <p:spPr>
          <a:xfrm>
            <a:off x="1345924" y="4777381"/>
            <a:ext cx="9489571" cy="860400"/>
          </a:xfrm>
        </p:spPr>
        <p:txBody>
          <a:bodyPr anchor="t">
            <a:normAutofit/>
          </a:bodyPr>
          <a:lstStyle>
            <a:lvl1pPr marL="0" indent="0" algn="r">
              <a:buNone/>
              <a:defRPr sz="1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41B7188-6D65-4C7E-85E3-C1B2CA67F3FD}" type="datetimeFigureOut">
              <a:rPr lang="en-IN" smtClean="0"/>
              <a:t>11-07-2022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AC4CCE-B278-4196-9499-CA16FEA804D9}"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345924" y="675725"/>
            <a:ext cx="9497440" cy="924475"/>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1345924" y="1809750"/>
            <a:ext cx="4628369" cy="405130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217708" y="1809749"/>
            <a:ext cx="4625656" cy="4051302"/>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41B7188-6D65-4C7E-85E3-C1B2CA67F3FD}" type="datetimeFigureOut">
              <a:rPr lang="en-IN" smtClean="0"/>
              <a:t>11-07-2022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4AC4CCE-B278-4196-9499-CA16FEA804D9}"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345924" y="1812927"/>
            <a:ext cx="462836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45924" y="2389190"/>
            <a:ext cx="4628369" cy="347186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217707" y="1812927"/>
            <a:ext cx="4628367"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707" y="2389190"/>
            <a:ext cx="4628367" cy="347186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41B7188-6D65-4C7E-85E3-C1B2CA67F3FD}" type="datetimeFigureOut">
              <a:rPr lang="en-IN" smtClean="0"/>
              <a:t>11-07-2022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4AC4CCE-B278-4196-9499-CA16FEA804D9}"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41B7188-6D65-4C7E-85E3-C1B2CA67F3FD}" type="datetimeFigureOut">
              <a:rPr lang="en-IN" smtClean="0"/>
              <a:t>11-07-2022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4AC4CCE-B278-4196-9499-CA16FEA804D9}"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1B7188-6D65-4C7E-85E3-C1B2CA67F3FD}" type="datetimeFigureOut">
              <a:rPr lang="en-IN" smtClean="0"/>
              <a:t>11-07-2022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4AC4CCE-B278-4196-9499-CA16FEA804D9}"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5923" y="446088"/>
            <a:ext cx="3547533" cy="1185861"/>
          </a:xfrm>
        </p:spPr>
        <p:txBody>
          <a:bodyPr anchor="b"/>
          <a:lstStyle>
            <a:lvl1pPr algn="l">
              <a:defRPr sz="2400" b="0"/>
            </a:lvl1pPr>
          </a:lstStyle>
          <a:p>
            <a:r>
              <a:rPr lang="en-US" smtClean="0"/>
              <a:t>Click to edit Master title style</a:t>
            </a:r>
            <a:endParaRPr lang="en-US"/>
          </a:p>
        </p:txBody>
      </p:sp>
      <p:sp>
        <p:nvSpPr>
          <p:cNvPr id="3" name="Content Placeholder 2"/>
          <p:cNvSpPr>
            <a:spLocks noGrp="1"/>
          </p:cNvSpPr>
          <p:nvPr>
            <p:ph idx="1"/>
          </p:nvPr>
        </p:nvSpPr>
        <p:spPr>
          <a:xfrm>
            <a:off x="5136873" y="446088"/>
            <a:ext cx="5706492" cy="5414963"/>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345923" y="1631950"/>
            <a:ext cx="3547533" cy="4229099"/>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1B7188-6D65-4C7E-85E3-C1B2CA67F3FD}" type="datetimeFigureOut">
              <a:rPr lang="en-IN" smtClean="0"/>
              <a:t>11-07-2022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4AC4CCE-B278-4196-9499-CA16FEA804D9}"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5925" y="1387058"/>
            <a:ext cx="4397271" cy="1113254"/>
          </a:xfrm>
        </p:spPr>
        <p:txBody>
          <a:bodyPr anchor="b">
            <a:normAutofit/>
          </a:bodyPr>
          <a:lstStyle>
            <a:lvl1pPr algn="l">
              <a:defRPr sz="2400" b="0"/>
            </a:lvl1pPr>
          </a:lstStyle>
          <a:p>
            <a:r>
              <a:rPr lang="en-US" smtClean="0"/>
              <a:t>Click to edit Master title style</a:t>
            </a:r>
            <a:endParaRPr lang="en-US"/>
          </a:p>
        </p:txBody>
      </p:sp>
      <p:sp>
        <p:nvSpPr>
          <p:cNvPr id="4" name="Text Placeholder 3"/>
          <p:cNvSpPr>
            <a:spLocks noGrp="1"/>
          </p:cNvSpPr>
          <p:nvPr>
            <p:ph type="body" sz="half" idx="2"/>
          </p:nvPr>
        </p:nvSpPr>
        <p:spPr>
          <a:xfrm>
            <a:off x="1345924" y="2500312"/>
            <a:ext cx="4397272" cy="2530200"/>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1B7188-6D65-4C7E-85E3-C1B2CA67F3FD}" type="datetimeFigureOut">
              <a:rPr lang="en-IN" smtClean="0"/>
              <a:t>11-07-2022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4AC4CCE-B278-4196-9499-CA16FEA804D9}" type="slidenum">
              <a:rPr lang="en-IN" smtClean="0"/>
              <a:t>‹#›</a:t>
            </a:fld>
            <a:endParaRPr lang="en-IN"/>
          </a:p>
        </p:txBody>
      </p:sp>
      <p:grpSp>
        <p:nvGrpSpPr>
          <p:cNvPr id="16" name="Group 15"/>
          <p:cNvGrpSpPr/>
          <p:nvPr/>
        </p:nvGrpSpPr>
        <p:grpSpPr>
          <a:xfrm>
            <a:off x="6021539" y="994388"/>
            <a:ext cx="2462851" cy="1530439"/>
            <a:chOff x="4718762" y="993075"/>
            <a:chExt cx="1847138" cy="1530439"/>
          </a:xfrm>
        </p:grpSpPr>
        <p:sp>
          <p:nvSpPr>
            <p:cNvPr id="32" name="Oval 31"/>
            <p:cNvSpPr/>
            <p:nvPr/>
          </p:nvSpPr>
          <p:spPr>
            <a:xfrm>
              <a:off x="5479247" y="1436861"/>
              <a:ext cx="1086653" cy="1086653"/>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5650541" y="1411791"/>
              <a:ext cx="830365" cy="830365"/>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p:cNvSpPr/>
            <p:nvPr/>
          </p:nvSpPr>
          <p:spPr>
            <a:xfrm>
              <a:off x="5256184" y="1894454"/>
              <a:ext cx="602364" cy="602364"/>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5424145" y="1811313"/>
              <a:ext cx="489588" cy="489588"/>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4718762" y="2083426"/>
              <a:ext cx="256601" cy="256601"/>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6132091" y="993075"/>
              <a:ext cx="256601" cy="256601"/>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a:off x="5059596" y="1894454"/>
              <a:ext cx="197439" cy="197439"/>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Oval 34"/>
            <p:cNvSpPr/>
            <p:nvPr/>
          </p:nvSpPr>
          <p:spPr>
            <a:xfrm>
              <a:off x="6148801" y="1060593"/>
              <a:ext cx="197439" cy="197439"/>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8" name="Picture Placeholder 17"/>
          <p:cNvSpPr>
            <a:spLocks noGrp="1"/>
          </p:cNvSpPr>
          <p:nvPr>
            <p:ph type="pic" sz="quarter" idx="14"/>
          </p:nvPr>
        </p:nvSpPr>
        <p:spPr>
          <a:xfrm>
            <a:off x="6232256" y="1601512"/>
            <a:ext cx="4572000" cy="3429000"/>
          </a:xfrm>
          <a:prstGeom prst="ellipse">
            <a:avLst/>
          </a:prstGeom>
          <a:ln w="76200">
            <a:solidFill>
              <a:schemeClr val="tx2">
                <a:lumMod val="75000"/>
              </a:schemeClr>
            </a:solidFill>
          </a:ln>
        </p:spPr>
        <p:txBody>
          <a:bodyPr/>
          <a:lstStyle/>
          <a:p>
            <a:r>
              <a:rPr lang="en-US" smtClean="0"/>
              <a:t>Click icon to add picture</a:t>
            </a:r>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56" name="Oval 55"/>
          <p:cNvSpPr>
            <a:spLocks noChangeAspect="1"/>
          </p:cNvSpPr>
          <p:nvPr/>
        </p:nvSpPr>
        <p:spPr>
          <a:xfrm>
            <a:off x="-92833" y="4042576"/>
            <a:ext cx="2325260" cy="1909234"/>
          </a:xfrm>
          <a:custGeom>
            <a:avLst/>
            <a:gdLst/>
            <a:ahLst/>
            <a:cxnLst/>
            <a:rect l="l" t="t" r="r" b="b"/>
            <a:pathLst>
              <a:path w="1743945" h="1909234">
                <a:moveTo>
                  <a:pt x="789328" y="0"/>
                </a:moveTo>
                <a:cubicBezTo>
                  <a:pt x="1316548" y="0"/>
                  <a:pt x="1743945" y="427397"/>
                  <a:pt x="1743945" y="954617"/>
                </a:cubicBezTo>
                <a:cubicBezTo>
                  <a:pt x="1743945" y="1481837"/>
                  <a:pt x="1316548" y="1909234"/>
                  <a:pt x="789328" y="1909234"/>
                </a:cubicBezTo>
                <a:cubicBezTo>
                  <a:pt x="461080" y="1909234"/>
                  <a:pt x="171527" y="1743562"/>
                  <a:pt x="0" y="1491086"/>
                </a:cubicBezTo>
                <a:lnTo>
                  <a:pt x="0" y="418149"/>
                </a:lnTo>
                <a:cubicBezTo>
                  <a:pt x="171527" y="165673"/>
                  <a:pt x="461080" y="0"/>
                  <a:pt x="789328" y="0"/>
                </a:cubicBezTo>
                <a:close/>
              </a:path>
            </a:pathLst>
          </a:custGeom>
          <a:solidFill>
            <a:schemeClr val="tx2">
              <a:lumMod val="75000"/>
              <a:alpha val="8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53" name="Oval 52"/>
          <p:cNvSpPr>
            <a:spLocks noChangeAspect="1"/>
          </p:cNvSpPr>
          <p:nvPr/>
        </p:nvSpPr>
        <p:spPr>
          <a:xfrm>
            <a:off x="694185" y="1095311"/>
            <a:ext cx="2545644" cy="1909233"/>
          </a:xfrm>
          <a:prstGeom prst="ellipse">
            <a:avLst/>
          </a:prstGeom>
          <a:solidFill>
            <a:schemeClr val="tx2">
              <a:lumMod val="75000"/>
              <a:alpha val="10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52" name="Oval 51"/>
          <p:cNvSpPr>
            <a:spLocks noChangeAspect="1"/>
          </p:cNvSpPr>
          <p:nvPr/>
        </p:nvSpPr>
        <p:spPr>
          <a:xfrm>
            <a:off x="2504973" y="282934"/>
            <a:ext cx="2545644" cy="1909233"/>
          </a:xfrm>
          <a:prstGeom prst="ellipse">
            <a:avLst/>
          </a:prstGeom>
          <a:solidFill>
            <a:schemeClr val="tx2">
              <a:lumMod val="75000"/>
              <a:alpha val="10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54" name="Oval 53"/>
          <p:cNvSpPr>
            <a:spLocks noChangeAspect="1"/>
          </p:cNvSpPr>
          <p:nvPr/>
        </p:nvSpPr>
        <p:spPr>
          <a:xfrm>
            <a:off x="694183" y="5729135"/>
            <a:ext cx="2545645" cy="1193756"/>
          </a:xfrm>
          <a:custGeom>
            <a:avLst/>
            <a:gdLst/>
            <a:ahLst/>
            <a:cxnLst/>
            <a:rect l="l" t="t" r="r" b="b"/>
            <a:pathLst>
              <a:path w="1909234" h="1193756">
                <a:moveTo>
                  <a:pt x="954617" y="0"/>
                </a:moveTo>
                <a:cubicBezTo>
                  <a:pt x="1481837" y="0"/>
                  <a:pt x="1909234" y="427397"/>
                  <a:pt x="1909234" y="954617"/>
                </a:cubicBezTo>
                <a:cubicBezTo>
                  <a:pt x="1909234" y="1037305"/>
                  <a:pt x="1898721" y="1117537"/>
                  <a:pt x="1877819" y="1193756"/>
                </a:cubicBezTo>
                <a:lnTo>
                  <a:pt x="31415" y="1193756"/>
                </a:lnTo>
                <a:cubicBezTo>
                  <a:pt x="10513" y="1117537"/>
                  <a:pt x="0" y="1037305"/>
                  <a:pt x="0" y="954617"/>
                </a:cubicBezTo>
                <a:cubicBezTo>
                  <a:pt x="0" y="427397"/>
                  <a:pt x="427397" y="0"/>
                  <a:pt x="954617" y="0"/>
                </a:cubicBezTo>
                <a:close/>
              </a:path>
            </a:pathLst>
          </a:custGeom>
          <a:solidFill>
            <a:schemeClr val="tx2">
              <a:lumMod val="75000"/>
              <a:alpha val="16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30" name="Oval 129"/>
          <p:cNvSpPr>
            <a:spLocks noChangeAspect="1"/>
          </p:cNvSpPr>
          <p:nvPr/>
        </p:nvSpPr>
        <p:spPr>
          <a:xfrm>
            <a:off x="-62281" y="-61709"/>
            <a:ext cx="1932143" cy="1677064"/>
          </a:xfrm>
          <a:custGeom>
            <a:avLst/>
            <a:gdLst/>
            <a:ahLst/>
            <a:cxnLst/>
            <a:rect l="l" t="t" r="r" b="b"/>
            <a:pathLst>
              <a:path w="1449107" h="1677064">
                <a:moveTo>
                  <a:pt x="0" y="0"/>
                </a:moveTo>
                <a:lnTo>
                  <a:pt x="1112019" y="0"/>
                </a:lnTo>
                <a:cubicBezTo>
                  <a:pt x="1319407" y="171874"/>
                  <a:pt x="1449107" y="432014"/>
                  <a:pt x="1449107" y="722447"/>
                </a:cubicBezTo>
                <a:cubicBezTo>
                  <a:pt x="1449107" y="1249667"/>
                  <a:pt x="1021710" y="1677064"/>
                  <a:pt x="494490" y="1677064"/>
                </a:cubicBezTo>
                <a:cubicBezTo>
                  <a:pt x="313232" y="1677064"/>
                  <a:pt x="143772" y="1626546"/>
                  <a:pt x="0" y="1537872"/>
                </a:cubicBezTo>
                <a:close/>
              </a:path>
            </a:pathLst>
          </a:custGeom>
          <a:solidFill>
            <a:schemeClr val="tx2">
              <a:lumMod val="75000"/>
              <a:alpha val="14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31" name="Oval 130"/>
          <p:cNvSpPr>
            <a:spLocks noChangeAspect="1"/>
          </p:cNvSpPr>
          <p:nvPr/>
        </p:nvSpPr>
        <p:spPr>
          <a:xfrm>
            <a:off x="1232151" y="-161623"/>
            <a:ext cx="2545644" cy="1909233"/>
          </a:xfrm>
          <a:prstGeom prst="ellipse">
            <a:avLst/>
          </a:prstGeom>
          <a:solidFill>
            <a:schemeClr val="tx2">
              <a:lumMod val="75000"/>
              <a:alpha val="20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32" name="Oval 131"/>
          <p:cNvSpPr>
            <a:spLocks noChangeAspect="1"/>
          </p:cNvSpPr>
          <p:nvPr/>
        </p:nvSpPr>
        <p:spPr>
          <a:xfrm>
            <a:off x="1" y="660739"/>
            <a:ext cx="2545644" cy="1909233"/>
          </a:xfrm>
          <a:prstGeom prst="ellipse">
            <a:avLst/>
          </a:prstGeom>
          <a:solidFill>
            <a:schemeClr val="tx2">
              <a:lumMod val="75000"/>
              <a:alpha val="15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33" name="Oval 132"/>
          <p:cNvSpPr>
            <a:spLocks noChangeAspect="1"/>
          </p:cNvSpPr>
          <p:nvPr/>
        </p:nvSpPr>
        <p:spPr>
          <a:xfrm>
            <a:off x="9996709" y="-61709"/>
            <a:ext cx="2259289" cy="1677064"/>
          </a:xfrm>
          <a:custGeom>
            <a:avLst/>
            <a:gdLst/>
            <a:ahLst/>
            <a:cxnLst/>
            <a:rect l="l" t="t" r="r" b="b"/>
            <a:pathLst>
              <a:path w="1694467" h="1677064">
                <a:moveTo>
                  <a:pt x="337088" y="0"/>
                </a:moveTo>
                <a:lnTo>
                  <a:pt x="1573463" y="0"/>
                </a:lnTo>
                <a:cubicBezTo>
                  <a:pt x="1618202" y="37449"/>
                  <a:pt x="1658454" y="79950"/>
                  <a:pt x="1694467" y="126010"/>
                </a:cubicBezTo>
                <a:lnTo>
                  <a:pt x="1694467" y="1318884"/>
                </a:lnTo>
                <a:cubicBezTo>
                  <a:pt x="1522840" y="1538397"/>
                  <a:pt x="1254922" y="1677064"/>
                  <a:pt x="954617" y="1677064"/>
                </a:cubicBezTo>
                <a:cubicBezTo>
                  <a:pt x="427397" y="1677064"/>
                  <a:pt x="0" y="1249667"/>
                  <a:pt x="0" y="722447"/>
                </a:cubicBezTo>
                <a:cubicBezTo>
                  <a:pt x="0" y="432014"/>
                  <a:pt x="129700" y="171874"/>
                  <a:pt x="337088" y="0"/>
                </a:cubicBezTo>
                <a:close/>
              </a:path>
            </a:pathLst>
          </a:custGeom>
          <a:solidFill>
            <a:schemeClr val="accent3">
              <a:lumMod val="60000"/>
              <a:lumOff val="40000"/>
              <a:alpha val="10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34" name="Oval 133"/>
          <p:cNvSpPr>
            <a:spLocks noChangeAspect="1"/>
          </p:cNvSpPr>
          <p:nvPr/>
        </p:nvSpPr>
        <p:spPr>
          <a:xfrm>
            <a:off x="8156670" y="-61708"/>
            <a:ext cx="2545645" cy="1705448"/>
          </a:xfrm>
          <a:custGeom>
            <a:avLst/>
            <a:gdLst/>
            <a:ahLst/>
            <a:cxnLst/>
            <a:rect l="l" t="t" r="r" b="b"/>
            <a:pathLst>
              <a:path w="1909234" h="1705448">
                <a:moveTo>
                  <a:pt x="371490" y="0"/>
                </a:moveTo>
                <a:lnTo>
                  <a:pt x="1537745" y="0"/>
                </a:lnTo>
                <a:cubicBezTo>
                  <a:pt x="1764760" y="171517"/>
                  <a:pt x="1909234" y="444302"/>
                  <a:pt x="1909234" y="750831"/>
                </a:cubicBezTo>
                <a:cubicBezTo>
                  <a:pt x="1909234" y="1278051"/>
                  <a:pt x="1481837" y="1705448"/>
                  <a:pt x="954617" y="1705448"/>
                </a:cubicBezTo>
                <a:cubicBezTo>
                  <a:pt x="427397" y="1705448"/>
                  <a:pt x="0" y="1278051"/>
                  <a:pt x="0" y="750831"/>
                </a:cubicBezTo>
                <a:cubicBezTo>
                  <a:pt x="0" y="444302"/>
                  <a:pt x="144474" y="171517"/>
                  <a:pt x="371490" y="0"/>
                </a:cubicBezTo>
                <a:close/>
              </a:path>
            </a:pathLst>
          </a:custGeom>
          <a:solidFill>
            <a:schemeClr val="tx2">
              <a:lumMod val="75000"/>
              <a:alpha val="10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35" name="Oval 134"/>
          <p:cNvSpPr>
            <a:spLocks noChangeAspect="1"/>
          </p:cNvSpPr>
          <p:nvPr/>
        </p:nvSpPr>
        <p:spPr>
          <a:xfrm>
            <a:off x="9992605" y="1095309"/>
            <a:ext cx="2263392" cy="1909234"/>
          </a:xfrm>
          <a:custGeom>
            <a:avLst/>
            <a:gdLst/>
            <a:ahLst/>
            <a:cxnLst/>
            <a:rect l="l" t="t" r="r" b="b"/>
            <a:pathLst>
              <a:path w="1697544" h="1909234">
                <a:moveTo>
                  <a:pt x="954617" y="0"/>
                </a:moveTo>
                <a:cubicBezTo>
                  <a:pt x="1256666" y="0"/>
                  <a:pt x="1525952" y="140283"/>
                  <a:pt x="1697544" y="361910"/>
                </a:cubicBezTo>
                <a:lnTo>
                  <a:pt x="1697544" y="1547324"/>
                </a:lnTo>
                <a:cubicBezTo>
                  <a:pt x="1525952" y="1768951"/>
                  <a:pt x="1256666" y="1909234"/>
                  <a:pt x="954617" y="1909234"/>
                </a:cubicBezTo>
                <a:cubicBezTo>
                  <a:pt x="427397" y="1909234"/>
                  <a:pt x="0" y="1481837"/>
                  <a:pt x="0" y="954617"/>
                </a:cubicBezTo>
                <a:cubicBezTo>
                  <a:pt x="0" y="427397"/>
                  <a:pt x="427397" y="0"/>
                  <a:pt x="954617" y="0"/>
                </a:cubicBezTo>
                <a:close/>
              </a:path>
            </a:pathLst>
          </a:custGeom>
          <a:solidFill>
            <a:schemeClr val="tx2">
              <a:lumMod val="75000"/>
              <a:alpha val="15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36" name="Oval 135"/>
          <p:cNvSpPr>
            <a:spLocks noChangeAspect="1"/>
          </p:cNvSpPr>
          <p:nvPr/>
        </p:nvSpPr>
        <p:spPr>
          <a:xfrm>
            <a:off x="10742232" y="5140347"/>
            <a:ext cx="1516259" cy="1759729"/>
          </a:xfrm>
          <a:custGeom>
            <a:avLst/>
            <a:gdLst/>
            <a:ahLst/>
            <a:cxnLst/>
            <a:rect l="l" t="t" r="r" b="b"/>
            <a:pathLst>
              <a:path w="1137194" h="1759729">
                <a:moveTo>
                  <a:pt x="954617" y="0"/>
                </a:moveTo>
                <a:cubicBezTo>
                  <a:pt x="1017088" y="0"/>
                  <a:pt x="1078157" y="6001"/>
                  <a:pt x="1137194" y="17897"/>
                </a:cubicBezTo>
                <a:lnTo>
                  <a:pt x="1137194" y="1759729"/>
                </a:lnTo>
                <a:lnTo>
                  <a:pt x="443151" y="1759729"/>
                </a:lnTo>
                <a:cubicBezTo>
                  <a:pt x="176544" y="1591075"/>
                  <a:pt x="0" y="1293463"/>
                  <a:pt x="0" y="954617"/>
                </a:cubicBezTo>
                <a:cubicBezTo>
                  <a:pt x="0" y="427397"/>
                  <a:pt x="427397" y="0"/>
                  <a:pt x="954617" y="0"/>
                </a:cubicBezTo>
                <a:close/>
              </a:path>
            </a:pathLst>
          </a:custGeom>
          <a:solidFill>
            <a:schemeClr val="tx2">
              <a:lumMod val="75000"/>
              <a:alpha val="16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37" name="Oval 136"/>
          <p:cNvSpPr>
            <a:spLocks noChangeAspect="1"/>
          </p:cNvSpPr>
          <p:nvPr/>
        </p:nvSpPr>
        <p:spPr>
          <a:xfrm>
            <a:off x="8882282" y="4362913"/>
            <a:ext cx="2545644" cy="1909233"/>
          </a:xfrm>
          <a:prstGeom prst="ellipse">
            <a:avLst/>
          </a:prstGeom>
          <a:solidFill>
            <a:schemeClr val="tx2">
              <a:lumMod val="75000"/>
              <a:alpha val="5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38" name="Oval 137"/>
          <p:cNvSpPr>
            <a:spLocks noChangeAspect="1"/>
          </p:cNvSpPr>
          <p:nvPr/>
        </p:nvSpPr>
        <p:spPr>
          <a:xfrm>
            <a:off x="-92833" y="4948766"/>
            <a:ext cx="1805147" cy="1909234"/>
          </a:xfrm>
          <a:custGeom>
            <a:avLst/>
            <a:gdLst/>
            <a:ahLst/>
            <a:cxnLst/>
            <a:rect l="l" t="t" r="r" b="b"/>
            <a:pathLst>
              <a:path w="1353860" h="1909234">
                <a:moveTo>
                  <a:pt x="399243" y="0"/>
                </a:moveTo>
                <a:cubicBezTo>
                  <a:pt x="926463" y="0"/>
                  <a:pt x="1353860" y="427397"/>
                  <a:pt x="1353860" y="954617"/>
                </a:cubicBezTo>
                <a:cubicBezTo>
                  <a:pt x="1353860" y="1481837"/>
                  <a:pt x="926463" y="1909234"/>
                  <a:pt x="399243" y="1909234"/>
                </a:cubicBezTo>
                <a:cubicBezTo>
                  <a:pt x="256544" y="1909234"/>
                  <a:pt x="121158" y="1877924"/>
                  <a:pt x="0" y="1820890"/>
                </a:cubicBezTo>
                <a:lnTo>
                  <a:pt x="0" y="88345"/>
                </a:lnTo>
                <a:cubicBezTo>
                  <a:pt x="121158" y="31311"/>
                  <a:pt x="256544" y="0"/>
                  <a:pt x="399243" y="0"/>
                </a:cubicBezTo>
                <a:close/>
              </a:path>
            </a:pathLst>
          </a:custGeom>
          <a:solidFill>
            <a:schemeClr val="tx2">
              <a:lumMod val="75000"/>
              <a:alpha val="16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39" name="Oval 138"/>
          <p:cNvSpPr>
            <a:spLocks noChangeAspect="1"/>
          </p:cNvSpPr>
          <p:nvPr/>
        </p:nvSpPr>
        <p:spPr>
          <a:xfrm>
            <a:off x="944629" y="4790337"/>
            <a:ext cx="2545644" cy="1909233"/>
          </a:xfrm>
          <a:prstGeom prst="ellipse">
            <a:avLst/>
          </a:prstGeom>
          <a:solidFill>
            <a:schemeClr val="tx2">
              <a:lumMod val="75000"/>
              <a:alpha val="8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40" name="Oval 139"/>
          <p:cNvSpPr>
            <a:spLocks noChangeAspect="1"/>
          </p:cNvSpPr>
          <p:nvPr/>
        </p:nvSpPr>
        <p:spPr>
          <a:xfrm>
            <a:off x="8156671" y="783989"/>
            <a:ext cx="2545644" cy="1909233"/>
          </a:xfrm>
          <a:prstGeom prst="ellipse">
            <a:avLst/>
          </a:prstGeom>
          <a:solidFill>
            <a:schemeClr val="tx2">
              <a:lumMod val="75000"/>
              <a:alpha val="15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41" name="Oval 140"/>
          <p:cNvSpPr>
            <a:spLocks noChangeAspect="1"/>
          </p:cNvSpPr>
          <p:nvPr/>
        </p:nvSpPr>
        <p:spPr>
          <a:xfrm>
            <a:off x="8612071" y="5140347"/>
            <a:ext cx="2545644" cy="1909233"/>
          </a:xfrm>
          <a:prstGeom prst="ellipse">
            <a:avLst/>
          </a:prstGeom>
          <a:solidFill>
            <a:schemeClr val="tx2">
              <a:lumMod val="75000"/>
              <a:alpha val="10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18" name="Oval 117"/>
          <p:cNvSpPr>
            <a:spLocks noChangeAspect="1"/>
          </p:cNvSpPr>
          <p:nvPr/>
        </p:nvSpPr>
        <p:spPr>
          <a:xfrm>
            <a:off x="11197605" y="597861"/>
            <a:ext cx="1058392" cy="1252918"/>
          </a:xfrm>
          <a:custGeom>
            <a:avLst/>
            <a:gdLst/>
            <a:ahLst/>
            <a:cxnLst/>
            <a:rect l="l" t="t" r="r" b="b"/>
            <a:pathLst>
              <a:path w="793794" h="1252918">
                <a:moveTo>
                  <a:pt x="626459" y="0"/>
                </a:moveTo>
                <a:cubicBezTo>
                  <a:pt x="684682" y="0"/>
                  <a:pt x="741049" y="7943"/>
                  <a:pt x="793794" y="25480"/>
                </a:cubicBezTo>
                <a:lnTo>
                  <a:pt x="793794" y="1227438"/>
                </a:lnTo>
                <a:cubicBezTo>
                  <a:pt x="741049" y="1244975"/>
                  <a:pt x="684682" y="1252918"/>
                  <a:pt x="626459" y="1252918"/>
                </a:cubicBezTo>
                <a:cubicBezTo>
                  <a:pt x="280475" y="1252918"/>
                  <a:pt x="0" y="972443"/>
                  <a:pt x="0" y="626459"/>
                </a:cubicBezTo>
                <a:cubicBezTo>
                  <a:pt x="0" y="280475"/>
                  <a:pt x="280475" y="0"/>
                  <a:pt x="626459" y="0"/>
                </a:cubicBezTo>
                <a:close/>
              </a:path>
            </a:pathLst>
          </a:custGeom>
          <a:solidFill>
            <a:schemeClr val="tx2">
              <a:lumMod val="75000"/>
              <a:alpha val="10000"/>
            </a:schemeClr>
          </a:solidFill>
          <a:ln w="177800" cap="rnd" cmpd="sng" algn="ctr">
            <a:solidFill>
              <a:schemeClr val="tx2">
                <a:lumMod val="60000"/>
                <a:lumOff val="40000"/>
                <a:alpha val="6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19" name="Oval 118"/>
          <p:cNvSpPr>
            <a:spLocks noChangeAspect="1"/>
          </p:cNvSpPr>
          <p:nvPr/>
        </p:nvSpPr>
        <p:spPr>
          <a:xfrm>
            <a:off x="8466800" y="206512"/>
            <a:ext cx="1388368" cy="1041276"/>
          </a:xfrm>
          <a:prstGeom prst="ellipse">
            <a:avLst/>
          </a:prstGeom>
          <a:solidFill>
            <a:schemeClr val="tx2">
              <a:lumMod val="75000"/>
              <a:alpha val="10000"/>
            </a:schemeClr>
          </a:solidFill>
          <a:ln w="177800" cap="rnd" cmpd="sng" algn="ctr">
            <a:solidFill>
              <a:schemeClr val="tx2">
                <a:lumMod val="60000"/>
                <a:lumOff val="40000"/>
                <a:alpha val="6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20" name="Oval 119"/>
          <p:cNvSpPr>
            <a:spLocks noChangeAspect="1"/>
          </p:cNvSpPr>
          <p:nvPr/>
        </p:nvSpPr>
        <p:spPr>
          <a:xfrm>
            <a:off x="9162837" y="1450645"/>
            <a:ext cx="1624337" cy="1218253"/>
          </a:xfrm>
          <a:prstGeom prst="ellipse">
            <a:avLst/>
          </a:prstGeom>
          <a:solidFill>
            <a:schemeClr val="tx2">
              <a:lumMod val="75000"/>
              <a:alpha val="10000"/>
            </a:schemeClr>
          </a:solidFill>
          <a:ln w="177800" cap="rnd" cmpd="sng" algn="ctr">
            <a:solidFill>
              <a:schemeClr val="tx2">
                <a:lumMod val="60000"/>
                <a:lumOff val="40000"/>
                <a:alpha val="6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21" name="Oval 120"/>
          <p:cNvSpPr>
            <a:spLocks noChangeAspect="1"/>
          </p:cNvSpPr>
          <p:nvPr/>
        </p:nvSpPr>
        <p:spPr>
          <a:xfrm>
            <a:off x="9625424" y="2049927"/>
            <a:ext cx="1388368" cy="1041276"/>
          </a:xfrm>
          <a:prstGeom prst="ellipse">
            <a:avLst/>
          </a:prstGeom>
          <a:solidFill>
            <a:schemeClr val="tx2">
              <a:lumMod val="75000"/>
              <a:alpha val="10000"/>
            </a:schemeClr>
          </a:solidFill>
          <a:ln w="177800" cap="rnd" cmpd="sng" algn="ctr">
            <a:solidFill>
              <a:schemeClr val="tx2">
                <a:lumMod val="60000"/>
                <a:lumOff val="40000"/>
                <a:alpha val="6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22" name="Oval 121"/>
          <p:cNvSpPr>
            <a:spLocks noChangeAspect="1"/>
          </p:cNvSpPr>
          <p:nvPr/>
        </p:nvSpPr>
        <p:spPr>
          <a:xfrm>
            <a:off x="10332555" y="2661634"/>
            <a:ext cx="961744" cy="721308"/>
          </a:xfrm>
          <a:prstGeom prst="ellipse">
            <a:avLst/>
          </a:prstGeom>
          <a:solidFill>
            <a:schemeClr val="tx2">
              <a:lumMod val="75000"/>
              <a:alpha val="10000"/>
            </a:schemeClr>
          </a:solidFill>
          <a:ln w="177800" cap="rnd" cmpd="sng" algn="ctr">
            <a:solidFill>
              <a:schemeClr val="tx2">
                <a:lumMod val="60000"/>
                <a:lumOff val="40000"/>
                <a:alpha val="6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23" name="Oval 122"/>
          <p:cNvSpPr>
            <a:spLocks noChangeAspect="1"/>
          </p:cNvSpPr>
          <p:nvPr/>
        </p:nvSpPr>
        <p:spPr>
          <a:xfrm>
            <a:off x="913405" y="-100976"/>
            <a:ext cx="1591568" cy="697815"/>
          </a:xfrm>
          <a:custGeom>
            <a:avLst/>
            <a:gdLst/>
            <a:ahLst/>
            <a:cxnLst/>
            <a:rect l="l" t="t" r="r" b="b"/>
            <a:pathLst>
              <a:path w="1193676" h="697815">
                <a:moveTo>
                  <a:pt x="10179" y="0"/>
                </a:moveTo>
                <a:lnTo>
                  <a:pt x="1183497" y="0"/>
                </a:lnTo>
                <a:cubicBezTo>
                  <a:pt x="1190746" y="32633"/>
                  <a:pt x="1193676" y="66463"/>
                  <a:pt x="1193676" y="100977"/>
                </a:cubicBezTo>
                <a:cubicBezTo>
                  <a:pt x="1193676" y="430602"/>
                  <a:pt x="926463" y="697815"/>
                  <a:pt x="596838" y="697815"/>
                </a:cubicBezTo>
                <a:cubicBezTo>
                  <a:pt x="267213" y="697815"/>
                  <a:pt x="0" y="430602"/>
                  <a:pt x="0" y="100977"/>
                </a:cubicBezTo>
                <a:close/>
              </a:path>
            </a:pathLst>
          </a:custGeom>
          <a:solidFill>
            <a:schemeClr val="tx2">
              <a:lumMod val="75000"/>
              <a:alpha val="10000"/>
            </a:schemeClr>
          </a:solidFill>
          <a:ln w="177800" cap="rnd" cmpd="sng" algn="ctr">
            <a:solidFill>
              <a:schemeClr val="tx2">
                <a:lumMod val="60000"/>
                <a:lumOff val="40000"/>
                <a:alpha val="6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24" name="Oval 123"/>
          <p:cNvSpPr>
            <a:spLocks noChangeAspect="1"/>
          </p:cNvSpPr>
          <p:nvPr/>
        </p:nvSpPr>
        <p:spPr>
          <a:xfrm>
            <a:off x="2003518" y="-100976"/>
            <a:ext cx="1372037" cy="459889"/>
          </a:xfrm>
          <a:custGeom>
            <a:avLst/>
            <a:gdLst/>
            <a:ahLst/>
            <a:cxnLst/>
            <a:rect l="l" t="t" r="r" b="b"/>
            <a:pathLst>
              <a:path w="1029028" h="459889">
                <a:moveTo>
                  <a:pt x="0" y="0"/>
                </a:moveTo>
                <a:lnTo>
                  <a:pt x="1029028" y="0"/>
                </a:lnTo>
                <a:cubicBezTo>
                  <a:pt x="1001386" y="259074"/>
                  <a:pt x="781401" y="459889"/>
                  <a:pt x="514514" y="459889"/>
                </a:cubicBezTo>
                <a:cubicBezTo>
                  <a:pt x="247627" y="459889"/>
                  <a:pt x="27642" y="259074"/>
                  <a:pt x="0" y="0"/>
                </a:cubicBezTo>
                <a:close/>
              </a:path>
            </a:pathLst>
          </a:custGeom>
          <a:solidFill>
            <a:schemeClr val="tx2">
              <a:lumMod val="75000"/>
              <a:alpha val="10000"/>
            </a:schemeClr>
          </a:solidFill>
          <a:ln w="177800" cap="rnd" cmpd="sng" algn="ctr">
            <a:solidFill>
              <a:schemeClr val="tx2">
                <a:lumMod val="60000"/>
                <a:lumOff val="40000"/>
                <a:alpha val="6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25" name="Oval 124"/>
          <p:cNvSpPr>
            <a:spLocks noChangeAspect="1"/>
          </p:cNvSpPr>
          <p:nvPr/>
        </p:nvSpPr>
        <p:spPr>
          <a:xfrm>
            <a:off x="-92831" y="-100976"/>
            <a:ext cx="787017" cy="612289"/>
          </a:xfrm>
          <a:custGeom>
            <a:avLst/>
            <a:gdLst/>
            <a:ahLst/>
            <a:cxnLst/>
            <a:rect l="l" t="t" r="r" b="b"/>
            <a:pathLst>
              <a:path w="590263" h="612289">
                <a:moveTo>
                  <a:pt x="0" y="0"/>
                </a:moveTo>
                <a:lnTo>
                  <a:pt x="581024" y="0"/>
                </a:lnTo>
                <a:cubicBezTo>
                  <a:pt x="587493" y="29611"/>
                  <a:pt x="590263" y="60308"/>
                  <a:pt x="590263" y="91651"/>
                </a:cubicBezTo>
                <a:cubicBezTo>
                  <a:pt x="590263" y="379191"/>
                  <a:pt x="357165" y="612289"/>
                  <a:pt x="69625" y="612289"/>
                </a:cubicBezTo>
                <a:lnTo>
                  <a:pt x="0" y="605270"/>
                </a:lnTo>
                <a:close/>
              </a:path>
            </a:pathLst>
          </a:custGeom>
          <a:solidFill>
            <a:schemeClr val="tx2">
              <a:lumMod val="75000"/>
              <a:alpha val="10000"/>
            </a:schemeClr>
          </a:solidFill>
          <a:ln w="177800" cap="rnd" cmpd="sng" algn="ctr">
            <a:solidFill>
              <a:schemeClr val="tx2">
                <a:lumMod val="60000"/>
                <a:lumOff val="40000"/>
                <a:alpha val="6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26" name="Oval 125"/>
          <p:cNvSpPr>
            <a:spLocks noChangeAspect="1"/>
          </p:cNvSpPr>
          <p:nvPr/>
        </p:nvSpPr>
        <p:spPr>
          <a:xfrm>
            <a:off x="369910" y="4321784"/>
            <a:ext cx="1862516" cy="1396887"/>
          </a:xfrm>
          <a:prstGeom prst="ellipse">
            <a:avLst/>
          </a:prstGeom>
          <a:solidFill>
            <a:schemeClr val="tx2">
              <a:lumMod val="75000"/>
              <a:alpha val="6000"/>
            </a:schemeClr>
          </a:solidFill>
          <a:ln w="177800" cap="rnd" cmpd="sng" algn="ctr">
            <a:solidFill>
              <a:schemeClr val="tx2">
                <a:lumMod val="60000"/>
                <a:lumOff val="40000"/>
                <a:alpha val="4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27" name="Oval 126"/>
          <p:cNvSpPr>
            <a:spLocks noChangeAspect="1"/>
          </p:cNvSpPr>
          <p:nvPr/>
        </p:nvSpPr>
        <p:spPr>
          <a:xfrm>
            <a:off x="7722842" y="6489966"/>
            <a:ext cx="1487919" cy="443769"/>
          </a:xfrm>
          <a:custGeom>
            <a:avLst/>
            <a:gdLst/>
            <a:ahLst/>
            <a:cxnLst/>
            <a:rect l="l" t="t" r="r" b="b"/>
            <a:pathLst>
              <a:path w="1115939" h="443769">
                <a:moveTo>
                  <a:pt x="557969" y="0"/>
                </a:moveTo>
                <a:cubicBezTo>
                  <a:pt x="830120" y="0"/>
                  <a:pt x="1058049" y="189335"/>
                  <a:pt x="1115939" y="443769"/>
                </a:cubicBezTo>
                <a:lnTo>
                  <a:pt x="0" y="443769"/>
                </a:lnTo>
                <a:cubicBezTo>
                  <a:pt x="57889" y="189335"/>
                  <a:pt x="285818" y="0"/>
                  <a:pt x="557969" y="0"/>
                </a:cubicBezTo>
                <a:close/>
              </a:path>
            </a:pathLst>
          </a:custGeom>
          <a:solidFill>
            <a:schemeClr val="tx2">
              <a:lumMod val="75000"/>
              <a:alpha val="6000"/>
            </a:schemeClr>
          </a:solidFill>
          <a:ln w="177800" cap="rnd" cmpd="sng" algn="ctr">
            <a:solidFill>
              <a:schemeClr val="tx2">
                <a:lumMod val="60000"/>
                <a:lumOff val="40000"/>
                <a:alpha val="4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28" name="Oval 127"/>
          <p:cNvSpPr>
            <a:spLocks noChangeAspect="1"/>
          </p:cNvSpPr>
          <p:nvPr/>
        </p:nvSpPr>
        <p:spPr>
          <a:xfrm>
            <a:off x="8170666" y="6408840"/>
            <a:ext cx="1649359" cy="524894"/>
          </a:xfrm>
          <a:custGeom>
            <a:avLst/>
            <a:gdLst/>
            <a:ahLst/>
            <a:cxnLst/>
            <a:rect l="l" t="t" r="r" b="b"/>
            <a:pathLst>
              <a:path w="1237019" h="524894">
                <a:moveTo>
                  <a:pt x="618509" y="0"/>
                </a:moveTo>
                <a:cubicBezTo>
                  <a:pt x="930325" y="0"/>
                  <a:pt x="1189147" y="226891"/>
                  <a:pt x="1237019" y="524894"/>
                </a:cubicBezTo>
                <a:lnTo>
                  <a:pt x="0" y="524894"/>
                </a:lnTo>
                <a:cubicBezTo>
                  <a:pt x="47872" y="226891"/>
                  <a:pt x="306694" y="0"/>
                  <a:pt x="618509" y="0"/>
                </a:cubicBezTo>
                <a:close/>
              </a:path>
            </a:pathLst>
          </a:custGeom>
          <a:solidFill>
            <a:schemeClr val="tx2">
              <a:lumMod val="75000"/>
              <a:alpha val="6000"/>
            </a:schemeClr>
          </a:solidFill>
          <a:ln w="177800" cap="rnd" cmpd="sng" algn="ctr">
            <a:solidFill>
              <a:schemeClr val="tx2">
                <a:lumMod val="60000"/>
                <a:lumOff val="40000"/>
                <a:alpha val="4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29" name="Oval 128"/>
          <p:cNvSpPr>
            <a:spLocks noChangeAspect="1"/>
          </p:cNvSpPr>
          <p:nvPr/>
        </p:nvSpPr>
        <p:spPr>
          <a:xfrm>
            <a:off x="10103540" y="6408842"/>
            <a:ext cx="1615211" cy="524893"/>
          </a:xfrm>
          <a:custGeom>
            <a:avLst/>
            <a:gdLst/>
            <a:ahLst/>
            <a:cxnLst/>
            <a:rect l="l" t="t" r="r" b="b"/>
            <a:pathLst>
              <a:path w="1211408" h="524893">
                <a:moveTo>
                  <a:pt x="605704" y="0"/>
                </a:moveTo>
                <a:cubicBezTo>
                  <a:pt x="914574" y="0"/>
                  <a:pt x="1170243" y="227782"/>
                  <a:pt x="1211408" y="524893"/>
                </a:cubicBezTo>
                <a:lnTo>
                  <a:pt x="0" y="524893"/>
                </a:lnTo>
                <a:cubicBezTo>
                  <a:pt x="41165" y="227782"/>
                  <a:pt x="296834" y="0"/>
                  <a:pt x="605704" y="0"/>
                </a:cubicBezTo>
                <a:close/>
              </a:path>
            </a:pathLst>
          </a:custGeom>
          <a:solidFill>
            <a:schemeClr val="tx2">
              <a:lumMod val="75000"/>
              <a:alpha val="6000"/>
            </a:schemeClr>
          </a:solidFill>
          <a:ln w="177800" cap="rnd" cmpd="sng" algn="ctr">
            <a:solidFill>
              <a:schemeClr val="tx2">
                <a:lumMod val="60000"/>
                <a:lumOff val="40000"/>
                <a:alpha val="4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97" name="Oval 96"/>
          <p:cNvSpPr>
            <a:spLocks noChangeAspect="1"/>
          </p:cNvSpPr>
          <p:nvPr/>
        </p:nvSpPr>
        <p:spPr>
          <a:xfrm>
            <a:off x="14764" y="4941986"/>
            <a:ext cx="814973" cy="611230"/>
          </a:xfrm>
          <a:prstGeom prst="ellipse">
            <a:avLst/>
          </a:prstGeom>
          <a:solidFill>
            <a:schemeClr val="accent3">
              <a:lumMod val="60000"/>
              <a:lumOff val="40000"/>
              <a:alpha val="5000"/>
            </a:schemeClr>
          </a:solidFill>
          <a:ln w="12700" cap="rnd" cmpd="sng" algn="ctr">
            <a:solidFill>
              <a:schemeClr val="accent3">
                <a:lumMod val="60000"/>
                <a:lumOff val="40000"/>
                <a:alpha val="15000"/>
              </a:schemeClr>
            </a:solidFill>
            <a:prstDash val="solid"/>
            <a:round/>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98" name="Oval 97"/>
          <p:cNvSpPr>
            <a:spLocks noChangeAspect="1"/>
          </p:cNvSpPr>
          <p:nvPr/>
        </p:nvSpPr>
        <p:spPr>
          <a:xfrm>
            <a:off x="-92833" y="6172569"/>
            <a:ext cx="1037463" cy="750322"/>
          </a:xfrm>
          <a:custGeom>
            <a:avLst/>
            <a:gdLst/>
            <a:ahLst/>
            <a:cxnLst/>
            <a:rect l="l" t="t" r="r" b="b"/>
            <a:pathLst>
              <a:path w="778097" h="750322">
                <a:moveTo>
                  <a:pt x="261411" y="0"/>
                </a:moveTo>
                <a:cubicBezTo>
                  <a:pt x="546769" y="0"/>
                  <a:pt x="778097" y="231328"/>
                  <a:pt x="778097" y="516686"/>
                </a:cubicBezTo>
                <a:cubicBezTo>
                  <a:pt x="778097" y="601179"/>
                  <a:pt x="757816" y="680934"/>
                  <a:pt x="719843" y="750322"/>
                </a:cubicBezTo>
                <a:lnTo>
                  <a:pt x="0" y="750322"/>
                </a:lnTo>
                <a:lnTo>
                  <a:pt x="0" y="73330"/>
                </a:lnTo>
                <a:cubicBezTo>
                  <a:pt x="75863" y="26083"/>
                  <a:pt x="165591" y="0"/>
                  <a:pt x="261411" y="0"/>
                </a:cubicBezTo>
                <a:close/>
              </a:path>
            </a:pathLst>
          </a:cu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99" name="Oval 98"/>
          <p:cNvSpPr>
            <a:spLocks noChangeAspect="1"/>
          </p:cNvSpPr>
          <p:nvPr/>
        </p:nvSpPr>
        <p:spPr>
          <a:xfrm>
            <a:off x="-92833" y="5158575"/>
            <a:ext cx="751365" cy="897560"/>
          </a:xfrm>
          <a:custGeom>
            <a:avLst/>
            <a:gdLst/>
            <a:ahLst/>
            <a:cxnLst/>
            <a:rect l="l" t="t" r="r" b="b"/>
            <a:pathLst>
              <a:path w="563524" h="897560">
                <a:moveTo>
                  <a:pt x="114744" y="0"/>
                </a:moveTo>
                <a:cubicBezTo>
                  <a:pt x="362598" y="0"/>
                  <a:pt x="563524" y="200926"/>
                  <a:pt x="563524" y="448780"/>
                </a:cubicBezTo>
                <a:cubicBezTo>
                  <a:pt x="563524" y="696634"/>
                  <a:pt x="362598" y="897560"/>
                  <a:pt x="114744" y="897560"/>
                </a:cubicBezTo>
                <a:cubicBezTo>
                  <a:pt x="74918" y="897560"/>
                  <a:pt x="36304" y="892373"/>
                  <a:pt x="0" y="880900"/>
                </a:cubicBezTo>
                <a:lnTo>
                  <a:pt x="0" y="16661"/>
                </a:lnTo>
                <a:cubicBezTo>
                  <a:pt x="36304" y="5188"/>
                  <a:pt x="74918" y="0"/>
                  <a:pt x="114744" y="0"/>
                </a:cubicBezTo>
                <a:close/>
              </a:path>
            </a:pathLst>
          </a:cu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00" name="Oval 99"/>
          <p:cNvSpPr>
            <a:spLocks noChangeAspect="1"/>
          </p:cNvSpPr>
          <p:nvPr/>
        </p:nvSpPr>
        <p:spPr>
          <a:xfrm>
            <a:off x="-34344" y="482386"/>
            <a:ext cx="797888" cy="905704"/>
          </a:xfrm>
          <a:custGeom>
            <a:avLst/>
            <a:gdLst/>
            <a:ahLst/>
            <a:cxnLst/>
            <a:rect l="l" t="t" r="r" b="b"/>
            <a:pathLst>
              <a:path w="598416" h="905704">
                <a:moveTo>
                  <a:pt x="145564" y="0"/>
                </a:moveTo>
                <a:cubicBezTo>
                  <a:pt x="395667" y="0"/>
                  <a:pt x="598416" y="202749"/>
                  <a:pt x="598416" y="452852"/>
                </a:cubicBezTo>
                <a:cubicBezTo>
                  <a:pt x="598416" y="702955"/>
                  <a:pt x="395667" y="905704"/>
                  <a:pt x="145564" y="905704"/>
                </a:cubicBezTo>
                <a:cubicBezTo>
                  <a:pt x="94398" y="905704"/>
                  <a:pt x="45214" y="897218"/>
                  <a:pt x="0" y="879648"/>
                </a:cubicBezTo>
                <a:lnTo>
                  <a:pt x="0" y="26056"/>
                </a:lnTo>
                <a:cubicBezTo>
                  <a:pt x="45214" y="8486"/>
                  <a:pt x="94398" y="0"/>
                  <a:pt x="145564" y="0"/>
                </a:cubicBezTo>
                <a:close/>
              </a:path>
            </a:pathLst>
          </a:custGeom>
          <a:solidFill>
            <a:schemeClr val="accent3">
              <a:lumMod val="60000"/>
              <a:lumOff val="40000"/>
              <a:alpha val="5000"/>
            </a:schemeClr>
          </a:solidFill>
          <a:ln w="12700" cap="rnd" cmpd="sng" algn="ctr">
            <a:solidFill>
              <a:schemeClr val="accent3">
                <a:lumMod val="60000"/>
                <a:lumOff val="40000"/>
                <a:alpha val="30000"/>
              </a:schemeClr>
            </a:solidFill>
            <a:prstDash val="solid"/>
            <a:round/>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01" name="Oval 100"/>
          <p:cNvSpPr>
            <a:spLocks noChangeAspect="1"/>
          </p:cNvSpPr>
          <p:nvPr/>
        </p:nvSpPr>
        <p:spPr>
          <a:xfrm>
            <a:off x="632278" y="836794"/>
            <a:ext cx="1214423" cy="910817"/>
          </a:xfrm>
          <a:prstGeom prst="ellipse">
            <a:avLst/>
          </a:prstGeom>
          <a:solidFill>
            <a:schemeClr val="accent3">
              <a:lumMod val="60000"/>
              <a:lumOff val="40000"/>
              <a:alpha val="5000"/>
            </a:schemeClr>
          </a:solidFill>
          <a:ln w="63500" cap="rnd" cmpd="sng" algn="ctr">
            <a:solidFill>
              <a:schemeClr val="accent3">
                <a:lumMod val="60000"/>
                <a:lumOff val="40000"/>
                <a:alpha val="30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02" name="Oval 101"/>
          <p:cNvSpPr>
            <a:spLocks noChangeAspect="1"/>
          </p:cNvSpPr>
          <p:nvPr/>
        </p:nvSpPr>
        <p:spPr>
          <a:xfrm>
            <a:off x="425632" y="1452261"/>
            <a:ext cx="1030657" cy="772993"/>
          </a:xfrm>
          <a:prstGeom prst="ellipse">
            <a:avLst/>
          </a:prstGeom>
          <a:solidFill>
            <a:schemeClr val="accent3">
              <a:lumMod val="60000"/>
              <a:lumOff val="40000"/>
              <a:alpha val="5000"/>
            </a:schemeClr>
          </a:solidFill>
          <a:ln w="63500" cap="rnd" cmpd="sng" algn="ctr">
            <a:solidFill>
              <a:schemeClr val="accent3">
                <a:lumMod val="60000"/>
                <a:lumOff val="40000"/>
                <a:alpha val="30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03" name="Oval 102"/>
          <p:cNvSpPr>
            <a:spLocks noChangeAspect="1"/>
          </p:cNvSpPr>
          <p:nvPr/>
        </p:nvSpPr>
        <p:spPr>
          <a:xfrm>
            <a:off x="495010" y="1886983"/>
            <a:ext cx="813821" cy="610366"/>
          </a:xfrm>
          <a:prstGeom prst="ellipse">
            <a:avLst/>
          </a:prstGeom>
          <a:solidFill>
            <a:schemeClr val="accent3">
              <a:lumMod val="60000"/>
              <a:lumOff val="40000"/>
              <a:alpha val="5000"/>
            </a:schemeClr>
          </a:solidFill>
          <a:ln w="12700" cap="rnd" cmpd="sng" algn="ctr">
            <a:solidFill>
              <a:schemeClr val="accent3">
                <a:lumMod val="60000"/>
                <a:lumOff val="40000"/>
                <a:alpha val="30000"/>
              </a:schemeClr>
            </a:solidFill>
            <a:prstDash val="solid"/>
            <a:round/>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04" name="Oval 103"/>
          <p:cNvSpPr>
            <a:spLocks noChangeAspect="1"/>
          </p:cNvSpPr>
          <p:nvPr/>
        </p:nvSpPr>
        <p:spPr>
          <a:xfrm>
            <a:off x="206235" y="1919682"/>
            <a:ext cx="695685" cy="521764"/>
          </a:xfrm>
          <a:prstGeom prst="ellipse">
            <a:avLst/>
          </a:prstGeom>
          <a:solidFill>
            <a:schemeClr val="accent3">
              <a:lumMod val="60000"/>
              <a:lumOff val="40000"/>
              <a:alpha val="5000"/>
            </a:schemeClr>
          </a:solidFill>
          <a:ln w="63500" cap="rnd" cmpd="sng" algn="ctr">
            <a:solidFill>
              <a:schemeClr val="accent3">
                <a:lumMod val="60000"/>
                <a:lumOff val="40000"/>
                <a:alpha val="30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05" name="Oval 104"/>
          <p:cNvSpPr>
            <a:spLocks noChangeAspect="1"/>
          </p:cNvSpPr>
          <p:nvPr/>
        </p:nvSpPr>
        <p:spPr>
          <a:xfrm>
            <a:off x="9736689" y="-61709"/>
            <a:ext cx="1214424" cy="750833"/>
          </a:xfrm>
          <a:custGeom>
            <a:avLst/>
            <a:gdLst/>
            <a:ahLst/>
            <a:cxnLst/>
            <a:rect l="l" t="t" r="r" b="b"/>
            <a:pathLst>
              <a:path w="910818" h="750833">
                <a:moveTo>
                  <a:pt x="111441" y="0"/>
                </a:moveTo>
                <a:lnTo>
                  <a:pt x="799378" y="0"/>
                </a:lnTo>
                <a:cubicBezTo>
                  <a:pt x="869408" y="78400"/>
                  <a:pt x="910818" y="182076"/>
                  <a:pt x="910818" y="295424"/>
                </a:cubicBezTo>
                <a:cubicBezTo>
                  <a:pt x="910818" y="546939"/>
                  <a:pt x="706924" y="750833"/>
                  <a:pt x="455409" y="750833"/>
                </a:cubicBezTo>
                <a:cubicBezTo>
                  <a:pt x="203894" y="750833"/>
                  <a:pt x="0" y="546939"/>
                  <a:pt x="0" y="295424"/>
                </a:cubicBezTo>
                <a:cubicBezTo>
                  <a:pt x="0" y="182076"/>
                  <a:pt x="41410" y="78400"/>
                  <a:pt x="111441" y="0"/>
                </a:cubicBezTo>
                <a:close/>
              </a:path>
            </a:pathLst>
          </a:custGeom>
          <a:solidFill>
            <a:schemeClr val="accent3">
              <a:lumMod val="60000"/>
              <a:lumOff val="40000"/>
              <a:alpha val="5000"/>
            </a:schemeClr>
          </a:solidFill>
          <a:ln w="63500" cap="rnd" cmpd="sng" algn="ctr">
            <a:solidFill>
              <a:schemeClr val="accent3">
                <a:lumMod val="60000"/>
                <a:lumOff val="40000"/>
                <a:alpha val="30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06" name="Oval 105"/>
          <p:cNvSpPr>
            <a:spLocks noChangeAspect="1"/>
          </p:cNvSpPr>
          <p:nvPr/>
        </p:nvSpPr>
        <p:spPr>
          <a:xfrm>
            <a:off x="11624165" y="-61709"/>
            <a:ext cx="631832" cy="613011"/>
          </a:xfrm>
          <a:custGeom>
            <a:avLst/>
            <a:gdLst/>
            <a:ahLst/>
            <a:cxnLst/>
            <a:rect l="l" t="t" r="r" b="b"/>
            <a:pathLst>
              <a:path w="473874" h="613011">
                <a:moveTo>
                  <a:pt x="29684" y="0"/>
                </a:moveTo>
                <a:lnTo>
                  <a:pt x="473874" y="0"/>
                </a:lnTo>
                <a:lnTo>
                  <a:pt x="473874" y="611150"/>
                </a:lnTo>
                <a:cubicBezTo>
                  <a:pt x="467789" y="612887"/>
                  <a:pt x="461614" y="613011"/>
                  <a:pt x="455409" y="613011"/>
                </a:cubicBezTo>
                <a:cubicBezTo>
                  <a:pt x="203894" y="613011"/>
                  <a:pt x="0" y="409117"/>
                  <a:pt x="0" y="157602"/>
                </a:cubicBezTo>
                <a:cubicBezTo>
                  <a:pt x="0" y="101995"/>
                  <a:pt x="9966" y="48716"/>
                  <a:pt x="29684" y="0"/>
                </a:cubicBezTo>
                <a:close/>
              </a:path>
            </a:pathLst>
          </a:custGeom>
          <a:solidFill>
            <a:schemeClr val="accent3">
              <a:lumMod val="60000"/>
              <a:lumOff val="40000"/>
              <a:alpha val="5000"/>
            </a:schemeClr>
          </a:solidFill>
          <a:ln w="63500" cap="rnd" cmpd="sng" algn="ctr">
            <a:solidFill>
              <a:schemeClr val="accent3">
                <a:lumMod val="60000"/>
                <a:lumOff val="40000"/>
                <a:alpha val="30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07" name="Oval 106"/>
          <p:cNvSpPr>
            <a:spLocks noChangeAspect="1"/>
          </p:cNvSpPr>
          <p:nvPr/>
        </p:nvSpPr>
        <p:spPr>
          <a:xfrm>
            <a:off x="10330985" y="282934"/>
            <a:ext cx="1504695" cy="1128521"/>
          </a:xfrm>
          <a:prstGeom prst="ellipse">
            <a:avLst/>
          </a:prstGeom>
          <a:solidFill>
            <a:schemeClr val="accent3">
              <a:lumMod val="60000"/>
              <a:lumOff val="40000"/>
              <a:alpha val="5000"/>
            </a:schemeClr>
          </a:solidFill>
          <a:ln w="12700" cap="rnd" cmpd="sng" algn="ctr">
            <a:solidFill>
              <a:schemeClr val="accent3">
                <a:lumMod val="60000"/>
                <a:lumOff val="40000"/>
                <a:alpha val="30000"/>
              </a:schemeClr>
            </a:solidFill>
            <a:prstDash val="solid"/>
            <a:round/>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08" name="Oval 107"/>
          <p:cNvSpPr>
            <a:spLocks noChangeAspect="1"/>
          </p:cNvSpPr>
          <p:nvPr/>
        </p:nvSpPr>
        <p:spPr>
          <a:xfrm>
            <a:off x="11886291" y="749603"/>
            <a:ext cx="369707" cy="907992"/>
          </a:xfrm>
          <a:custGeom>
            <a:avLst/>
            <a:gdLst/>
            <a:ahLst/>
            <a:cxnLst/>
            <a:rect l="l" t="t" r="r" b="b"/>
            <a:pathLst>
              <a:path w="277280" h="907992">
                <a:moveTo>
                  <a:pt x="277280" y="0"/>
                </a:moveTo>
                <a:lnTo>
                  <a:pt x="277280" y="907992"/>
                </a:lnTo>
                <a:cubicBezTo>
                  <a:pt x="112021" y="824131"/>
                  <a:pt x="0" y="652146"/>
                  <a:pt x="0" y="453996"/>
                </a:cubicBezTo>
                <a:cubicBezTo>
                  <a:pt x="0" y="255847"/>
                  <a:pt x="112021" y="83861"/>
                  <a:pt x="277280" y="0"/>
                </a:cubicBezTo>
                <a:close/>
              </a:path>
            </a:pathLst>
          </a:custGeom>
          <a:solidFill>
            <a:schemeClr val="accent3">
              <a:lumMod val="60000"/>
              <a:lumOff val="40000"/>
              <a:alpha val="5000"/>
            </a:schemeClr>
          </a:solidFill>
          <a:ln w="63500" cap="rnd" cmpd="sng" algn="ctr">
            <a:solidFill>
              <a:schemeClr val="accent3">
                <a:lumMod val="60000"/>
                <a:lumOff val="40000"/>
                <a:alpha val="30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09" name="Oval 108"/>
          <p:cNvSpPr>
            <a:spLocks noChangeAspect="1"/>
          </p:cNvSpPr>
          <p:nvPr/>
        </p:nvSpPr>
        <p:spPr>
          <a:xfrm>
            <a:off x="10121161" y="728498"/>
            <a:ext cx="1292979" cy="969734"/>
          </a:xfrm>
          <a:prstGeom prst="ellipse">
            <a:avLst/>
          </a:prstGeom>
          <a:solidFill>
            <a:schemeClr val="accent3">
              <a:lumMod val="60000"/>
              <a:lumOff val="40000"/>
              <a:alpha val="5000"/>
            </a:schemeClr>
          </a:solidFill>
          <a:ln w="63500" cap="rnd" cmpd="sng" algn="ctr">
            <a:solidFill>
              <a:schemeClr val="accent3">
                <a:lumMod val="60000"/>
                <a:lumOff val="40000"/>
                <a:alpha val="30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10" name="Oval 109"/>
          <p:cNvSpPr>
            <a:spLocks noChangeAspect="1"/>
          </p:cNvSpPr>
          <p:nvPr/>
        </p:nvSpPr>
        <p:spPr>
          <a:xfrm>
            <a:off x="9960055" y="1326476"/>
            <a:ext cx="810920" cy="608190"/>
          </a:xfrm>
          <a:prstGeom prst="ellipse">
            <a:avLst/>
          </a:prstGeom>
          <a:solidFill>
            <a:schemeClr val="accent3">
              <a:lumMod val="60000"/>
              <a:lumOff val="40000"/>
              <a:alpha val="5000"/>
            </a:schemeClr>
          </a:solidFill>
          <a:ln w="12700" cap="rnd" cmpd="sng" algn="ctr">
            <a:solidFill>
              <a:schemeClr val="accent3">
                <a:lumMod val="60000"/>
                <a:lumOff val="40000"/>
                <a:alpha val="30000"/>
              </a:schemeClr>
            </a:solidFill>
            <a:prstDash val="solid"/>
            <a:round/>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11" name="Oval 110"/>
          <p:cNvSpPr>
            <a:spLocks noChangeAspect="1"/>
          </p:cNvSpPr>
          <p:nvPr/>
        </p:nvSpPr>
        <p:spPr>
          <a:xfrm>
            <a:off x="10173255" y="5611428"/>
            <a:ext cx="984460" cy="738345"/>
          </a:xfrm>
          <a:prstGeom prst="ellipse">
            <a:avLst/>
          </a:prstGeom>
          <a:solidFill>
            <a:schemeClr val="accent3">
              <a:lumMod val="60000"/>
              <a:lumOff val="40000"/>
              <a:alpha val="5000"/>
            </a:schemeClr>
          </a:solidFill>
          <a:ln w="12700" cap="rnd" cmpd="sng" algn="ctr">
            <a:solidFill>
              <a:schemeClr val="accent3">
                <a:lumMod val="60000"/>
                <a:lumOff val="40000"/>
                <a:alpha val="15000"/>
              </a:schemeClr>
            </a:solidFill>
            <a:prstDash val="solid"/>
            <a:round/>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12" name="Oval 111"/>
          <p:cNvSpPr>
            <a:spLocks noChangeAspect="1"/>
          </p:cNvSpPr>
          <p:nvPr/>
        </p:nvSpPr>
        <p:spPr>
          <a:xfrm>
            <a:off x="9297177" y="5242255"/>
            <a:ext cx="984460" cy="738345"/>
          </a:xfrm>
          <a:prstGeom prst="ellipse">
            <a:avLst/>
          </a:pr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13" name="Oval 112"/>
          <p:cNvSpPr>
            <a:spLocks noChangeAspect="1"/>
          </p:cNvSpPr>
          <p:nvPr/>
        </p:nvSpPr>
        <p:spPr>
          <a:xfrm>
            <a:off x="9992606" y="4928167"/>
            <a:ext cx="984460" cy="738345"/>
          </a:xfrm>
          <a:prstGeom prst="ellipse">
            <a:avLst/>
          </a:prstGeom>
          <a:solidFill>
            <a:schemeClr val="accent3">
              <a:lumMod val="60000"/>
              <a:lumOff val="40000"/>
              <a:alpha val="5000"/>
            </a:schemeClr>
          </a:solidFill>
          <a:ln w="12700" cap="rnd" cmpd="sng" algn="ctr">
            <a:solidFill>
              <a:schemeClr val="accent3">
                <a:lumMod val="60000"/>
                <a:lumOff val="40000"/>
                <a:alpha val="15000"/>
              </a:schemeClr>
            </a:solidFill>
            <a:prstDash val="solid"/>
            <a:round/>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14" name="Oval 113"/>
          <p:cNvSpPr>
            <a:spLocks noChangeAspect="1"/>
          </p:cNvSpPr>
          <p:nvPr/>
        </p:nvSpPr>
        <p:spPr>
          <a:xfrm>
            <a:off x="10972045" y="5666511"/>
            <a:ext cx="807512" cy="605634"/>
          </a:xfrm>
          <a:prstGeom prst="ellipse">
            <a:avLst/>
          </a:pr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15" name="Oval 114"/>
          <p:cNvSpPr>
            <a:spLocks noChangeAspect="1"/>
          </p:cNvSpPr>
          <p:nvPr/>
        </p:nvSpPr>
        <p:spPr>
          <a:xfrm>
            <a:off x="10770976" y="4097843"/>
            <a:ext cx="738065" cy="553549"/>
          </a:xfrm>
          <a:prstGeom prst="ellipse">
            <a:avLst/>
          </a:pr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16" name="Oval 115"/>
          <p:cNvSpPr>
            <a:spLocks noChangeAspect="1"/>
          </p:cNvSpPr>
          <p:nvPr/>
        </p:nvSpPr>
        <p:spPr>
          <a:xfrm>
            <a:off x="11215756" y="5057879"/>
            <a:ext cx="738065" cy="553549"/>
          </a:xfrm>
          <a:prstGeom prst="ellipse">
            <a:avLst/>
          </a:pr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17" name="Oval 116"/>
          <p:cNvSpPr>
            <a:spLocks noChangeAspect="1"/>
          </p:cNvSpPr>
          <p:nvPr/>
        </p:nvSpPr>
        <p:spPr>
          <a:xfrm>
            <a:off x="11584787" y="4790335"/>
            <a:ext cx="671211" cy="553550"/>
          </a:xfrm>
          <a:custGeom>
            <a:avLst/>
            <a:gdLst/>
            <a:ahLst/>
            <a:cxnLst/>
            <a:rect l="l" t="t" r="r" b="b"/>
            <a:pathLst>
              <a:path w="503408" h="553550">
                <a:moveTo>
                  <a:pt x="276775" y="0"/>
                </a:moveTo>
                <a:cubicBezTo>
                  <a:pt x="370698" y="0"/>
                  <a:pt x="453694" y="46784"/>
                  <a:pt x="503408" y="118545"/>
                </a:cubicBezTo>
                <a:lnTo>
                  <a:pt x="503408" y="435005"/>
                </a:lnTo>
                <a:cubicBezTo>
                  <a:pt x="453694" y="506767"/>
                  <a:pt x="370698" y="553550"/>
                  <a:pt x="276775" y="553550"/>
                </a:cubicBezTo>
                <a:cubicBezTo>
                  <a:pt x="123916" y="553550"/>
                  <a:pt x="0" y="429634"/>
                  <a:pt x="0" y="276775"/>
                </a:cubicBezTo>
                <a:cubicBezTo>
                  <a:pt x="0" y="123916"/>
                  <a:pt x="123916" y="0"/>
                  <a:pt x="276775" y="0"/>
                </a:cubicBezTo>
                <a:close/>
              </a:path>
            </a:pathLst>
          </a:cu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345923" y="675725"/>
            <a:ext cx="9500151" cy="924475"/>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345924" y="1807361"/>
            <a:ext cx="9500149" cy="405143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583125" y="5951811"/>
            <a:ext cx="2844800" cy="365125"/>
          </a:xfrm>
          <a:prstGeom prst="rect">
            <a:avLst/>
          </a:prstGeom>
        </p:spPr>
        <p:txBody>
          <a:bodyPr vert="horz" lIns="91440" tIns="45720" rIns="91440" bIns="45720" rtlCol="0" anchor="b"/>
          <a:lstStyle>
            <a:lvl1pPr algn="r">
              <a:defRPr sz="900">
                <a:solidFill>
                  <a:schemeClr val="tx1">
                    <a:tint val="75000"/>
                  </a:schemeClr>
                </a:solidFill>
              </a:defRPr>
            </a:lvl1pPr>
          </a:lstStyle>
          <a:p>
            <a:fld id="{741B7188-6D65-4C7E-85E3-C1B2CA67F3FD}" type="datetimeFigureOut">
              <a:rPr lang="en-IN" smtClean="0"/>
              <a:t>11-07-2022</a:t>
            </a:fld>
            <a:endParaRPr lang="en-IN"/>
          </a:p>
        </p:txBody>
      </p:sp>
      <p:sp>
        <p:nvSpPr>
          <p:cNvPr id="5" name="Footer Placeholder 4"/>
          <p:cNvSpPr>
            <a:spLocks noGrp="1"/>
          </p:cNvSpPr>
          <p:nvPr>
            <p:ph type="ftr" sz="quarter" idx="3"/>
          </p:nvPr>
        </p:nvSpPr>
        <p:spPr>
          <a:xfrm>
            <a:off x="1574594" y="5951811"/>
            <a:ext cx="7008532" cy="365125"/>
          </a:xfrm>
          <a:prstGeom prst="rect">
            <a:avLst/>
          </a:prstGeom>
        </p:spPr>
        <p:txBody>
          <a:bodyPr vert="horz" lIns="91440" tIns="45720" rIns="91440" bIns="45720" rtlCol="0" anchor="b"/>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763545" y="5951811"/>
            <a:ext cx="811049" cy="365125"/>
          </a:xfrm>
          <a:prstGeom prst="rect">
            <a:avLst/>
          </a:prstGeom>
        </p:spPr>
        <p:txBody>
          <a:bodyPr vert="horz" lIns="91440" tIns="45720" rIns="91440" bIns="45720" rtlCol="0" anchor="b"/>
          <a:lstStyle>
            <a:lvl1pPr algn="l">
              <a:defRPr sz="1800">
                <a:solidFill>
                  <a:schemeClr val="tx1">
                    <a:tint val="75000"/>
                  </a:schemeClr>
                </a:solidFill>
              </a:defRPr>
            </a:lvl1pPr>
          </a:lstStyle>
          <a:p>
            <a:fld id="{D4AC4CCE-B278-4196-9499-CA16FEA804D9}" type="slidenum">
              <a:rPr lang="en-IN" smtClean="0"/>
              <a:t>‹#›</a:t>
            </a:fld>
            <a:endParaRPr lang="en-IN"/>
          </a:p>
        </p:txBody>
      </p:sp>
      <p:sp>
        <p:nvSpPr>
          <p:cNvPr id="55" name="Oval 54"/>
          <p:cNvSpPr>
            <a:spLocks noChangeAspect="1"/>
          </p:cNvSpPr>
          <p:nvPr/>
        </p:nvSpPr>
        <p:spPr>
          <a:xfrm>
            <a:off x="2110896" y="5454223"/>
            <a:ext cx="2545645" cy="1468668"/>
          </a:xfrm>
          <a:custGeom>
            <a:avLst/>
            <a:gdLst/>
            <a:ahLst/>
            <a:cxnLst/>
            <a:rect l="l" t="t" r="r" b="b"/>
            <a:pathLst>
              <a:path w="1909234" h="1468668">
                <a:moveTo>
                  <a:pt x="954617" y="0"/>
                </a:moveTo>
                <a:cubicBezTo>
                  <a:pt x="1481837" y="0"/>
                  <a:pt x="1909234" y="427397"/>
                  <a:pt x="1909234" y="954617"/>
                </a:cubicBezTo>
                <a:cubicBezTo>
                  <a:pt x="1909234" y="1144075"/>
                  <a:pt x="1854043" y="1320642"/>
                  <a:pt x="1758159" y="1468668"/>
                </a:cubicBezTo>
                <a:lnTo>
                  <a:pt x="151075" y="1468668"/>
                </a:lnTo>
                <a:cubicBezTo>
                  <a:pt x="55192" y="1320642"/>
                  <a:pt x="0" y="1144075"/>
                  <a:pt x="0" y="954617"/>
                </a:cubicBezTo>
                <a:cubicBezTo>
                  <a:pt x="0" y="427397"/>
                  <a:pt x="427397" y="0"/>
                  <a:pt x="954617" y="0"/>
                </a:cubicBezTo>
                <a:close/>
              </a:path>
            </a:pathLst>
          </a:custGeom>
          <a:solidFill>
            <a:schemeClr val="tx2">
              <a:lumMod val="75000"/>
              <a:alpha val="8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57" name="Oval 56"/>
          <p:cNvSpPr>
            <a:spLocks noChangeAspect="1"/>
          </p:cNvSpPr>
          <p:nvPr/>
        </p:nvSpPr>
        <p:spPr>
          <a:xfrm>
            <a:off x="11427926" y="3382942"/>
            <a:ext cx="408413" cy="306310"/>
          </a:xfrm>
          <a:prstGeom prst="ellipse">
            <a:avLst/>
          </a:pr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58" name="Oval 57"/>
          <p:cNvSpPr>
            <a:spLocks noChangeAspect="1"/>
          </p:cNvSpPr>
          <p:nvPr/>
        </p:nvSpPr>
        <p:spPr>
          <a:xfrm>
            <a:off x="11197606" y="3536097"/>
            <a:ext cx="408413" cy="306310"/>
          </a:xfrm>
          <a:prstGeom prst="ellipse">
            <a:avLst/>
          </a:pr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59" name="Oval 58"/>
          <p:cNvSpPr>
            <a:spLocks noChangeAspect="1"/>
          </p:cNvSpPr>
          <p:nvPr/>
        </p:nvSpPr>
        <p:spPr>
          <a:xfrm>
            <a:off x="11477878" y="3688497"/>
            <a:ext cx="408413" cy="306310"/>
          </a:xfrm>
          <a:prstGeom prst="ellipse">
            <a:avLst/>
          </a:pr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60" name="Oval 59"/>
          <p:cNvSpPr>
            <a:spLocks noChangeAspect="1"/>
          </p:cNvSpPr>
          <p:nvPr/>
        </p:nvSpPr>
        <p:spPr>
          <a:xfrm>
            <a:off x="206235" y="2698929"/>
            <a:ext cx="623503" cy="467627"/>
          </a:xfrm>
          <a:prstGeom prst="ellipse">
            <a:avLst/>
          </a:prstGeom>
          <a:solidFill>
            <a:schemeClr val="accent3">
              <a:lumMod val="60000"/>
              <a:lumOff val="40000"/>
              <a:alpha val="5000"/>
            </a:schemeClr>
          </a:solidFill>
          <a:ln w="12700" cap="rnd" cmpd="sng" algn="ctr">
            <a:solidFill>
              <a:schemeClr val="accent3">
                <a:lumMod val="60000"/>
                <a:lumOff val="40000"/>
                <a:alpha val="15000"/>
              </a:schemeClr>
            </a:solidFill>
            <a:prstDash val="solid"/>
            <a:round/>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61" name="Oval 60"/>
          <p:cNvSpPr>
            <a:spLocks noChangeAspect="1"/>
          </p:cNvSpPr>
          <p:nvPr/>
        </p:nvSpPr>
        <p:spPr>
          <a:xfrm>
            <a:off x="632278" y="3166555"/>
            <a:ext cx="611693" cy="458770"/>
          </a:xfrm>
          <a:prstGeom prst="ellipse">
            <a:avLst/>
          </a:prstGeom>
          <a:solidFill>
            <a:schemeClr val="accent3">
              <a:lumMod val="60000"/>
              <a:lumOff val="40000"/>
              <a:alpha val="5000"/>
            </a:schemeClr>
          </a:solidFill>
          <a:ln w="12700" cap="rnd" cmpd="sng" algn="ctr">
            <a:solidFill>
              <a:schemeClr val="accent3">
                <a:lumMod val="60000"/>
                <a:lumOff val="40000"/>
                <a:alpha val="15000"/>
              </a:schemeClr>
            </a:solidFill>
            <a:prstDash val="solid"/>
            <a:round/>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62" name="Oval 61"/>
          <p:cNvSpPr>
            <a:spLocks noChangeAspect="1"/>
          </p:cNvSpPr>
          <p:nvPr/>
        </p:nvSpPr>
        <p:spPr>
          <a:xfrm>
            <a:off x="360345" y="3382943"/>
            <a:ext cx="469393" cy="352045"/>
          </a:xfrm>
          <a:prstGeom prst="ellipse">
            <a:avLst/>
          </a:pr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63" name="Oval 62"/>
          <p:cNvSpPr>
            <a:spLocks noChangeAspect="1"/>
          </p:cNvSpPr>
          <p:nvPr/>
        </p:nvSpPr>
        <p:spPr>
          <a:xfrm>
            <a:off x="-115467" y="2581479"/>
            <a:ext cx="1813921" cy="1909234"/>
          </a:xfrm>
          <a:custGeom>
            <a:avLst/>
            <a:gdLst/>
            <a:ahLst/>
            <a:cxnLst/>
            <a:rect l="l" t="t" r="r" b="b"/>
            <a:pathLst>
              <a:path w="1360441" h="1909234">
                <a:moveTo>
                  <a:pt x="405824" y="0"/>
                </a:moveTo>
                <a:cubicBezTo>
                  <a:pt x="933044" y="0"/>
                  <a:pt x="1360441" y="427397"/>
                  <a:pt x="1360441" y="954617"/>
                </a:cubicBezTo>
                <a:cubicBezTo>
                  <a:pt x="1360441" y="1481837"/>
                  <a:pt x="933044" y="1909234"/>
                  <a:pt x="405824" y="1909234"/>
                </a:cubicBezTo>
                <a:cubicBezTo>
                  <a:pt x="260527" y="1909234"/>
                  <a:pt x="122812" y="1876773"/>
                  <a:pt x="0" y="1817719"/>
                </a:cubicBezTo>
                <a:lnTo>
                  <a:pt x="0" y="91515"/>
                </a:lnTo>
                <a:cubicBezTo>
                  <a:pt x="122812" y="32461"/>
                  <a:pt x="260527" y="0"/>
                  <a:pt x="405824" y="0"/>
                </a:cubicBezTo>
                <a:close/>
              </a:path>
            </a:pathLst>
          </a:custGeom>
          <a:solidFill>
            <a:schemeClr val="tx2">
              <a:lumMod val="75000"/>
              <a:alpha val="8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64" name="Oval 63"/>
          <p:cNvSpPr>
            <a:spLocks noChangeAspect="1"/>
          </p:cNvSpPr>
          <p:nvPr/>
        </p:nvSpPr>
        <p:spPr>
          <a:xfrm>
            <a:off x="8230832" y="2395417"/>
            <a:ext cx="1624337" cy="1218253"/>
          </a:xfrm>
          <a:prstGeom prst="ellipse">
            <a:avLst/>
          </a:prstGeom>
          <a:solidFill>
            <a:schemeClr val="tx2">
              <a:lumMod val="75000"/>
              <a:alpha val="10000"/>
            </a:schemeClr>
          </a:solidFill>
          <a:ln w="177800" cap="rnd" cmpd="sng" algn="ctr">
            <a:solidFill>
              <a:schemeClr val="tx2">
                <a:lumMod val="60000"/>
                <a:lumOff val="40000"/>
                <a:alpha val="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Tree>
  </p:cSld>
  <p:clrMap bg1="dk1" tx1="lt1" bg2="dk2" tx2="lt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timing>
    <p:tnLst>
      <p:par>
        <p:cTn id="1" dur="indefinite" restart="never" nodeType="tmRoot"/>
      </p:par>
    </p:tnLst>
  </p:timing>
  <p:txStyles>
    <p:title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333124D-D049-4966-9D1B-B318409AC18B}"/>
              </a:ext>
            </a:extLst>
          </p:cNvPr>
          <p:cNvSpPr>
            <a:spLocks noGrp="1"/>
          </p:cNvSpPr>
          <p:nvPr>
            <p:ph type="ctrTitle"/>
          </p:nvPr>
        </p:nvSpPr>
        <p:spPr>
          <a:xfrm>
            <a:off x="0" y="-188536"/>
            <a:ext cx="11462993" cy="1470583"/>
          </a:xfrm>
        </p:spPr>
        <p:txBody>
          <a:bodyPr>
            <a:normAutofit fontScale="90000"/>
          </a:bodyPr>
          <a:lstStyle/>
          <a:p>
            <a:r>
              <a:rPr lang="en-IN" sz="4800" dirty="0">
                <a:solidFill>
                  <a:schemeClr val="bg1"/>
                </a:solidFill>
                <a:latin typeface="+mn-lt"/>
              </a:rPr>
              <a:t>Project Presentation On Housing: Price Prediction</a:t>
            </a:r>
          </a:p>
        </p:txBody>
      </p:sp>
      <p:sp>
        <p:nvSpPr>
          <p:cNvPr id="3" name="Subtitle 2">
            <a:extLst>
              <a:ext uri="{FF2B5EF4-FFF2-40B4-BE49-F238E27FC236}">
                <a16:creationId xmlns="" xmlns:a16="http://schemas.microsoft.com/office/drawing/2014/main" id="{3DC4F773-3E4D-48CA-AC0E-43123D307CC8}"/>
              </a:ext>
            </a:extLst>
          </p:cNvPr>
          <p:cNvSpPr>
            <a:spLocks noGrp="1"/>
          </p:cNvSpPr>
          <p:nvPr>
            <p:ph type="subTitle" idx="1"/>
          </p:nvPr>
        </p:nvSpPr>
        <p:spPr>
          <a:xfrm>
            <a:off x="5344999" y="6033156"/>
            <a:ext cx="6683604" cy="824845"/>
          </a:xfrm>
        </p:spPr>
        <p:txBody>
          <a:bodyPr>
            <a:normAutofit/>
          </a:bodyPr>
          <a:lstStyle/>
          <a:p>
            <a:r>
              <a:rPr lang="en-IN" dirty="0" smtClean="0">
                <a:solidFill>
                  <a:schemeClr val="bg1"/>
                </a:solidFill>
              </a:rPr>
              <a:t>Presented By : </a:t>
            </a:r>
            <a:r>
              <a:rPr lang="en-IN" dirty="0" err="1" smtClean="0">
                <a:solidFill>
                  <a:schemeClr val="bg1"/>
                </a:solidFill>
              </a:rPr>
              <a:t>Sneha</a:t>
            </a:r>
            <a:r>
              <a:rPr lang="en-IN" dirty="0" smtClean="0">
                <a:solidFill>
                  <a:schemeClr val="bg1"/>
                </a:solidFill>
              </a:rPr>
              <a:t> </a:t>
            </a:r>
            <a:r>
              <a:rPr lang="en-IN" smtClean="0">
                <a:solidFill>
                  <a:schemeClr val="bg1"/>
                </a:solidFill>
              </a:rPr>
              <a:t>Kurane</a:t>
            </a:r>
            <a:endParaRPr lang="en-IN" dirty="0">
              <a:solidFill>
                <a:schemeClr val="bg1"/>
              </a:solidFill>
            </a:endParaRPr>
          </a:p>
        </p:txBody>
      </p:sp>
      <p:pic>
        <p:nvPicPr>
          <p:cNvPr id="1028" name="Picture 4" descr="House Price Prediction using Linear Regression from Scratch | by Tanvi  Penumudy | Analytics Vidhya | Medium">
            <a:extLst>
              <a:ext uri="{FF2B5EF4-FFF2-40B4-BE49-F238E27FC236}">
                <a16:creationId xmlns="" xmlns:a16="http://schemas.microsoft.com/office/drawing/2014/main" id="{FB48CDD6-C6F0-4F71-8FE7-06873F8BB4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788" y="942682"/>
            <a:ext cx="11450424" cy="4883085"/>
          </a:xfrm>
          <a:prstGeom prst="rect">
            <a:avLst/>
          </a:prstGeom>
          <a:noFill/>
          <a:ln w="34925">
            <a:solidFill>
              <a:srgbClr val="FFFFFF"/>
            </a:solidFill>
          </a:ln>
          <a:effectLst>
            <a:glow rad="63500">
              <a:schemeClr val="accent1">
                <a:satMod val="175000"/>
                <a:alpha val="40000"/>
              </a:schemeClr>
            </a:glow>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0138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24C7B2-109B-47F9-B003-FA5F44CA7327}"/>
              </a:ext>
            </a:extLst>
          </p:cNvPr>
          <p:cNvSpPr>
            <a:spLocks noGrp="1"/>
          </p:cNvSpPr>
          <p:nvPr>
            <p:ph type="title"/>
          </p:nvPr>
        </p:nvSpPr>
        <p:spPr>
          <a:xfrm>
            <a:off x="645460" y="365126"/>
            <a:ext cx="10708341" cy="916828"/>
          </a:xfrm>
        </p:spPr>
        <p:txBody>
          <a:bodyPr/>
          <a:lstStyle/>
          <a:p>
            <a:r>
              <a:rPr lang="en-IN" dirty="0">
                <a:latin typeface="Arial" panose="020B0604020202020204" pitchFamily="34" charset="0"/>
                <a:cs typeface="Arial" panose="020B0604020202020204" pitchFamily="34" charset="0"/>
              </a:rPr>
              <a:t>Visualization of numerical columns:</a:t>
            </a:r>
          </a:p>
        </p:txBody>
      </p:sp>
      <p:pic>
        <p:nvPicPr>
          <p:cNvPr id="5" name="Content Placeholder 4">
            <a:extLst>
              <a:ext uri="{FF2B5EF4-FFF2-40B4-BE49-F238E27FC236}">
                <a16:creationId xmlns="" xmlns:a16="http://schemas.microsoft.com/office/drawing/2014/main" id="{8FD4569A-1382-4D1A-B7F1-AF4A940B5E1E}"/>
              </a:ext>
            </a:extLst>
          </p:cNvPr>
          <p:cNvPicPr>
            <a:picLocks noGrp="1" noChangeAspect="1"/>
          </p:cNvPicPr>
          <p:nvPr>
            <p:ph idx="1"/>
          </p:nvPr>
        </p:nvPicPr>
        <p:blipFill>
          <a:blip r:embed="rId2"/>
          <a:stretch>
            <a:fillRect/>
          </a:stretch>
        </p:blipFill>
        <p:spPr>
          <a:xfrm>
            <a:off x="3825406" y="1806575"/>
            <a:ext cx="4541188" cy="4052888"/>
          </a:xfrm>
        </p:spPr>
      </p:pic>
    </p:spTree>
    <p:extLst>
      <p:ext uri="{BB962C8B-B14F-4D97-AF65-F5344CB8AC3E}">
        <p14:creationId xmlns:p14="http://schemas.microsoft.com/office/powerpoint/2010/main" val="12004337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F615F8-9C17-4351-86F1-11A5E5A67AB8}"/>
              </a:ext>
            </a:extLst>
          </p:cNvPr>
          <p:cNvSpPr>
            <a:spLocks noGrp="1"/>
          </p:cNvSpPr>
          <p:nvPr>
            <p:ph type="title"/>
          </p:nvPr>
        </p:nvSpPr>
        <p:spPr>
          <a:xfrm>
            <a:off x="197224" y="365127"/>
            <a:ext cx="11156576" cy="746499"/>
          </a:xfrm>
        </p:spPr>
        <p:txBody>
          <a:bodyPr>
            <a:normAutofit/>
          </a:bodyPr>
          <a:lstStyle/>
          <a:p>
            <a:r>
              <a:rPr lang="en-IN" dirty="0">
                <a:latin typeface="Arial" panose="020B0604020202020204" pitchFamily="34" charset="0"/>
                <a:cs typeface="Arial" panose="020B0604020202020204" pitchFamily="34" charset="0"/>
              </a:rPr>
              <a:t>Observations:</a:t>
            </a:r>
          </a:p>
        </p:txBody>
      </p:sp>
      <p:sp>
        <p:nvSpPr>
          <p:cNvPr id="3" name="Content Placeholder 2">
            <a:extLst>
              <a:ext uri="{FF2B5EF4-FFF2-40B4-BE49-F238E27FC236}">
                <a16:creationId xmlns="" xmlns:a16="http://schemas.microsoft.com/office/drawing/2014/main" id="{71C6A3A4-8653-435D-99C1-0EF3B876766D}"/>
              </a:ext>
            </a:extLst>
          </p:cNvPr>
          <p:cNvSpPr>
            <a:spLocks noGrp="1"/>
          </p:cNvSpPr>
          <p:nvPr>
            <p:ph idx="1"/>
          </p:nvPr>
        </p:nvSpPr>
        <p:spPr>
          <a:xfrm>
            <a:off x="376519" y="1255060"/>
            <a:ext cx="11156576" cy="5423647"/>
          </a:xfrm>
        </p:spPr>
        <p:txBody>
          <a:bodyPr>
            <a:noAutofit/>
          </a:bodyPr>
          <a:lstStyle/>
          <a:p>
            <a:pPr>
              <a:lnSpc>
                <a:spcPct val="107000"/>
              </a:lnSpc>
              <a:spcBef>
                <a:spcPts val="300"/>
              </a:spcBef>
              <a:spcAft>
                <a:spcPts val="300"/>
              </a:spcAft>
              <a:buFont typeface="Wingdings" pitchFamily="2" charset="2"/>
              <a:buChar char="§"/>
            </a:pPr>
            <a:r>
              <a:rPr lang="en-IN" sz="1800" dirty="0" smtClean="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As </a:t>
            </a: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Linear feet of street connected to property(</a:t>
            </a:r>
            <a:r>
              <a:rPr lang="en-IN" sz="1800"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LotFrontage</a:t>
            </a: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is increasing sales is decreasing and the </a:t>
            </a:r>
            <a:r>
              <a:rPr lang="en-IN" sz="1800"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SalePrice</a:t>
            </a: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is ranging between 0-3 </a:t>
            </a:r>
            <a:r>
              <a:rPr lang="en-IN" sz="1800" dirty="0" smtClean="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lakhs.</a:t>
            </a:r>
          </a:p>
          <a:p>
            <a:pPr>
              <a:lnSpc>
                <a:spcPct val="107000"/>
              </a:lnSpc>
              <a:spcBef>
                <a:spcPts val="300"/>
              </a:spcBef>
              <a:spcAft>
                <a:spcPts val="300"/>
              </a:spcAft>
              <a:buFont typeface="Wingdings" pitchFamily="2" charset="2"/>
              <a:buChar char="§"/>
            </a:pPr>
            <a:r>
              <a:rPr lang="en-IN" sz="1800" dirty="0" smtClean="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As </a:t>
            </a: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Lot size in square feet(</a:t>
            </a:r>
            <a:r>
              <a:rPr lang="en-IN" sz="1800"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LotArea</a:t>
            </a: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is increasing sales is decreasing and the </a:t>
            </a:r>
            <a:r>
              <a:rPr lang="en-IN" sz="1800"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SalePrice</a:t>
            </a: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is in between 0-4 </a:t>
            </a:r>
            <a:r>
              <a:rPr lang="en-IN" sz="1800" dirty="0" smtClean="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lakhs.</a:t>
            </a:r>
            <a:r>
              <a:rPr lang="en-IN" sz="1800" dirty="0">
                <a:solidFill>
                  <a:srgbClr val="000000"/>
                </a:solidFill>
                <a:latin typeface="Century" panose="02040604050505020304" pitchFamily="18" charset="0"/>
                <a:ea typeface="Times New Roman" panose="02020603050405020304" pitchFamily="18" charset="0"/>
                <a:cs typeface="Times New Roman" panose="02020603050405020304" pitchFamily="18" charset="0"/>
              </a:rPr>
              <a:t> </a:t>
            </a:r>
            <a:endParaRPr lang="en-IN" sz="1800" dirty="0" smtClean="0">
              <a:solidFill>
                <a:srgbClr val="000000"/>
              </a:solidFill>
              <a:latin typeface="Century" panose="02040604050505020304" pitchFamily="18" charset="0"/>
              <a:ea typeface="Times New Roman" panose="02020603050405020304" pitchFamily="18" charset="0"/>
              <a:cs typeface="Times New Roman" panose="02020603050405020304" pitchFamily="18" charset="0"/>
            </a:endParaRPr>
          </a:p>
          <a:p>
            <a:pPr>
              <a:lnSpc>
                <a:spcPct val="107000"/>
              </a:lnSpc>
              <a:spcBef>
                <a:spcPts val="300"/>
              </a:spcBef>
              <a:spcAft>
                <a:spcPts val="300"/>
              </a:spcAft>
              <a:buFont typeface="Wingdings" pitchFamily="2" charset="2"/>
              <a:buChar char="§"/>
            </a:pPr>
            <a:r>
              <a:rPr lang="en-IN" sz="1800" dirty="0" smtClean="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As </a:t>
            </a: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Masonry veneer area in square feet (</a:t>
            </a:r>
            <a:r>
              <a:rPr lang="en-IN" sz="1800"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MasVnrArea</a:t>
            </a: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is increasing sales is decreasing and </a:t>
            </a:r>
            <a:r>
              <a:rPr lang="en-IN" sz="1800"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SalePrice</a:t>
            </a: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is ranging between 0-4 </a:t>
            </a:r>
            <a:r>
              <a:rPr lang="en-IN" sz="1800" dirty="0" smtClean="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lakhs.</a:t>
            </a:r>
            <a:endParaRPr lang="en-IN" sz="1800" dirty="0">
              <a:latin typeface="Century" panose="02040604050505020304" pitchFamily="18" charset="0"/>
              <a:ea typeface="Times New Roman" panose="02020603050405020304" pitchFamily="18" charset="0"/>
              <a:cs typeface="Times New Roman" panose="02020603050405020304" pitchFamily="18" charset="0"/>
            </a:endParaRPr>
          </a:p>
          <a:p>
            <a:pPr>
              <a:lnSpc>
                <a:spcPct val="107000"/>
              </a:lnSpc>
              <a:spcBef>
                <a:spcPts val="300"/>
              </a:spcBef>
              <a:spcAft>
                <a:spcPts val="300"/>
              </a:spcAft>
              <a:buFont typeface="Wingdings" pitchFamily="2" charset="2"/>
              <a:buChar char="§"/>
            </a:pPr>
            <a:r>
              <a:rPr lang="en-IN" sz="1800" dirty="0" smtClean="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As </a:t>
            </a: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Type 1 finished square feet(BsmtFinSF1) is increasing sales is decreasing and the </a:t>
            </a:r>
            <a:r>
              <a:rPr lang="en-IN" sz="1800"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SalePrice</a:t>
            </a: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is in between 0-4 </a:t>
            </a:r>
            <a:r>
              <a:rPr lang="en-IN" sz="1800" dirty="0" smtClean="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lakhs.</a:t>
            </a:r>
            <a:endParaRPr lang="en-IN" sz="1800" dirty="0">
              <a:latin typeface="Century" panose="02040604050505020304" pitchFamily="18" charset="0"/>
              <a:ea typeface="Times New Roman" panose="02020603050405020304" pitchFamily="18" charset="0"/>
              <a:cs typeface="Times New Roman" panose="02020603050405020304" pitchFamily="18" charset="0"/>
            </a:endParaRPr>
          </a:p>
          <a:p>
            <a:pPr>
              <a:lnSpc>
                <a:spcPct val="107000"/>
              </a:lnSpc>
              <a:spcBef>
                <a:spcPts val="300"/>
              </a:spcBef>
              <a:spcAft>
                <a:spcPts val="300"/>
              </a:spcAft>
              <a:buFont typeface="Wingdings" pitchFamily="2" charset="2"/>
              <a:buChar char="§"/>
            </a:pPr>
            <a:r>
              <a:rPr lang="en-IN" sz="1800" dirty="0" smtClean="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As </a:t>
            </a: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Unfinished square feet of basement area (</a:t>
            </a:r>
            <a:r>
              <a:rPr lang="en-IN" sz="1800"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BsmtUnfSF</a:t>
            </a: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is increasing sales is decreasing and the </a:t>
            </a:r>
            <a:r>
              <a:rPr lang="en-IN" sz="1800"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SalePrice</a:t>
            </a: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is in between 0-4 lakhs. There are some outliers </a:t>
            </a:r>
            <a:r>
              <a:rPr lang="en-IN" sz="1800" dirty="0" smtClean="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also.</a:t>
            </a:r>
            <a:endParaRPr lang="en-IN" sz="1800" dirty="0">
              <a:latin typeface="Century" panose="02040604050505020304" pitchFamily="18" charset="0"/>
              <a:ea typeface="Times New Roman" panose="02020603050405020304" pitchFamily="18" charset="0"/>
              <a:cs typeface="Times New Roman" panose="02020603050405020304" pitchFamily="18" charset="0"/>
            </a:endParaRPr>
          </a:p>
          <a:p>
            <a:pPr>
              <a:lnSpc>
                <a:spcPct val="107000"/>
              </a:lnSpc>
              <a:spcBef>
                <a:spcPts val="300"/>
              </a:spcBef>
              <a:spcAft>
                <a:spcPts val="300"/>
              </a:spcAft>
              <a:buFont typeface="Wingdings" pitchFamily="2" charset="2"/>
              <a:buChar char="§"/>
            </a:pPr>
            <a:r>
              <a:rPr lang="en-IN" sz="1800" dirty="0" smtClean="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As </a:t>
            </a: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Total square feet of basement area (</a:t>
            </a:r>
            <a:r>
              <a:rPr lang="en-IN" sz="1800"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TotalBsmtSF</a:t>
            </a: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is increasing sales is decreasing and the </a:t>
            </a:r>
            <a:r>
              <a:rPr lang="en-IN" sz="1800"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SalePrice</a:t>
            </a: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is in between 0-4 </a:t>
            </a:r>
            <a:r>
              <a:rPr lang="en-IN" sz="1800" dirty="0" smtClean="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lakhs.</a:t>
            </a:r>
            <a:endParaRPr lang="en-IN" sz="1800" dirty="0">
              <a:latin typeface="Century" panose="02040604050505020304" pitchFamily="18" charset="0"/>
              <a:ea typeface="Times New Roman" panose="02020603050405020304" pitchFamily="18" charset="0"/>
              <a:cs typeface="Times New Roman" panose="02020603050405020304" pitchFamily="18" charset="0"/>
            </a:endParaRPr>
          </a:p>
          <a:p>
            <a:pPr>
              <a:lnSpc>
                <a:spcPct val="107000"/>
              </a:lnSpc>
              <a:spcBef>
                <a:spcPts val="300"/>
              </a:spcBef>
              <a:spcAft>
                <a:spcPts val="300"/>
              </a:spcAft>
              <a:buFont typeface="Wingdings" pitchFamily="2" charset="2"/>
              <a:buChar char="§"/>
            </a:pPr>
            <a:r>
              <a:rPr lang="en-IN" sz="1800" dirty="0" smtClean="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As </a:t>
            </a: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First Floor square feet(1stFlrSF) is increasing sales is decreasing and the </a:t>
            </a:r>
            <a:r>
              <a:rPr lang="en-IN" sz="1800"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SalePrice</a:t>
            </a: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is in between 0-4 </a:t>
            </a:r>
            <a:r>
              <a:rPr lang="en-IN" sz="1800" dirty="0" smtClean="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lakhs.</a:t>
            </a:r>
            <a:endParaRPr lang="en-IN" sz="1800" dirty="0">
              <a:latin typeface="Century" panose="02040604050505020304" pitchFamily="18" charset="0"/>
              <a:ea typeface="Times New Roman" panose="02020603050405020304" pitchFamily="18" charset="0"/>
              <a:cs typeface="Times New Roman" panose="02020603050405020304" pitchFamily="18" charset="0"/>
            </a:endParaRPr>
          </a:p>
          <a:p>
            <a:pPr>
              <a:lnSpc>
                <a:spcPct val="107000"/>
              </a:lnSpc>
              <a:spcBef>
                <a:spcPts val="300"/>
              </a:spcBef>
              <a:spcAft>
                <a:spcPts val="300"/>
              </a:spcAft>
              <a:buFont typeface="Wingdings" pitchFamily="2" charset="2"/>
              <a:buChar char="§"/>
            </a:pPr>
            <a:r>
              <a:rPr lang="en-IN" sz="1800" dirty="0" smtClean="0">
                <a:solidFill>
                  <a:srgbClr val="000000"/>
                </a:solidFill>
                <a:effectLst/>
                <a:latin typeface="Century" panose="02040604050505020304" pitchFamily="18" charset="0"/>
                <a:ea typeface="Times New Roman" panose="02020603050405020304" pitchFamily="18" charset="0"/>
              </a:rPr>
              <a:t>As </a:t>
            </a:r>
            <a:r>
              <a:rPr lang="en-IN" sz="1800" dirty="0">
                <a:solidFill>
                  <a:srgbClr val="000000"/>
                </a:solidFill>
                <a:effectLst/>
                <a:latin typeface="Century" panose="02040604050505020304" pitchFamily="18" charset="0"/>
                <a:ea typeface="Times New Roman" panose="02020603050405020304" pitchFamily="18" charset="0"/>
              </a:rPr>
              <a:t>Second floor square feet(2ndFlrSF) is increasing sales is increasing in the range 500-1000 and the </a:t>
            </a:r>
            <a:r>
              <a:rPr lang="en-IN" sz="1800" dirty="0" err="1">
                <a:solidFill>
                  <a:srgbClr val="000000"/>
                </a:solidFill>
                <a:effectLst/>
                <a:latin typeface="Century" panose="02040604050505020304" pitchFamily="18" charset="0"/>
                <a:ea typeface="Times New Roman" panose="02020603050405020304" pitchFamily="18" charset="0"/>
              </a:rPr>
              <a:t>SalePrice</a:t>
            </a:r>
            <a:r>
              <a:rPr lang="en-IN" sz="1800" dirty="0">
                <a:solidFill>
                  <a:srgbClr val="000000"/>
                </a:solidFill>
                <a:effectLst/>
                <a:latin typeface="Century" panose="02040604050505020304" pitchFamily="18" charset="0"/>
                <a:ea typeface="Times New Roman" panose="02020603050405020304" pitchFamily="18" charset="0"/>
              </a:rPr>
              <a:t> is in between 0-4 lakhs.</a:t>
            </a:r>
            <a:endParaRPr lang="en-IN" sz="1800" dirty="0">
              <a:latin typeface="Century" panose="02040604050505020304" pitchFamily="18" charset="0"/>
            </a:endParaRPr>
          </a:p>
          <a:p>
            <a:endParaRPr lang="en-IN" sz="1800" dirty="0"/>
          </a:p>
        </p:txBody>
      </p:sp>
    </p:spTree>
    <p:extLst>
      <p:ext uri="{BB962C8B-B14F-4D97-AF65-F5344CB8AC3E}">
        <p14:creationId xmlns:p14="http://schemas.microsoft.com/office/powerpoint/2010/main" val="811559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5B1CF72-A871-440D-B6D9-2EC9D57FFB86}"/>
              </a:ext>
            </a:extLst>
          </p:cNvPr>
          <p:cNvSpPr>
            <a:spLocks noGrp="1"/>
          </p:cNvSpPr>
          <p:nvPr>
            <p:ph type="title"/>
          </p:nvPr>
        </p:nvSpPr>
        <p:spPr>
          <a:xfrm>
            <a:off x="277906" y="365127"/>
            <a:ext cx="11075895" cy="854075"/>
          </a:xfrm>
        </p:spPr>
        <p:txBody>
          <a:bodyPr/>
          <a:lstStyle/>
          <a:p>
            <a:r>
              <a:rPr lang="en-IN" dirty="0">
                <a:latin typeface="Arial" panose="020B0604020202020204" pitchFamily="34" charset="0"/>
                <a:cs typeface="Arial" panose="020B0604020202020204" pitchFamily="34" charset="0"/>
              </a:rPr>
              <a:t>Visualization of numerical columns:</a:t>
            </a:r>
          </a:p>
        </p:txBody>
      </p:sp>
      <p:pic>
        <p:nvPicPr>
          <p:cNvPr id="5" name="Content Placeholder 4">
            <a:extLst>
              <a:ext uri="{FF2B5EF4-FFF2-40B4-BE49-F238E27FC236}">
                <a16:creationId xmlns="" xmlns:a16="http://schemas.microsoft.com/office/drawing/2014/main" id="{9B7F87F4-B6F0-437C-BD9F-E1E1E5BBF2A3}"/>
              </a:ext>
            </a:extLst>
          </p:cNvPr>
          <p:cNvPicPr>
            <a:picLocks noGrp="1" noChangeAspect="1"/>
          </p:cNvPicPr>
          <p:nvPr>
            <p:ph idx="1"/>
          </p:nvPr>
        </p:nvPicPr>
        <p:blipFill>
          <a:blip r:embed="rId2"/>
          <a:stretch>
            <a:fillRect/>
          </a:stretch>
        </p:blipFill>
        <p:spPr>
          <a:xfrm>
            <a:off x="2661350" y="1806575"/>
            <a:ext cx="6869300" cy="4052888"/>
          </a:xfrm>
        </p:spPr>
      </p:pic>
    </p:spTree>
    <p:extLst>
      <p:ext uri="{BB962C8B-B14F-4D97-AF65-F5344CB8AC3E}">
        <p14:creationId xmlns:p14="http://schemas.microsoft.com/office/powerpoint/2010/main" val="3601619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C39726-A9E0-4035-A5B7-EA8DE69B8CB3}"/>
              </a:ext>
            </a:extLst>
          </p:cNvPr>
          <p:cNvSpPr>
            <a:spLocks noGrp="1"/>
          </p:cNvSpPr>
          <p:nvPr>
            <p:ph type="title"/>
          </p:nvPr>
        </p:nvSpPr>
        <p:spPr>
          <a:xfrm>
            <a:off x="331693" y="365127"/>
            <a:ext cx="11022107" cy="782357"/>
          </a:xfrm>
        </p:spPr>
        <p:txBody>
          <a:bodyPr/>
          <a:lstStyle/>
          <a:p>
            <a:r>
              <a:rPr lang="en-IN" dirty="0">
                <a:latin typeface="Arial" panose="020B0604020202020204" pitchFamily="34" charset="0"/>
                <a:cs typeface="Arial" panose="020B0604020202020204" pitchFamily="34" charset="0"/>
              </a:rPr>
              <a:t>Observations:</a:t>
            </a:r>
            <a:endParaRPr lang="en-IN" dirty="0"/>
          </a:p>
        </p:txBody>
      </p:sp>
      <p:sp>
        <p:nvSpPr>
          <p:cNvPr id="3" name="Content Placeholder 2">
            <a:extLst>
              <a:ext uri="{FF2B5EF4-FFF2-40B4-BE49-F238E27FC236}">
                <a16:creationId xmlns="" xmlns:a16="http://schemas.microsoft.com/office/drawing/2014/main" id="{B2E28538-4594-4C11-A5D0-F185396653DD}"/>
              </a:ext>
            </a:extLst>
          </p:cNvPr>
          <p:cNvSpPr>
            <a:spLocks noGrp="1"/>
          </p:cNvSpPr>
          <p:nvPr>
            <p:ph idx="1"/>
          </p:nvPr>
        </p:nvSpPr>
        <p:spPr/>
        <p:txBody>
          <a:bodyPr>
            <a:normAutofit fontScale="55000" lnSpcReduction="20000"/>
          </a:bodyPr>
          <a:lstStyle/>
          <a:p>
            <a:pPr>
              <a:lnSpc>
                <a:spcPct val="107000"/>
              </a:lnSpc>
              <a:spcBef>
                <a:spcPts val="300"/>
              </a:spcBef>
              <a:spcAft>
                <a:spcPts val="300"/>
              </a:spcAft>
              <a:buFont typeface="Wingdings" pitchFamily="2" charset="2"/>
              <a:buChar char="§"/>
            </a:pPr>
            <a:r>
              <a:rPr lang="en-IN" sz="2800" dirty="0" smtClean="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As </a:t>
            </a:r>
            <a:r>
              <a:rPr lang="en-IN" sz="2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Above grade (ground) living area square feet (</a:t>
            </a:r>
            <a:r>
              <a:rPr lang="en-IN" sz="2800"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GrLivArea</a:t>
            </a:r>
            <a:r>
              <a:rPr lang="en-IN" sz="2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is increasing sales is decreasing and the </a:t>
            </a:r>
            <a:r>
              <a:rPr lang="en-IN" sz="2800"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SalePrice</a:t>
            </a:r>
            <a:r>
              <a:rPr lang="en-IN" sz="2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is in between 0-4 </a:t>
            </a:r>
            <a:r>
              <a:rPr lang="en-IN" sz="2800" dirty="0" smtClean="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lakhs.</a:t>
            </a:r>
            <a:endParaRPr lang="en-IN" dirty="0">
              <a:latin typeface="Century" panose="02040604050505020304" pitchFamily="18" charset="0"/>
              <a:ea typeface="Times New Roman" panose="02020603050405020304" pitchFamily="18" charset="0"/>
              <a:cs typeface="Times New Roman" panose="02020603050405020304" pitchFamily="18" charset="0"/>
            </a:endParaRPr>
          </a:p>
          <a:p>
            <a:pPr>
              <a:lnSpc>
                <a:spcPct val="107000"/>
              </a:lnSpc>
              <a:spcBef>
                <a:spcPts val="300"/>
              </a:spcBef>
              <a:spcAft>
                <a:spcPts val="300"/>
              </a:spcAft>
              <a:buFont typeface="Wingdings" pitchFamily="2" charset="2"/>
              <a:buChar char="§"/>
            </a:pPr>
            <a:r>
              <a:rPr lang="en-IN" sz="2800" dirty="0" smtClean="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As </a:t>
            </a:r>
            <a:r>
              <a:rPr lang="en-IN" sz="2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Size of garage in square feet(</a:t>
            </a:r>
            <a:r>
              <a:rPr lang="en-IN" sz="2800"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GarageArea</a:t>
            </a:r>
            <a:r>
              <a:rPr lang="en-IN" sz="2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is increasing sales is increasing and the </a:t>
            </a:r>
            <a:r>
              <a:rPr lang="en-IN" sz="2800"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SalePrice</a:t>
            </a:r>
            <a:r>
              <a:rPr lang="en-IN" sz="2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is in between 0-4 </a:t>
            </a:r>
            <a:r>
              <a:rPr lang="en-IN" sz="2800" dirty="0" smtClean="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lakhs.</a:t>
            </a:r>
            <a:endParaRPr lang="en-IN" dirty="0">
              <a:latin typeface="Century" panose="02040604050505020304" pitchFamily="18" charset="0"/>
              <a:ea typeface="Times New Roman" panose="02020603050405020304" pitchFamily="18" charset="0"/>
              <a:cs typeface="Times New Roman" panose="02020603050405020304" pitchFamily="18" charset="0"/>
            </a:endParaRPr>
          </a:p>
          <a:p>
            <a:pPr>
              <a:lnSpc>
                <a:spcPct val="107000"/>
              </a:lnSpc>
              <a:spcBef>
                <a:spcPts val="300"/>
              </a:spcBef>
              <a:spcAft>
                <a:spcPts val="300"/>
              </a:spcAft>
              <a:buFont typeface="Wingdings" pitchFamily="2" charset="2"/>
              <a:buChar char="§"/>
            </a:pPr>
            <a:r>
              <a:rPr lang="en-IN" sz="2800" dirty="0" smtClean="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As </a:t>
            </a:r>
            <a:r>
              <a:rPr lang="en-IN" sz="2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Wood deck area in square feet(</a:t>
            </a:r>
            <a:r>
              <a:rPr lang="en-IN" sz="2800"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WoodDeckSF</a:t>
            </a:r>
            <a:r>
              <a:rPr lang="en-IN" sz="2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is increasing sales is decreasing and the </a:t>
            </a:r>
            <a:r>
              <a:rPr lang="en-IN" sz="2800"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SalePrice</a:t>
            </a:r>
            <a:r>
              <a:rPr lang="en-IN" sz="2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is in between 0-4 </a:t>
            </a:r>
            <a:r>
              <a:rPr lang="en-IN" sz="2800" dirty="0" smtClean="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lakhs.</a:t>
            </a:r>
            <a:endParaRPr lang="en-IN" dirty="0">
              <a:latin typeface="Century" panose="02040604050505020304" pitchFamily="18" charset="0"/>
              <a:ea typeface="Times New Roman" panose="02020603050405020304" pitchFamily="18" charset="0"/>
              <a:cs typeface="Times New Roman" panose="02020603050405020304" pitchFamily="18" charset="0"/>
            </a:endParaRPr>
          </a:p>
          <a:p>
            <a:pPr>
              <a:lnSpc>
                <a:spcPct val="107000"/>
              </a:lnSpc>
              <a:spcBef>
                <a:spcPts val="300"/>
              </a:spcBef>
              <a:spcAft>
                <a:spcPts val="300"/>
              </a:spcAft>
              <a:buFont typeface="Wingdings" pitchFamily="2" charset="2"/>
              <a:buChar char="§"/>
            </a:pPr>
            <a:r>
              <a:rPr lang="en-IN" sz="2800" dirty="0" smtClean="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As </a:t>
            </a:r>
            <a:r>
              <a:rPr lang="en-IN" sz="2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Open porch area in square feet (</a:t>
            </a:r>
            <a:r>
              <a:rPr lang="en-IN" sz="2800"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OpenPorchSF</a:t>
            </a:r>
            <a:r>
              <a:rPr lang="en-IN" sz="2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is increasing sales is decreasing and the </a:t>
            </a:r>
            <a:r>
              <a:rPr lang="en-IN" sz="2800"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SalePrice</a:t>
            </a:r>
            <a:r>
              <a:rPr lang="en-IN" sz="2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is in between 0-4 </a:t>
            </a:r>
            <a:r>
              <a:rPr lang="en-IN" sz="2800" dirty="0" smtClean="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lakhs.</a:t>
            </a:r>
            <a:endParaRPr lang="en-IN" dirty="0">
              <a:latin typeface="Century" panose="02040604050505020304" pitchFamily="18" charset="0"/>
              <a:ea typeface="Times New Roman" panose="02020603050405020304" pitchFamily="18" charset="0"/>
              <a:cs typeface="Times New Roman" panose="02020603050405020304" pitchFamily="18" charset="0"/>
            </a:endParaRPr>
          </a:p>
          <a:p>
            <a:pPr>
              <a:lnSpc>
                <a:spcPct val="107000"/>
              </a:lnSpc>
              <a:spcBef>
                <a:spcPts val="300"/>
              </a:spcBef>
              <a:spcAft>
                <a:spcPts val="300"/>
              </a:spcAft>
              <a:buFont typeface="Wingdings" pitchFamily="2" charset="2"/>
              <a:buChar char="§"/>
            </a:pPr>
            <a:r>
              <a:rPr lang="en-IN" sz="2800" dirty="0" smtClean="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As </a:t>
            </a:r>
            <a:r>
              <a:rPr lang="en-IN" sz="2800"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Year_SinceBuilt</a:t>
            </a:r>
            <a:r>
              <a:rPr lang="en-IN" sz="2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is increasing sales is decreasing and the </a:t>
            </a:r>
            <a:r>
              <a:rPr lang="en-IN" sz="2800"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SalePrice</a:t>
            </a:r>
            <a:r>
              <a:rPr lang="en-IN" sz="2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is high for newly built building and the sales price is in between 0-4 </a:t>
            </a:r>
            <a:r>
              <a:rPr lang="en-IN" sz="2800" dirty="0" smtClean="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lakhs.</a:t>
            </a:r>
            <a:endParaRPr lang="en-IN" dirty="0">
              <a:latin typeface="Century" panose="02040604050505020304" pitchFamily="18" charset="0"/>
              <a:ea typeface="Times New Roman" panose="02020603050405020304" pitchFamily="18" charset="0"/>
              <a:cs typeface="Times New Roman" panose="02020603050405020304" pitchFamily="18" charset="0"/>
            </a:endParaRPr>
          </a:p>
          <a:p>
            <a:pPr>
              <a:lnSpc>
                <a:spcPct val="107000"/>
              </a:lnSpc>
              <a:spcBef>
                <a:spcPts val="300"/>
              </a:spcBef>
              <a:spcAft>
                <a:spcPts val="300"/>
              </a:spcAft>
              <a:buFont typeface="Wingdings" pitchFamily="2" charset="2"/>
              <a:buChar char="§"/>
            </a:pPr>
            <a:r>
              <a:rPr lang="en-IN" sz="2800" dirty="0" smtClean="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As </a:t>
            </a:r>
            <a:r>
              <a:rPr lang="en-IN" sz="2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Since Remodel date (same as construction date if no </a:t>
            </a:r>
            <a:r>
              <a:rPr lang="en-IN" sz="2800"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remodeling</a:t>
            </a:r>
            <a:r>
              <a:rPr lang="en-IN" sz="2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or additions)(</a:t>
            </a:r>
            <a:r>
              <a:rPr lang="en-IN" sz="2800"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Year_SinceRemodAdded</a:t>
            </a:r>
            <a:r>
              <a:rPr lang="en-IN" sz="2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is increasing sales is decreasing and the </a:t>
            </a:r>
            <a:r>
              <a:rPr lang="en-IN" sz="2800"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SalePrice</a:t>
            </a:r>
            <a:r>
              <a:rPr lang="en-IN" sz="2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is in between 1-4 </a:t>
            </a:r>
            <a:r>
              <a:rPr lang="en-IN" sz="2800" dirty="0" smtClean="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lakhs.</a:t>
            </a:r>
            <a:endParaRPr lang="en-IN" dirty="0">
              <a:latin typeface="Century" panose="02040604050505020304" pitchFamily="18" charset="0"/>
              <a:ea typeface="Times New Roman" panose="02020603050405020304" pitchFamily="18" charset="0"/>
              <a:cs typeface="Times New Roman" panose="02020603050405020304" pitchFamily="18" charset="0"/>
            </a:endParaRPr>
          </a:p>
          <a:p>
            <a:pPr>
              <a:lnSpc>
                <a:spcPct val="107000"/>
              </a:lnSpc>
              <a:spcBef>
                <a:spcPts val="300"/>
              </a:spcBef>
              <a:spcAft>
                <a:spcPts val="300"/>
              </a:spcAft>
              <a:buFont typeface="Wingdings" pitchFamily="2" charset="2"/>
              <a:buChar char="§"/>
            </a:pPr>
            <a:r>
              <a:rPr lang="en-IN" sz="2800" dirty="0" smtClean="0">
                <a:solidFill>
                  <a:srgbClr val="000000"/>
                </a:solidFill>
                <a:effectLst/>
                <a:latin typeface="Century" panose="02040604050505020304" pitchFamily="18" charset="0"/>
                <a:ea typeface="Times New Roman" panose="02020603050405020304" pitchFamily="18" charset="0"/>
              </a:rPr>
              <a:t>As </a:t>
            </a:r>
            <a:r>
              <a:rPr lang="en-IN" sz="2800" dirty="0">
                <a:solidFill>
                  <a:srgbClr val="000000"/>
                </a:solidFill>
                <a:effectLst/>
                <a:latin typeface="Century" panose="02040604050505020304" pitchFamily="18" charset="0"/>
                <a:ea typeface="Times New Roman" panose="02020603050405020304" pitchFamily="18" charset="0"/>
              </a:rPr>
              <a:t>Since Year garage was built(</a:t>
            </a:r>
            <a:r>
              <a:rPr lang="en-IN" sz="2800" dirty="0" err="1">
                <a:solidFill>
                  <a:srgbClr val="000000"/>
                </a:solidFill>
                <a:effectLst/>
                <a:latin typeface="Century" panose="02040604050505020304" pitchFamily="18" charset="0"/>
                <a:ea typeface="Times New Roman" panose="02020603050405020304" pitchFamily="18" charset="0"/>
              </a:rPr>
              <a:t>GarageAge</a:t>
            </a:r>
            <a:r>
              <a:rPr lang="en-IN" sz="2800" dirty="0">
                <a:solidFill>
                  <a:srgbClr val="000000"/>
                </a:solidFill>
                <a:effectLst/>
                <a:latin typeface="Century" panose="02040604050505020304" pitchFamily="18" charset="0"/>
                <a:ea typeface="Times New Roman" panose="02020603050405020304" pitchFamily="18" charset="0"/>
              </a:rPr>
              <a:t>) is increasing sales is decreasing and the </a:t>
            </a:r>
            <a:r>
              <a:rPr lang="en-IN" sz="2800" dirty="0" err="1">
                <a:solidFill>
                  <a:srgbClr val="000000"/>
                </a:solidFill>
                <a:effectLst/>
                <a:latin typeface="Century" panose="02040604050505020304" pitchFamily="18" charset="0"/>
                <a:ea typeface="Times New Roman" panose="02020603050405020304" pitchFamily="18" charset="0"/>
              </a:rPr>
              <a:t>SalePrice</a:t>
            </a:r>
            <a:r>
              <a:rPr lang="en-IN" sz="2800" dirty="0">
                <a:solidFill>
                  <a:srgbClr val="000000"/>
                </a:solidFill>
                <a:effectLst/>
                <a:latin typeface="Century" panose="02040604050505020304" pitchFamily="18" charset="0"/>
                <a:ea typeface="Times New Roman" panose="02020603050405020304" pitchFamily="18" charset="0"/>
              </a:rPr>
              <a:t> is in between 0-4 lakhs.</a:t>
            </a:r>
            <a:endParaRPr lang="en-IN" sz="2800" dirty="0">
              <a:latin typeface="Century" panose="02040604050505020304" pitchFamily="18" charset="0"/>
            </a:endParaRPr>
          </a:p>
          <a:p>
            <a:pPr marL="0" indent="0">
              <a:buNone/>
            </a:pPr>
            <a:endParaRPr lang="en-IN" dirty="0"/>
          </a:p>
        </p:txBody>
      </p:sp>
    </p:spTree>
    <p:extLst>
      <p:ext uri="{BB962C8B-B14F-4D97-AF65-F5344CB8AC3E}">
        <p14:creationId xmlns:p14="http://schemas.microsoft.com/office/powerpoint/2010/main" val="18782259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7375D99-71E0-4CF7-9150-F61837C4A87A}"/>
              </a:ext>
            </a:extLst>
          </p:cNvPr>
          <p:cNvSpPr>
            <a:spLocks noGrp="1"/>
          </p:cNvSpPr>
          <p:nvPr>
            <p:ph type="title"/>
          </p:nvPr>
        </p:nvSpPr>
        <p:spPr>
          <a:xfrm>
            <a:off x="493060" y="71719"/>
            <a:ext cx="10860741" cy="851646"/>
          </a:xfrm>
        </p:spPr>
        <p:txBody>
          <a:bodyPr/>
          <a:lstStyle/>
          <a:p>
            <a:r>
              <a:rPr lang="en-IN" dirty="0">
                <a:latin typeface="Arial" panose="020B0604020202020204" pitchFamily="34" charset="0"/>
                <a:cs typeface="Arial" panose="020B0604020202020204" pitchFamily="34" charset="0"/>
              </a:rPr>
              <a:t>Visualisation of numerical columns:</a:t>
            </a:r>
          </a:p>
        </p:txBody>
      </p:sp>
      <p:sp>
        <p:nvSpPr>
          <p:cNvPr id="3" name="Content Placeholder 2"/>
          <p:cNvSpPr>
            <a:spLocks noGrp="1"/>
          </p:cNvSpPr>
          <p:nvPr>
            <p:ph idx="1"/>
          </p:nvPr>
        </p:nvSpPr>
        <p:spPr/>
        <p:txBody>
          <a:bodyPr/>
          <a:lstStyle/>
          <a:p>
            <a:endParaRPr lang="en-US"/>
          </a:p>
        </p:txBody>
      </p:sp>
      <p:pic>
        <p:nvPicPr>
          <p:cNvPr id="6" name="Content Placeholder 3">
            <a:extLst>
              <a:ext uri="{FF2B5EF4-FFF2-40B4-BE49-F238E27FC236}">
                <a16:creationId xmlns:lc="http://schemas.openxmlformats.org/drawingml/2006/lockedCanvas" xmlns:a16="http://schemas.microsoft.com/office/drawing/2014/main" xmlns="" id="{18E3EC38-818F-4855-B87E-8200AD6CE43E}"/>
              </a:ext>
            </a:extLst>
          </p:cNvPr>
          <p:cNvPicPr>
            <a:picLocks/>
          </p:cNvPicPr>
          <p:nvPr/>
        </p:nvPicPr>
        <p:blipFill rotWithShape="1">
          <a:blip r:embed="rId2" cstate="print">
            <a:extLst>
              <a:ext uri="{28A0092B-C50C-407E-A947-70E740481C1C}">
                <a14:useLocalDpi xmlns:a14="http://schemas.microsoft.com/office/drawing/2010/main" val="0"/>
              </a:ext>
            </a:extLst>
          </a:blip>
          <a:srcRect b="57454"/>
          <a:stretch/>
        </p:blipFill>
        <p:spPr bwMode="auto">
          <a:xfrm>
            <a:off x="659396" y="974787"/>
            <a:ext cx="10873208" cy="5762445"/>
          </a:xfrm>
          <a:prstGeom prst="rect">
            <a:avLst/>
          </a:prstGeom>
          <a:noFill/>
          <a:ln>
            <a:noFill/>
          </a:ln>
        </p:spPr>
      </p:pic>
    </p:spTree>
    <p:extLst>
      <p:ext uri="{BB962C8B-B14F-4D97-AF65-F5344CB8AC3E}">
        <p14:creationId xmlns:p14="http://schemas.microsoft.com/office/powerpoint/2010/main" val="14822830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43807E9-0DAD-4181-AFBD-42536D80CCAB}"/>
              </a:ext>
            </a:extLst>
          </p:cNvPr>
          <p:cNvSpPr>
            <a:spLocks noGrp="1"/>
          </p:cNvSpPr>
          <p:nvPr>
            <p:ph type="title"/>
          </p:nvPr>
        </p:nvSpPr>
        <p:spPr/>
        <p:txBody>
          <a:bodyPr/>
          <a:lstStyle/>
          <a:p>
            <a:r>
              <a:rPr lang="en-IN" b="1" dirty="0" smtClean="0"/>
              <a:t>Observations:</a:t>
            </a:r>
            <a:endParaRPr lang="en-IN" b="1" dirty="0"/>
          </a:p>
        </p:txBody>
      </p:sp>
      <p:sp>
        <p:nvSpPr>
          <p:cNvPr id="3" name="Content Placeholder 2">
            <a:extLst>
              <a:ext uri="{FF2B5EF4-FFF2-40B4-BE49-F238E27FC236}">
                <a16:creationId xmlns="" xmlns:a16="http://schemas.microsoft.com/office/drawing/2014/main" id="{5104A694-02C6-426A-9ADF-296FE9989682}"/>
              </a:ext>
            </a:extLst>
          </p:cNvPr>
          <p:cNvSpPr>
            <a:spLocks noGrp="1"/>
          </p:cNvSpPr>
          <p:nvPr>
            <p:ph idx="1"/>
          </p:nvPr>
        </p:nvSpPr>
        <p:spPr/>
        <p:txBody>
          <a:bodyPr>
            <a:normAutofit/>
          </a:bodyPr>
          <a:lstStyle/>
          <a:p>
            <a:pPr>
              <a:lnSpc>
                <a:spcPct val="107000"/>
              </a:lnSpc>
              <a:spcBef>
                <a:spcPts val="300"/>
              </a:spcBef>
              <a:spcAft>
                <a:spcPts val="300"/>
              </a:spcAft>
              <a:buFont typeface="Wingdings" pitchFamily="2" charset="2"/>
              <a:buChar char="§"/>
            </a:pPr>
            <a:r>
              <a:rPr lang="en-IN" dirty="0" smtClean="0">
                <a:solidFill>
                  <a:srgbClr val="000000"/>
                </a:solidFill>
                <a:latin typeface="Century" panose="02040604050505020304" pitchFamily="18" charset="0"/>
                <a:ea typeface="Times New Roman" panose="02020603050405020304" pitchFamily="18" charset="0"/>
                <a:cs typeface="Calibri" panose="020F0502020204030204" pitchFamily="34" charset="0"/>
              </a:rPr>
              <a:t>For </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1-STORY 1946 &amp; NEWER ALL STYLES (20) and 2-STORY 1946 &amp; NEWER (60) types of dwelling (</a:t>
            </a:r>
            <a:r>
              <a:rPr lang="en-IN"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MSSuubClass</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 the sales is good and </a:t>
            </a:r>
            <a:r>
              <a:rPr lang="en-IN"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SalePrice</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 is also high.</a:t>
            </a:r>
            <a:endParaRPr lang="en-IN" dirty="0">
              <a:latin typeface="Century" panose="02040604050505020304" pitchFamily="18" charset="0"/>
              <a:ea typeface="Times New Roman" panose="02020603050405020304" pitchFamily="18" charset="0"/>
              <a:cs typeface="Times New Roman" panose="02020603050405020304" pitchFamily="18" charset="0"/>
            </a:endParaRPr>
          </a:p>
          <a:p>
            <a:pPr>
              <a:lnSpc>
                <a:spcPct val="107000"/>
              </a:lnSpc>
              <a:spcBef>
                <a:spcPts val="300"/>
              </a:spcBef>
              <a:spcAft>
                <a:spcPts val="300"/>
              </a:spcAft>
              <a:buFont typeface="Wingdings" pitchFamily="2" charset="2"/>
              <a:buChar char="§"/>
            </a:pP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As Rates the overall material and finish of the house (</a:t>
            </a:r>
            <a:r>
              <a:rPr lang="en-IN"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OverallQual</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 is increasing linearly sales is also increasing And </a:t>
            </a:r>
            <a:r>
              <a:rPr lang="en-IN"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SalePrice</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 is also increasing linearly.</a:t>
            </a:r>
            <a:endParaRPr lang="en-IN" dirty="0">
              <a:latin typeface="Century" panose="02040604050505020304" pitchFamily="18" charset="0"/>
              <a:ea typeface="Times New Roman" panose="02020603050405020304" pitchFamily="18" charset="0"/>
              <a:cs typeface="Times New Roman" panose="02020603050405020304" pitchFamily="18" charset="0"/>
            </a:endParaRPr>
          </a:p>
          <a:p>
            <a:pPr>
              <a:lnSpc>
                <a:spcPct val="107000"/>
              </a:lnSpc>
              <a:spcBef>
                <a:spcPts val="300"/>
              </a:spcBef>
              <a:spcAft>
                <a:spcPts val="300"/>
              </a:spcAft>
              <a:buFont typeface="Wingdings" pitchFamily="2" charset="2"/>
              <a:buChar char="§"/>
            </a:pP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For 5(Average) overall condition of the house (</a:t>
            </a:r>
            <a:r>
              <a:rPr lang="en-IN"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OverallCond</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 the sales is high and </a:t>
            </a:r>
            <a:r>
              <a:rPr lang="en-IN"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SalePrice</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 is also high.</a:t>
            </a:r>
            <a:endParaRPr lang="en-IN" dirty="0">
              <a:latin typeface="Century" panose="02040604050505020304" pitchFamily="18" charset="0"/>
              <a:ea typeface="Times New Roman" panose="02020603050405020304" pitchFamily="18" charset="0"/>
              <a:cs typeface="Times New Roman" panose="02020603050405020304" pitchFamily="18" charset="0"/>
            </a:endParaRPr>
          </a:p>
          <a:p>
            <a:pPr>
              <a:lnSpc>
                <a:spcPct val="107000"/>
              </a:lnSpc>
              <a:spcBef>
                <a:spcPts val="300"/>
              </a:spcBef>
              <a:spcAft>
                <a:spcPts val="300"/>
              </a:spcAft>
              <a:buFont typeface="Wingdings" pitchFamily="2" charset="2"/>
              <a:buChar char="§"/>
            </a:pP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For 0 and 1 Basement full bathrooms (</a:t>
            </a:r>
            <a:r>
              <a:rPr lang="en-IN"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BsmtFullBath</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 the sales as well as </a:t>
            </a:r>
            <a:r>
              <a:rPr lang="en-IN"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SalePrice</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 is high.</a:t>
            </a:r>
            <a:endParaRPr lang="en-IN" dirty="0">
              <a:latin typeface="Century" panose="02040604050505020304" pitchFamily="18" charset="0"/>
              <a:ea typeface="Times New Roman" panose="02020603050405020304" pitchFamily="18" charset="0"/>
              <a:cs typeface="Times New Roman" panose="02020603050405020304" pitchFamily="18" charset="0"/>
            </a:endParaRPr>
          </a:p>
          <a:p>
            <a:pPr>
              <a:lnSpc>
                <a:spcPct val="107000"/>
              </a:lnSpc>
              <a:spcBef>
                <a:spcPts val="300"/>
              </a:spcBef>
              <a:spcAft>
                <a:spcPts val="300"/>
              </a:spcAft>
              <a:buFont typeface="Wingdings" pitchFamily="2" charset="2"/>
              <a:buChar char="§"/>
            </a:pP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For 0 Basement half bathrooms (</a:t>
            </a:r>
            <a:r>
              <a:rPr lang="en-IN"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BsmtHalfBath</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 the sales as well as </a:t>
            </a:r>
            <a:r>
              <a:rPr lang="en-IN"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SalePrice</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 is high.</a:t>
            </a:r>
            <a:endParaRPr lang="en-IN" dirty="0">
              <a:latin typeface="Century" panose="02040604050505020304" pitchFamily="18" charset="0"/>
              <a:ea typeface="Times New Roman" panose="02020603050405020304" pitchFamily="18" charset="0"/>
              <a:cs typeface="Times New Roman" panose="02020603050405020304" pitchFamily="18" charset="0"/>
            </a:endParaRPr>
          </a:p>
          <a:p>
            <a:pPr>
              <a:lnSpc>
                <a:spcPct val="107000"/>
              </a:lnSpc>
              <a:spcBef>
                <a:spcPts val="300"/>
              </a:spcBef>
              <a:spcAft>
                <a:spcPts val="300"/>
              </a:spcAft>
              <a:buFont typeface="Wingdings" pitchFamily="2" charset="2"/>
              <a:buChar char="§"/>
            </a:pP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For 1 and 2 Full bathrooms above grade (</a:t>
            </a:r>
            <a:r>
              <a:rPr lang="en-IN"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FullBath</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 the sales as well as </a:t>
            </a:r>
            <a:r>
              <a:rPr lang="en-IN"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SalePrice</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 is high.</a:t>
            </a:r>
            <a:endParaRPr lang="en-IN" dirty="0">
              <a:latin typeface="Century" panose="020406040505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ü"/>
            </a:pPr>
            <a:endParaRPr lang="en-IN" sz="3200" dirty="0"/>
          </a:p>
          <a:p>
            <a:endParaRPr lang="en-IN" dirty="0"/>
          </a:p>
        </p:txBody>
      </p:sp>
    </p:spTree>
    <p:extLst>
      <p:ext uri="{BB962C8B-B14F-4D97-AF65-F5344CB8AC3E}">
        <p14:creationId xmlns:p14="http://schemas.microsoft.com/office/powerpoint/2010/main" val="35353500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45D968-F986-491E-8F11-91BDB4EF0C9E}"/>
              </a:ext>
            </a:extLst>
          </p:cNvPr>
          <p:cNvSpPr>
            <a:spLocks noGrp="1"/>
          </p:cNvSpPr>
          <p:nvPr>
            <p:ph type="title"/>
          </p:nvPr>
        </p:nvSpPr>
        <p:spPr/>
        <p:txBody>
          <a:bodyPr/>
          <a:lstStyle/>
          <a:p>
            <a:r>
              <a:rPr lang="en-IN" dirty="0" smtClean="0"/>
              <a:t>Visualization of </a:t>
            </a:r>
            <a:r>
              <a:rPr lang="en-IN" dirty="0"/>
              <a:t>n</a:t>
            </a:r>
            <a:r>
              <a:rPr lang="en-IN" dirty="0" smtClean="0"/>
              <a:t>umerical columns:</a:t>
            </a:r>
            <a:endParaRPr lang="en-IN" dirty="0"/>
          </a:p>
        </p:txBody>
      </p:sp>
      <p:sp>
        <p:nvSpPr>
          <p:cNvPr id="3" name="Content Placeholder 2">
            <a:extLst>
              <a:ext uri="{FF2B5EF4-FFF2-40B4-BE49-F238E27FC236}">
                <a16:creationId xmlns="" xmlns:a16="http://schemas.microsoft.com/office/drawing/2014/main" id="{9CFF979F-CAF5-4A20-9267-5174F9D6AAC9}"/>
              </a:ext>
            </a:extLst>
          </p:cNvPr>
          <p:cNvSpPr>
            <a:spLocks noGrp="1"/>
          </p:cNvSpPr>
          <p:nvPr>
            <p:ph idx="1"/>
          </p:nvPr>
        </p:nvSpPr>
        <p:spPr>
          <a:xfrm flipH="1" flipV="1">
            <a:off x="0" y="0"/>
            <a:ext cx="12075736" cy="6858000"/>
          </a:xfrm>
        </p:spPr>
        <p:txBody>
          <a:bodyPr>
            <a:normAutofit/>
          </a:bodyPr>
          <a:lstStyle/>
          <a:p>
            <a:pPr marL="0" indent="0">
              <a:buNone/>
            </a:pPr>
            <a:endParaRPr lang="en-IN" dirty="0" smtClean="0"/>
          </a:p>
          <a:p>
            <a:pPr marL="0" indent="0">
              <a:buNone/>
            </a:pPr>
            <a:endParaRPr lang="en-IN" dirty="0"/>
          </a:p>
        </p:txBody>
      </p:sp>
      <p:pic>
        <p:nvPicPr>
          <p:cNvPr id="4" name="Content Placeholder 3">
            <a:extLst>
              <a:ext uri="{FF2B5EF4-FFF2-40B4-BE49-F238E27FC236}">
                <a16:creationId xmlns:lc="http://schemas.openxmlformats.org/drawingml/2006/lockedCanvas" xmlns:a16="http://schemas.microsoft.com/office/drawing/2014/main" xmlns="" id="{E9F2C5E3-6CF4-4DF5-AC46-0923D791D758}"/>
              </a:ext>
            </a:extLst>
          </p:cNvPr>
          <p:cNvPicPr>
            <a:picLocks/>
          </p:cNvPicPr>
          <p:nvPr/>
        </p:nvPicPr>
        <p:blipFill rotWithShape="1">
          <a:blip r:embed="rId2" cstate="print">
            <a:extLst>
              <a:ext uri="{28A0092B-C50C-407E-A947-70E740481C1C}">
                <a14:useLocalDpi xmlns:a14="http://schemas.microsoft.com/office/drawing/2010/main" val="0"/>
              </a:ext>
            </a:extLst>
          </a:blip>
          <a:srcRect t="43213"/>
          <a:stretch/>
        </p:blipFill>
        <p:spPr bwMode="auto">
          <a:xfrm>
            <a:off x="442251" y="1259458"/>
            <a:ext cx="10754837" cy="5451894"/>
          </a:xfrm>
          <a:prstGeom prst="rect">
            <a:avLst/>
          </a:prstGeom>
          <a:noFill/>
          <a:ln>
            <a:noFill/>
          </a:ln>
        </p:spPr>
      </p:pic>
    </p:spTree>
    <p:extLst>
      <p:ext uri="{BB962C8B-B14F-4D97-AF65-F5344CB8AC3E}">
        <p14:creationId xmlns:p14="http://schemas.microsoft.com/office/powerpoint/2010/main" val="21667541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0CB3B9-5FFE-40EE-867B-1CF5984E50BB}"/>
              </a:ext>
            </a:extLst>
          </p:cNvPr>
          <p:cNvSpPr>
            <a:spLocks noGrp="1"/>
          </p:cNvSpPr>
          <p:nvPr>
            <p:ph type="title"/>
          </p:nvPr>
        </p:nvSpPr>
        <p:spPr>
          <a:xfrm>
            <a:off x="197224" y="365126"/>
            <a:ext cx="11156576" cy="818216"/>
          </a:xfrm>
        </p:spPr>
        <p:txBody>
          <a:bodyPr/>
          <a:lstStyle/>
          <a:p>
            <a:r>
              <a:rPr lang="en-IN" dirty="0" smtClean="0">
                <a:latin typeface="Arial" pitchFamily="34" charset="0"/>
                <a:cs typeface="Arial" pitchFamily="34" charset="0"/>
              </a:rPr>
              <a:t>Observations:</a:t>
            </a:r>
            <a:endParaRPr lang="en-IN" dirty="0">
              <a:latin typeface="Arial" pitchFamily="34" charset="0"/>
              <a:cs typeface="Arial" pitchFamily="34" charset="0"/>
            </a:endParaRPr>
          </a:p>
        </p:txBody>
      </p:sp>
      <p:sp>
        <p:nvSpPr>
          <p:cNvPr id="3" name="Content Placeholder 2">
            <a:extLst>
              <a:ext uri="{FF2B5EF4-FFF2-40B4-BE49-F238E27FC236}">
                <a16:creationId xmlns="" xmlns:a16="http://schemas.microsoft.com/office/drawing/2014/main" id="{B01E70AF-B3A1-4D0C-91B9-08ED885B6CF3}"/>
              </a:ext>
            </a:extLst>
          </p:cNvPr>
          <p:cNvSpPr>
            <a:spLocks noGrp="1"/>
          </p:cNvSpPr>
          <p:nvPr>
            <p:ph idx="1"/>
          </p:nvPr>
        </p:nvSpPr>
        <p:spPr>
          <a:xfrm>
            <a:off x="0" y="1291472"/>
            <a:ext cx="12113443" cy="5566528"/>
          </a:xfrm>
        </p:spPr>
        <p:txBody>
          <a:bodyPr>
            <a:normAutofit/>
          </a:bodyPr>
          <a:lstStyle/>
          <a:p>
            <a:pPr lvl="0">
              <a:lnSpc>
                <a:spcPct val="107000"/>
              </a:lnSpc>
              <a:spcBef>
                <a:spcPts val="300"/>
              </a:spcBef>
              <a:spcAft>
                <a:spcPts val="300"/>
              </a:spcAft>
              <a:buFont typeface="Wingdings" pitchFamily="2" charset="2"/>
              <a:buChar char="§"/>
            </a:pP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For 0 and 1 Half baths above grade (</a:t>
            </a:r>
            <a:r>
              <a:rPr lang="en-IN"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HalfBath</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 the sales as well as </a:t>
            </a:r>
            <a:r>
              <a:rPr lang="en-IN"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SalePrice</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 is high.</a:t>
            </a:r>
            <a:endParaRPr lang="en-IN" dirty="0">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spcBef>
                <a:spcPts val="300"/>
              </a:spcBef>
              <a:spcAft>
                <a:spcPts val="300"/>
              </a:spcAft>
              <a:buFont typeface="Wingdings" pitchFamily="2" charset="2"/>
              <a:buChar char="§"/>
            </a:pP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For 2, 3 and 4 Bedrooms above grade (does NOT include basement bedrooms) (</a:t>
            </a:r>
            <a:r>
              <a:rPr lang="en-IN"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BedroomAbvGr</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 the sales as well as </a:t>
            </a:r>
            <a:r>
              <a:rPr lang="en-IN"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SalePrice</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 is high.</a:t>
            </a:r>
            <a:endParaRPr lang="en-IN" dirty="0">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spcBef>
                <a:spcPts val="300"/>
              </a:spcBef>
              <a:spcAft>
                <a:spcPts val="300"/>
              </a:spcAft>
              <a:buFont typeface="Wingdings" pitchFamily="2" charset="2"/>
              <a:buChar char="§"/>
            </a:pP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For 1 Kitchens above grade (</a:t>
            </a:r>
            <a:r>
              <a:rPr lang="en-IN"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KitchenAbvGr</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 the sales as well as </a:t>
            </a:r>
            <a:r>
              <a:rPr lang="en-IN"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SalePrice</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 is high.</a:t>
            </a:r>
            <a:endParaRPr lang="en-IN" dirty="0">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spcBef>
                <a:spcPts val="300"/>
              </a:spcBef>
              <a:spcAft>
                <a:spcPts val="300"/>
              </a:spcAft>
              <a:buFont typeface="Wingdings" pitchFamily="2" charset="2"/>
              <a:buChar char="§"/>
            </a:pP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For 4-9 Total rooms above grade (does not include bathrooms) (</a:t>
            </a:r>
            <a:r>
              <a:rPr lang="en-IN"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TotRmsAbvGrd</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 the sales as well as </a:t>
            </a:r>
            <a:r>
              <a:rPr lang="en-IN"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SalePrice</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 is high.</a:t>
            </a:r>
            <a:endParaRPr lang="en-IN" dirty="0">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spcBef>
                <a:spcPts val="300"/>
              </a:spcBef>
              <a:spcAft>
                <a:spcPts val="300"/>
              </a:spcAft>
              <a:buFont typeface="Wingdings" pitchFamily="2" charset="2"/>
              <a:buChar char="§"/>
            </a:pP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For 0 and 1 Number of fireplaces (Fireplaces) the sales as well as </a:t>
            </a:r>
            <a:r>
              <a:rPr lang="en-IN"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SalePrice</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 is high.</a:t>
            </a:r>
            <a:endParaRPr lang="en-IN" dirty="0">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spcBef>
                <a:spcPts val="300"/>
              </a:spcBef>
              <a:spcAft>
                <a:spcPts val="300"/>
              </a:spcAft>
              <a:buFont typeface="Wingdings" pitchFamily="2" charset="2"/>
              <a:buChar char="§"/>
            </a:pP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For 1 and 2 Size of garage in car capacity (</a:t>
            </a:r>
            <a:r>
              <a:rPr lang="en-IN"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GarageCars</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 the sales is high and for 3 Size of garage in car capacity (</a:t>
            </a:r>
            <a:r>
              <a:rPr lang="en-IN"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GarageCars</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 the </a:t>
            </a:r>
            <a:r>
              <a:rPr lang="en-IN"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SalePrice</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 is high.</a:t>
            </a:r>
            <a:endParaRPr lang="en-IN" dirty="0">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spcBef>
                <a:spcPts val="300"/>
              </a:spcBef>
              <a:spcAft>
                <a:spcPts val="300"/>
              </a:spcAft>
              <a:buFont typeface="Wingdings" pitchFamily="2" charset="2"/>
              <a:buChar char="§"/>
            </a:pP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In between </a:t>
            </a:r>
            <a:r>
              <a:rPr lang="en-IN"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april</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 to august for Month Sold (</a:t>
            </a:r>
            <a:r>
              <a:rPr lang="en-IN"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MoSold</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 the sales is good with </a:t>
            </a:r>
            <a:r>
              <a:rPr lang="en-IN"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SalePrice</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a:t>
            </a:r>
            <a:endParaRPr lang="en-IN" dirty="0">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spcBef>
                <a:spcPts val="300"/>
              </a:spcBef>
              <a:spcAft>
                <a:spcPts val="300"/>
              </a:spcAft>
              <a:buFont typeface="Wingdings" pitchFamily="2" charset="2"/>
              <a:buChar char="§"/>
            </a:pP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For all the </a:t>
            </a:r>
            <a:r>
              <a:rPr lang="en-IN"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Year_SinceSold</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 the </a:t>
            </a:r>
            <a:r>
              <a:rPr lang="en-IN"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SalePrice</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 and sales both are same.</a:t>
            </a:r>
            <a:endParaRPr lang="en-IN" dirty="0">
              <a:latin typeface="Century" panose="020406040505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ü"/>
            </a:pPr>
            <a:endParaRPr lang="en-IN" dirty="0"/>
          </a:p>
          <a:p>
            <a:endParaRPr lang="en-IN" dirty="0"/>
          </a:p>
        </p:txBody>
      </p:sp>
    </p:spTree>
    <p:extLst>
      <p:ext uri="{BB962C8B-B14F-4D97-AF65-F5344CB8AC3E}">
        <p14:creationId xmlns:p14="http://schemas.microsoft.com/office/powerpoint/2010/main" val="38284766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CAE72D7-2A94-410F-B2A8-277A29894548}"/>
              </a:ext>
            </a:extLst>
          </p:cNvPr>
          <p:cNvSpPr>
            <a:spLocks noGrp="1"/>
          </p:cNvSpPr>
          <p:nvPr>
            <p:ph type="title"/>
          </p:nvPr>
        </p:nvSpPr>
        <p:spPr/>
        <p:txBody>
          <a:bodyPr/>
          <a:lstStyle/>
          <a:p>
            <a:r>
              <a:rPr lang="en-IN" smtClean="0"/>
              <a:t>Visualizations of categorical columns:</a:t>
            </a:r>
            <a:endParaRPr lang="en-IN" dirty="0"/>
          </a:p>
        </p:txBody>
      </p:sp>
      <p:pic>
        <p:nvPicPr>
          <p:cNvPr id="4" name="Content Placeholder 3">
            <a:extLst>
              <a:ext uri="{FF2B5EF4-FFF2-40B4-BE49-F238E27FC236}">
                <a16:creationId xmlns:lc="http://schemas.openxmlformats.org/drawingml/2006/lockedCanvas" xmlns:a16="http://schemas.microsoft.com/office/drawing/2014/main" xmlns="" id="{B1DB8BB9-405E-4B59-A95C-C766082BD218}"/>
              </a:ext>
            </a:extLst>
          </p:cNvPr>
          <p:cNvPicPr>
            <a:picLocks noGrp="1"/>
          </p:cNvPicPr>
          <p:nvPr>
            <p:ph idx="1"/>
          </p:nvPr>
        </p:nvPicPr>
        <p:blipFill rotWithShape="1">
          <a:blip r:embed="rId2" cstate="print">
            <a:extLst>
              <a:ext uri="{28A0092B-C50C-407E-A947-70E740481C1C}">
                <a14:useLocalDpi xmlns:a14="http://schemas.microsoft.com/office/drawing/2010/main" val="0"/>
              </a:ext>
            </a:extLst>
          </a:blip>
          <a:stretch/>
        </p:blipFill>
        <p:spPr>
          <a:xfrm>
            <a:off x="367645" y="1065229"/>
            <a:ext cx="11189617" cy="5792771"/>
          </a:xfrm>
        </p:spPr>
      </p:pic>
    </p:spTree>
    <p:extLst>
      <p:ext uri="{BB962C8B-B14F-4D97-AF65-F5344CB8AC3E}">
        <p14:creationId xmlns:p14="http://schemas.microsoft.com/office/powerpoint/2010/main" val="33026777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4AD57B5-5F4D-4BD1-99DC-4D88C3AFC377}"/>
              </a:ext>
            </a:extLst>
          </p:cNvPr>
          <p:cNvSpPr>
            <a:spLocks noGrp="1"/>
          </p:cNvSpPr>
          <p:nvPr>
            <p:ph type="title"/>
          </p:nvPr>
        </p:nvSpPr>
        <p:spPr>
          <a:xfrm>
            <a:off x="197224" y="365126"/>
            <a:ext cx="11156576" cy="863040"/>
          </a:xfrm>
        </p:spPr>
        <p:txBody>
          <a:bodyPr/>
          <a:lstStyle/>
          <a:p>
            <a:r>
              <a:rPr lang="en-IN" dirty="0" smtClean="0">
                <a:latin typeface="Arial" pitchFamily="34" charset="0"/>
                <a:cs typeface="Arial" pitchFamily="34" charset="0"/>
              </a:rPr>
              <a:t>Observations:</a:t>
            </a:r>
            <a:endParaRPr lang="en-IN" dirty="0">
              <a:latin typeface="Arial" pitchFamily="34" charset="0"/>
              <a:cs typeface="Arial" pitchFamily="34" charset="0"/>
            </a:endParaRPr>
          </a:p>
        </p:txBody>
      </p:sp>
      <p:sp>
        <p:nvSpPr>
          <p:cNvPr id="3" name="Content Placeholder 2">
            <a:extLst>
              <a:ext uri="{FF2B5EF4-FFF2-40B4-BE49-F238E27FC236}">
                <a16:creationId xmlns="" xmlns:a16="http://schemas.microsoft.com/office/drawing/2014/main" id="{5ED845C8-31F9-418C-AD65-0815010E2AA1}"/>
              </a:ext>
            </a:extLst>
          </p:cNvPr>
          <p:cNvSpPr>
            <a:spLocks noGrp="1"/>
          </p:cNvSpPr>
          <p:nvPr>
            <p:ph idx="1"/>
          </p:nvPr>
        </p:nvSpPr>
        <p:spPr/>
        <p:txBody>
          <a:bodyPr>
            <a:normAutofit/>
          </a:bodyPr>
          <a:lstStyle/>
          <a:p>
            <a:pPr lvl="0">
              <a:lnSpc>
                <a:spcPct val="107000"/>
              </a:lnSpc>
              <a:spcBef>
                <a:spcPts val="300"/>
              </a:spcBef>
              <a:spcAft>
                <a:spcPts val="300"/>
              </a:spcAft>
              <a:buFont typeface="Wingdings" pitchFamily="2" charset="2"/>
              <a:buChar char="§"/>
            </a:pP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For 0 and 1 Half baths above grade (</a:t>
            </a:r>
            <a:r>
              <a:rPr lang="en-IN"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HalfBath</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 the sales as well as </a:t>
            </a:r>
            <a:r>
              <a:rPr lang="en-IN"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SalePrice</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 is high.</a:t>
            </a:r>
            <a:endParaRPr lang="en-IN" dirty="0">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spcBef>
                <a:spcPts val="300"/>
              </a:spcBef>
              <a:spcAft>
                <a:spcPts val="300"/>
              </a:spcAft>
              <a:buFont typeface="Wingdings" pitchFamily="2" charset="2"/>
              <a:buChar char="§"/>
            </a:pP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For 2, 3 and 4 Bedrooms above grade (does NOT include basement bedrooms) (</a:t>
            </a:r>
            <a:r>
              <a:rPr lang="en-IN"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BedroomAbvGr</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 the sales as well as </a:t>
            </a:r>
            <a:r>
              <a:rPr lang="en-IN"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SalePrice</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 is high.</a:t>
            </a:r>
            <a:endParaRPr lang="en-IN" dirty="0">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spcBef>
                <a:spcPts val="300"/>
              </a:spcBef>
              <a:spcAft>
                <a:spcPts val="300"/>
              </a:spcAft>
              <a:buFont typeface="Wingdings" pitchFamily="2" charset="2"/>
              <a:buChar char="§"/>
            </a:pP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For 1 Kitchens above grade (</a:t>
            </a:r>
            <a:r>
              <a:rPr lang="en-IN"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KitchenAbvGr</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 the sales as well as </a:t>
            </a:r>
            <a:r>
              <a:rPr lang="en-IN"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SalePrice</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 is high.</a:t>
            </a:r>
            <a:endParaRPr lang="en-IN" dirty="0">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spcBef>
                <a:spcPts val="300"/>
              </a:spcBef>
              <a:spcAft>
                <a:spcPts val="300"/>
              </a:spcAft>
              <a:buFont typeface="Wingdings" pitchFamily="2" charset="2"/>
              <a:buChar char="§"/>
            </a:pP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For 4-9 Total rooms above grade (does not include bathrooms) (</a:t>
            </a:r>
            <a:r>
              <a:rPr lang="en-IN"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TotRmsAbvGrd</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 the sales as well as </a:t>
            </a:r>
            <a:r>
              <a:rPr lang="en-IN"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SalePrice</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 is high.</a:t>
            </a:r>
            <a:endParaRPr lang="en-IN" dirty="0">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spcBef>
                <a:spcPts val="300"/>
              </a:spcBef>
              <a:spcAft>
                <a:spcPts val="300"/>
              </a:spcAft>
              <a:buFont typeface="Wingdings" pitchFamily="2" charset="2"/>
              <a:buChar char="§"/>
            </a:pP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For 0 and 1 Number of fireplaces (Fireplaces) the sales as well as </a:t>
            </a:r>
            <a:r>
              <a:rPr lang="en-IN"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SalePrice</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 is high.</a:t>
            </a:r>
            <a:endParaRPr lang="en-IN" dirty="0">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spcBef>
                <a:spcPts val="300"/>
              </a:spcBef>
              <a:spcAft>
                <a:spcPts val="300"/>
              </a:spcAft>
              <a:buFont typeface="Wingdings" pitchFamily="2" charset="2"/>
              <a:buChar char="§"/>
            </a:pP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For 1 and 2 Size of garage in car capacity (</a:t>
            </a:r>
            <a:r>
              <a:rPr lang="en-IN"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GarageCars</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 the sales is high and for 3 Size of garage in car capacity (</a:t>
            </a:r>
            <a:r>
              <a:rPr lang="en-IN"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GarageCars</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 the </a:t>
            </a:r>
            <a:r>
              <a:rPr lang="en-IN"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SalePrice</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 is high.</a:t>
            </a:r>
            <a:endParaRPr lang="en-IN" dirty="0">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spcBef>
                <a:spcPts val="300"/>
              </a:spcBef>
              <a:spcAft>
                <a:spcPts val="300"/>
              </a:spcAft>
              <a:buFont typeface="Wingdings" pitchFamily="2" charset="2"/>
              <a:buChar char="§"/>
            </a:pP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In between </a:t>
            </a:r>
            <a:r>
              <a:rPr lang="en-IN"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april</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 to august for Month Sold (</a:t>
            </a:r>
            <a:r>
              <a:rPr lang="en-IN"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MoSold</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 the sales is good with </a:t>
            </a:r>
            <a:r>
              <a:rPr lang="en-IN"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SalePrice</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a:t>
            </a:r>
            <a:endParaRPr lang="en-IN" dirty="0">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spcBef>
                <a:spcPts val="300"/>
              </a:spcBef>
              <a:spcAft>
                <a:spcPts val="300"/>
              </a:spcAft>
              <a:buFont typeface="Wingdings" pitchFamily="2" charset="2"/>
              <a:buChar char="§"/>
            </a:pP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For all the </a:t>
            </a:r>
            <a:r>
              <a:rPr lang="en-IN"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Year_SinceSold</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 the </a:t>
            </a:r>
            <a:r>
              <a:rPr lang="en-IN"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SalePrice</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 and sales both are same.</a:t>
            </a:r>
            <a:endParaRPr lang="en-IN" dirty="0">
              <a:latin typeface="Century" panose="020406040505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933145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0BEC7950-B678-4D87-AD61-5EA4940F95E8}"/>
              </a:ext>
            </a:extLst>
          </p:cNvPr>
          <p:cNvSpPr txBox="1"/>
          <p:nvPr/>
        </p:nvSpPr>
        <p:spPr>
          <a:xfrm>
            <a:off x="421341" y="1299882"/>
            <a:ext cx="8516472" cy="5386090"/>
          </a:xfrm>
          <a:prstGeom prst="rect">
            <a:avLst/>
          </a:prstGeom>
          <a:noFill/>
        </p:spPr>
        <p:txBody>
          <a:bodyPr wrap="square">
            <a:spAutoFit/>
          </a:bodyPr>
          <a:lstStyle/>
          <a:p>
            <a:pPr marR="0" lvl="0" algn="l" defTabSz="914400" rtl="0" eaLnBrk="1" fontAlgn="auto" latinLnBrk="0" hangingPunct="1">
              <a:lnSpc>
                <a:spcPct val="90000"/>
              </a:lnSpc>
              <a:spcBef>
                <a:spcPts val="300"/>
              </a:spcBef>
              <a:spcAft>
                <a:spcPts val="800"/>
              </a:spcAft>
              <a:buClr>
                <a:srgbClr val="303030">
                  <a:lumMod val="90000"/>
                  <a:lumOff val="10000"/>
                </a:srgbClr>
              </a:buClr>
              <a:buSzPct val="80000"/>
              <a:tabLst/>
              <a:defRPr/>
            </a:pPr>
            <a:r>
              <a:rPr lang="en-US" sz="2000" dirty="0">
                <a:solidFill>
                  <a:srgbClr val="000000"/>
                </a:solidFill>
                <a:latin typeface="Calibri" panose="020F0502020204030204" pitchFamily="34" charset="0"/>
                <a:cs typeface="Calibri" panose="020F0502020204030204" pitchFamily="34" charset="0"/>
              </a:rPr>
              <a:t>Overview.</a:t>
            </a:r>
            <a:endParaRPr kumimoji="0" lang="en-US" sz="20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endParaRPr>
          </a:p>
          <a:p>
            <a:pPr marR="0" lvl="0" algn="l" defTabSz="914400" rtl="0" eaLnBrk="1" fontAlgn="auto" latinLnBrk="0" hangingPunct="1">
              <a:lnSpc>
                <a:spcPct val="90000"/>
              </a:lnSpc>
              <a:spcBef>
                <a:spcPts val="300"/>
              </a:spcBef>
              <a:spcAft>
                <a:spcPts val="800"/>
              </a:spcAft>
              <a:buClr>
                <a:srgbClr val="303030">
                  <a:lumMod val="90000"/>
                  <a:lumOff val="10000"/>
                </a:srgbClr>
              </a:buClr>
              <a:buSzPct val="80000"/>
              <a:tabLst/>
              <a:defRPr/>
            </a:pPr>
            <a:r>
              <a:rPr kumimoji="0" lang="en-US" sz="20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Problem Statement.</a:t>
            </a:r>
          </a:p>
          <a:p>
            <a:pPr marR="0" lvl="0" algn="l" defTabSz="914400" rtl="0" eaLnBrk="1" fontAlgn="auto" latinLnBrk="0" hangingPunct="1">
              <a:lnSpc>
                <a:spcPct val="90000"/>
              </a:lnSpc>
              <a:spcBef>
                <a:spcPts val="300"/>
              </a:spcBef>
              <a:spcAft>
                <a:spcPts val="800"/>
              </a:spcAft>
              <a:buClr>
                <a:srgbClr val="303030">
                  <a:lumMod val="90000"/>
                  <a:lumOff val="10000"/>
                </a:srgbClr>
              </a:buClr>
              <a:buSzPct val="80000"/>
              <a:tabLst/>
              <a:defRPr/>
            </a:pPr>
            <a:r>
              <a:rPr kumimoji="0" lang="en-US" sz="20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Problem Understanding.</a:t>
            </a:r>
          </a:p>
          <a:p>
            <a:pPr marR="0" lvl="0" algn="l" defTabSz="914400" rtl="0" eaLnBrk="1" fontAlgn="auto" latinLnBrk="0" hangingPunct="1">
              <a:lnSpc>
                <a:spcPct val="90000"/>
              </a:lnSpc>
              <a:spcBef>
                <a:spcPts val="300"/>
              </a:spcBef>
              <a:spcAft>
                <a:spcPts val="800"/>
              </a:spcAft>
              <a:buClr>
                <a:srgbClr val="303030">
                  <a:lumMod val="90000"/>
                  <a:lumOff val="10000"/>
                </a:srgbClr>
              </a:buClr>
              <a:buSzPct val="80000"/>
              <a:tabLst/>
              <a:defRPr/>
            </a:pPr>
            <a:r>
              <a:rPr kumimoji="0" lang="en-US" sz="20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What is Housing Price Prediction?</a:t>
            </a:r>
          </a:p>
          <a:p>
            <a:pPr marR="0" lvl="0" algn="l" defTabSz="914400" rtl="0" eaLnBrk="1" fontAlgn="auto" latinLnBrk="0" hangingPunct="1">
              <a:lnSpc>
                <a:spcPct val="90000"/>
              </a:lnSpc>
              <a:spcBef>
                <a:spcPts val="300"/>
              </a:spcBef>
              <a:spcAft>
                <a:spcPts val="800"/>
              </a:spcAft>
              <a:buClr>
                <a:srgbClr val="303030">
                  <a:lumMod val="90000"/>
                  <a:lumOff val="10000"/>
                </a:srgbClr>
              </a:buClr>
              <a:buSzPct val="80000"/>
              <a:tabLst/>
              <a:defRPr/>
            </a:pPr>
            <a:r>
              <a:rPr kumimoji="0" lang="en-US" sz="20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Importance of housing price prediction.</a:t>
            </a:r>
          </a:p>
          <a:p>
            <a:pPr marR="0" lvl="0" algn="l" defTabSz="914400" rtl="0" eaLnBrk="1" fontAlgn="auto" latinLnBrk="0" hangingPunct="1">
              <a:lnSpc>
                <a:spcPct val="90000"/>
              </a:lnSpc>
              <a:spcBef>
                <a:spcPts val="300"/>
              </a:spcBef>
              <a:spcAft>
                <a:spcPts val="800"/>
              </a:spcAft>
              <a:buClr>
                <a:srgbClr val="303030">
                  <a:lumMod val="90000"/>
                  <a:lumOff val="10000"/>
                </a:srgbClr>
              </a:buClr>
              <a:buSzPct val="80000"/>
              <a:tabLst/>
              <a:defRPr/>
            </a:pPr>
            <a:r>
              <a:rPr kumimoji="0" lang="en-US" sz="20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Exploratory data analysis.</a:t>
            </a:r>
          </a:p>
          <a:p>
            <a:pPr marR="0" lvl="0" algn="l" defTabSz="914400" rtl="0" eaLnBrk="1" fontAlgn="auto" latinLnBrk="0" hangingPunct="1">
              <a:lnSpc>
                <a:spcPct val="90000"/>
              </a:lnSpc>
              <a:spcBef>
                <a:spcPts val="300"/>
              </a:spcBef>
              <a:spcAft>
                <a:spcPts val="800"/>
              </a:spcAft>
              <a:buClr>
                <a:srgbClr val="303030">
                  <a:lumMod val="90000"/>
                  <a:lumOff val="10000"/>
                </a:srgbClr>
              </a:buClr>
              <a:buSzPct val="80000"/>
              <a:tabLst/>
              <a:defRPr/>
            </a:pPr>
            <a:r>
              <a:rPr kumimoji="0" lang="en-US" sz="20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Visualizations.</a:t>
            </a:r>
          </a:p>
          <a:p>
            <a:pPr marR="0" lvl="0" algn="l" defTabSz="914400" rtl="0" eaLnBrk="1" fontAlgn="auto" latinLnBrk="0" hangingPunct="1">
              <a:lnSpc>
                <a:spcPct val="90000"/>
              </a:lnSpc>
              <a:spcBef>
                <a:spcPts val="300"/>
              </a:spcBef>
              <a:spcAft>
                <a:spcPts val="800"/>
              </a:spcAft>
              <a:buClr>
                <a:srgbClr val="303030">
                  <a:lumMod val="90000"/>
                  <a:lumOff val="10000"/>
                </a:srgbClr>
              </a:buClr>
              <a:buSzPct val="80000"/>
              <a:tabLst/>
              <a:defRPr/>
            </a:pPr>
            <a:r>
              <a:rPr kumimoji="0" lang="en-US" sz="20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Analysis.</a:t>
            </a:r>
          </a:p>
          <a:p>
            <a:pPr marR="0" lvl="0" algn="l" defTabSz="914400" rtl="0" eaLnBrk="1" fontAlgn="auto" latinLnBrk="0" hangingPunct="1">
              <a:lnSpc>
                <a:spcPct val="90000"/>
              </a:lnSpc>
              <a:spcBef>
                <a:spcPts val="300"/>
              </a:spcBef>
              <a:spcAft>
                <a:spcPts val="800"/>
              </a:spcAft>
              <a:buClr>
                <a:srgbClr val="303030">
                  <a:lumMod val="90000"/>
                  <a:lumOff val="10000"/>
                </a:srgbClr>
              </a:buClr>
              <a:buSzPct val="80000"/>
              <a:tabLst/>
              <a:defRPr/>
            </a:pPr>
            <a:r>
              <a:rPr kumimoji="0" lang="en-US" sz="20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Data cleaning steps.</a:t>
            </a:r>
          </a:p>
          <a:p>
            <a:pPr marR="0" lvl="0" algn="l" defTabSz="914400" rtl="0" eaLnBrk="1" fontAlgn="auto" latinLnBrk="0" hangingPunct="1">
              <a:lnSpc>
                <a:spcPct val="90000"/>
              </a:lnSpc>
              <a:spcBef>
                <a:spcPts val="300"/>
              </a:spcBef>
              <a:spcAft>
                <a:spcPts val="800"/>
              </a:spcAft>
              <a:buClr>
                <a:srgbClr val="303030">
                  <a:lumMod val="90000"/>
                  <a:lumOff val="10000"/>
                </a:srgbClr>
              </a:buClr>
              <a:buSzPct val="80000"/>
              <a:tabLst/>
              <a:defRPr/>
            </a:pPr>
            <a:r>
              <a:rPr kumimoji="0" lang="en-US" sz="20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Model Building.</a:t>
            </a:r>
          </a:p>
          <a:p>
            <a:pPr marR="0" lvl="0" algn="l" defTabSz="914400" rtl="0" eaLnBrk="1" fontAlgn="auto" latinLnBrk="0" hangingPunct="1">
              <a:lnSpc>
                <a:spcPct val="90000"/>
              </a:lnSpc>
              <a:spcBef>
                <a:spcPts val="300"/>
              </a:spcBef>
              <a:spcAft>
                <a:spcPts val="800"/>
              </a:spcAft>
              <a:buClr>
                <a:srgbClr val="303030">
                  <a:lumMod val="90000"/>
                  <a:lumOff val="10000"/>
                </a:srgbClr>
              </a:buClr>
              <a:buSzPct val="80000"/>
              <a:tabLst/>
              <a:defRPr/>
            </a:pPr>
            <a:r>
              <a:rPr kumimoji="0" lang="en-US" sz="20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Hyper Parameter Tunning.</a:t>
            </a:r>
          </a:p>
          <a:p>
            <a:pPr marR="0" lvl="0" algn="l" defTabSz="914400" rtl="0" eaLnBrk="1" fontAlgn="auto" latinLnBrk="0" hangingPunct="1">
              <a:lnSpc>
                <a:spcPct val="90000"/>
              </a:lnSpc>
              <a:spcBef>
                <a:spcPts val="300"/>
              </a:spcBef>
              <a:spcAft>
                <a:spcPts val="800"/>
              </a:spcAft>
              <a:buClr>
                <a:srgbClr val="303030">
                  <a:lumMod val="90000"/>
                  <a:lumOff val="10000"/>
                </a:srgbClr>
              </a:buClr>
              <a:buSzPct val="80000"/>
              <a:tabLst/>
              <a:defRPr/>
            </a:pPr>
            <a:r>
              <a:rPr kumimoji="0" lang="en-US" sz="20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Saving the model and predictions from saved best model.</a:t>
            </a:r>
          </a:p>
          <a:p>
            <a:pPr marR="0" lvl="0" algn="l" defTabSz="914400" rtl="0" eaLnBrk="1" fontAlgn="auto" latinLnBrk="0" hangingPunct="1">
              <a:lnSpc>
                <a:spcPct val="90000"/>
              </a:lnSpc>
              <a:spcBef>
                <a:spcPts val="300"/>
              </a:spcBef>
              <a:spcAft>
                <a:spcPts val="800"/>
              </a:spcAft>
              <a:buClr>
                <a:srgbClr val="303030">
                  <a:lumMod val="90000"/>
                  <a:lumOff val="10000"/>
                </a:srgbClr>
              </a:buClr>
              <a:buSzPct val="80000"/>
              <a:tabLst/>
              <a:defRPr/>
            </a:pPr>
            <a:r>
              <a:rPr kumimoji="0" lang="en-US" sz="20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Conclusion.</a:t>
            </a:r>
          </a:p>
        </p:txBody>
      </p:sp>
      <p:sp>
        <p:nvSpPr>
          <p:cNvPr id="4" name="TextBox 3">
            <a:extLst>
              <a:ext uri="{FF2B5EF4-FFF2-40B4-BE49-F238E27FC236}">
                <a16:creationId xmlns="" xmlns:a16="http://schemas.microsoft.com/office/drawing/2014/main" id="{ED01162E-4A0B-4997-AF99-B1E828BD6062}"/>
              </a:ext>
            </a:extLst>
          </p:cNvPr>
          <p:cNvSpPr txBox="1"/>
          <p:nvPr/>
        </p:nvSpPr>
        <p:spPr>
          <a:xfrm>
            <a:off x="421341" y="412378"/>
            <a:ext cx="8722659" cy="769441"/>
          </a:xfrm>
          <a:prstGeom prst="rect">
            <a:avLst/>
          </a:prstGeom>
          <a:noFill/>
        </p:spPr>
        <p:txBody>
          <a:bodyPr wrap="square">
            <a:spAutoFit/>
          </a:bodyPr>
          <a:lstStyle/>
          <a:p>
            <a:r>
              <a:rPr kumimoji="0" lang="en-IN" sz="4400" b="0" i="0" u="none" strike="noStrike" kern="1200" cap="none"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rPr>
              <a:t>Topics: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49412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Visualizations of categorical columns:</a:t>
            </a:r>
            <a:endParaRPr lang="en-US" dirty="0"/>
          </a:p>
        </p:txBody>
      </p:sp>
      <p:pic>
        <p:nvPicPr>
          <p:cNvPr id="4" name="Content Placeholder 3">
            <a:extLst>
              <a:ext uri="{FF2B5EF4-FFF2-40B4-BE49-F238E27FC236}">
                <a16:creationId xmlns:lc="http://schemas.openxmlformats.org/drawingml/2006/lockedCanvas" xmlns:a16="http://schemas.microsoft.com/office/drawing/2014/main" xmlns="" id="{B8E34FEF-FC4F-463F-A931-2834EEEB898C}"/>
              </a:ext>
            </a:extLst>
          </p:cNvPr>
          <p:cNvPicPr>
            <a:picLocks noGrp="1"/>
          </p:cNvPicPr>
          <p:nvPr>
            <p:ph idx="1"/>
          </p:nvPr>
        </p:nvPicPr>
        <p:blipFill rotWithShape="1">
          <a:blip r:embed="rId2" cstate="print">
            <a:extLst>
              <a:ext uri="{28A0092B-C50C-407E-A947-70E740481C1C}">
                <a14:useLocalDpi xmlns:a14="http://schemas.microsoft.com/office/drawing/2010/main" val="0"/>
              </a:ext>
            </a:extLst>
          </a:blip>
          <a:stretch/>
        </p:blipFill>
        <p:spPr bwMode="auto">
          <a:xfrm>
            <a:off x="650449" y="999241"/>
            <a:ext cx="9973559" cy="592946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510121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itchFamily="34" charset="0"/>
                <a:cs typeface="Arial" pitchFamily="34" charset="0"/>
              </a:rPr>
              <a:t>Observations</a:t>
            </a:r>
            <a:r>
              <a:rPr lang="en-US" dirty="0">
                <a:latin typeface="Arial" pitchFamily="34" charset="0"/>
                <a:cs typeface="Arial" pitchFamily="34" charset="0"/>
              </a:rPr>
              <a:t>:</a:t>
            </a:r>
          </a:p>
        </p:txBody>
      </p:sp>
      <p:sp>
        <p:nvSpPr>
          <p:cNvPr id="3" name="Content Placeholder 2"/>
          <p:cNvSpPr>
            <a:spLocks noGrp="1"/>
          </p:cNvSpPr>
          <p:nvPr>
            <p:ph idx="1"/>
          </p:nvPr>
        </p:nvSpPr>
        <p:spPr/>
        <p:txBody>
          <a:bodyPr>
            <a:normAutofit fontScale="85000" lnSpcReduction="10000"/>
          </a:bodyPr>
          <a:lstStyle/>
          <a:p>
            <a:pPr lvl="0">
              <a:lnSpc>
                <a:spcPct val="107000"/>
              </a:lnSpc>
              <a:spcBef>
                <a:spcPts val="300"/>
              </a:spcBef>
              <a:spcAft>
                <a:spcPts val="300"/>
              </a:spcAft>
              <a:buFont typeface="Wingdings" pitchFamily="2" charset="2"/>
              <a:buChar char="§"/>
            </a:pPr>
            <a:r>
              <a:rPr lang="en-IN" dirty="0">
                <a:latin typeface="Century" panose="02040604050505020304" pitchFamily="18" charset="0"/>
                <a:ea typeface="Calibri" panose="020F0502020204030204" pitchFamily="34" charset="0"/>
                <a:cs typeface="Times New Roman" panose="02020603050405020304" pitchFamily="18" charset="0"/>
              </a:rPr>
              <a:t>For Single-family Detached(1Fam) and Townhouse End Unit (</a:t>
            </a:r>
            <a:r>
              <a:rPr lang="en-IN" dirty="0" err="1">
                <a:latin typeface="Century" panose="02040604050505020304" pitchFamily="18" charset="0"/>
                <a:ea typeface="Calibri" panose="020F0502020204030204" pitchFamily="34" charset="0"/>
                <a:cs typeface="Times New Roman" panose="02020603050405020304" pitchFamily="18" charset="0"/>
              </a:rPr>
              <a:t>TwnhsE</a:t>
            </a:r>
            <a:r>
              <a:rPr lang="en-IN" dirty="0">
                <a:latin typeface="Century" panose="02040604050505020304" pitchFamily="18" charset="0"/>
                <a:ea typeface="Calibri" panose="020F0502020204030204" pitchFamily="34" charset="0"/>
                <a:cs typeface="Times New Roman" panose="02020603050405020304" pitchFamily="18" charset="0"/>
              </a:rPr>
              <a:t>) type of dwelling (</a:t>
            </a:r>
            <a:r>
              <a:rPr lang="en-IN" dirty="0" err="1">
                <a:latin typeface="Century" panose="02040604050505020304" pitchFamily="18" charset="0"/>
                <a:ea typeface="Calibri" panose="020F0502020204030204" pitchFamily="34" charset="0"/>
                <a:cs typeface="Times New Roman" panose="02020603050405020304" pitchFamily="18" charset="0"/>
              </a:rPr>
              <a:t>BldgType</a:t>
            </a:r>
            <a:r>
              <a:rPr lang="en-IN" dirty="0">
                <a:latin typeface="Century" panose="02040604050505020304" pitchFamily="18" charset="0"/>
                <a:ea typeface="Calibri" panose="020F0502020204030204" pitchFamily="34" charset="0"/>
                <a:cs typeface="Times New Roman" panose="02020603050405020304" pitchFamily="18" charset="0"/>
              </a:rPr>
              <a:t>) the </a:t>
            </a:r>
            <a:r>
              <a:rPr lang="en-IN" dirty="0" err="1">
                <a:latin typeface="Century" panose="02040604050505020304" pitchFamily="18" charset="0"/>
                <a:ea typeface="Calibri" panose="020F0502020204030204" pitchFamily="34" charset="0"/>
                <a:cs typeface="Times New Roman" panose="02020603050405020304" pitchFamily="18" charset="0"/>
              </a:rPr>
              <a:t>SalePrice</a:t>
            </a:r>
            <a:r>
              <a:rPr lang="en-IN" dirty="0">
                <a:latin typeface="Century" panose="02040604050505020304" pitchFamily="18" charset="0"/>
                <a:ea typeface="Calibri" panose="020F0502020204030204" pitchFamily="34" charset="0"/>
                <a:cs typeface="Times New Roman" panose="02020603050405020304" pitchFamily="18" charset="0"/>
              </a:rPr>
              <a:t> is high.</a:t>
            </a:r>
          </a:p>
          <a:p>
            <a:pPr lvl="0">
              <a:lnSpc>
                <a:spcPct val="107000"/>
              </a:lnSpc>
              <a:spcBef>
                <a:spcPts val="300"/>
              </a:spcBef>
              <a:spcAft>
                <a:spcPts val="300"/>
              </a:spcAft>
              <a:buFont typeface="Wingdings" pitchFamily="2" charset="2"/>
              <a:buChar char="§"/>
            </a:pPr>
            <a:r>
              <a:rPr lang="en-IN" dirty="0">
                <a:latin typeface="Century" panose="02040604050505020304" pitchFamily="18" charset="0"/>
                <a:ea typeface="Calibri" panose="020F0502020204030204" pitchFamily="34" charset="0"/>
                <a:cs typeface="Times New Roman" panose="02020603050405020304" pitchFamily="18" charset="0"/>
              </a:rPr>
              <a:t>For 2Story and Two and one-half story: 2nd level finished(2.5Fin) Style of dwelling (</a:t>
            </a:r>
            <a:r>
              <a:rPr lang="en-IN" dirty="0" err="1">
                <a:latin typeface="Century" panose="02040604050505020304" pitchFamily="18" charset="0"/>
                <a:ea typeface="Calibri" panose="020F0502020204030204" pitchFamily="34" charset="0"/>
                <a:cs typeface="Times New Roman" panose="02020603050405020304" pitchFamily="18" charset="0"/>
              </a:rPr>
              <a:t>HouseStyle</a:t>
            </a:r>
            <a:r>
              <a:rPr lang="en-IN" dirty="0">
                <a:latin typeface="Century" panose="02040604050505020304" pitchFamily="18" charset="0"/>
                <a:ea typeface="Calibri" panose="020F0502020204030204" pitchFamily="34" charset="0"/>
                <a:cs typeface="Times New Roman" panose="02020603050405020304" pitchFamily="18" charset="0"/>
              </a:rPr>
              <a:t>) the </a:t>
            </a:r>
            <a:r>
              <a:rPr lang="en-IN" dirty="0" err="1">
                <a:latin typeface="Century" panose="02040604050505020304" pitchFamily="18" charset="0"/>
                <a:ea typeface="Calibri" panose="020F0502020204030204" pitchFamily="34" charset="0"/>
                <a:cs typeface="Times New Roman" panose="02020603050405020304" pitchFamily="18" charset="0"/>
              </a:rPr>
              <a:t>SalePrice</a:t>
            </a:r>
            <a:r>
              <a:rPr lang="en-IN" dirty="0">
                <a:latin typeface="Century" panose="02040604050505020304" pitchFamily="18" charset="0"/>
                <a:ea typeface="Calibri" panose="020F0502020204030204" pitchFamily="34" charset="0"/>
                <a:cs typeface="Times New Roman" panose="02020603050405020304" pitchFamily="18" charset="0"/>
              </a:rPr>
              <a:t> is high.</a:t>
            </a:r>
          </a:p>
          <a:p>
            <a:pPr lvl="0">
              <a:lnSpc>
                <a:spcPct val="107000"/>
              </a:lnSpc>
              <a:spcBef>
                <a:spcPts val="300"/>
              </a:spcBef>
              <a:spcAft>
                <a:spcPts val="300"/>
              </a:spcAft>
              <a:buFont typeface="Wingdings" pitchFamily="2" charset="2"/>
              <a:buChar char="§"/>
            </a:pPr>
            <a:r>
              <a:rPr lang="en-IN" dirty="0">
                <a:latin typeface="Century" panose="02040604050505020304" pitchFamily="18" charset="0"/>
                <a:ea typeface="Calibri" panose="020F0502020204030204" pitchFamily="34" charset="0"/>
                <a:cs typeface="Times New Roman" panose="02020603050405020304" pitchFamily="18" charset="0"/>
              </a:rPr>
              <a:t>For Shed Type of roof (</a:t>
            </a:r>
            <a:r>
              <a:rPr lang="en-IN" dirty="0" err="1">
                <a:latin typeface="Century" panose="02040604050505020304" pitchFamily="18" charset="0"/>
                <a:ea typeface="Calibri" panose="020F0502020204030204" pitchFamily="34" charset="0"/>
                <a:cs typeface="Times New Roman" panose="02020603050405020304" pitchFamily="18" charset="0"/>
              </a:rPr>
              <a:t>RoofStyle</a:t>
            </a:r>
            <a:r>
              <a:rPr lang="en-IN" dirty="0">
                <a:latin typeface="Century" panose="02040604050505020304" pitchFamily="18" charset="0"/>
                <a:ea typeface="Calibri" panose="020F0502020204030204" pitchFamily="34" charset="0"/>
                <a:cs typeface="Times New Roman" panose="02020603050405020304" pitchFamily="18" charset="0"/>
              </a:rPr>
              <a:t>) the </a:t>
            </a:r>
            <a:r>
              <a:rPr lang="en-IN" dirty="0" err="1">
                <a:latin typeface="Century" panose="02040604050505020304" pitchFamily="18" charset="0"/>
                <a:ea typeface="Calibri" panose="020F0502020204030204" pitchFamily="34" charset="0"/>
                <a:cs typeface="Times New Roman" panose="02020603050405020304" pitchFamily="18" charset="0"/>
              </a:rPr>
              <a:t>SalePrice</a:t>
            </a:r>
            <a:r>
              <a:rPr lang="en-IN" dirty="0">
                <a:latin typeface="Century" panose="02040604050505020304" pitchFamily="18" charset="0"/>
                <a:ea typeface="Calibri" panose="020F0502020204030204" pitchFamily="34" charset="0"/>
                <a:cs typeface="Times New Roman" panose="02020603050405020304" pitchFamily="18" charset="0"/>
              </a:rPr>
              <a:t> is high.</a:t>
            </a:r>
          </a:p>
          <a:p>
            <a:pPr lvl="0">
              <a:lnSpc>
                <a:spcPct val="107000"/>
              </a:lnSpc>
              <a:spcBef>
                <a:spcPts val="300"/>
              </a:spcBef>
              <a:spcAft>
                <a:spcPts val="300"/>
              </a:spcAft>
              <a:buFont typeface="Wingdings" pitchFamily="2" charset="2"/>
              <a:buChar char="§"/>
            </a:pPr>
            <a:r>
              <a:rPr lang="en-IN" dirty="0">
                <a:latin typeface="Century" panose="02040604050505020304" pitchFamily="18" charset="0"/>
                <a:ea typeface="Calibri" panose="020F0502020204030204" pitchFamily="34" charset="0"/>
                <a:cs typeface="Times New Roman" panose="02020603050405020304" pitchFamily="18" charset="0"/>
              </a:rPr>
              <a:t>For Wood Shingles (</a:t>
            </a:r>
            <a:r>
              <a:rPr lang="en-IN" dirty="0" err="1">
                <a:latin typeface="Century" panose="02040604050505020304" pitchFamily="18" charset="0"/>
                <a:ea typeface="Calibri" panose="020F0502020204030204" pitchFamily="34" charset="0"/>
                <a:cs typeface="Times New Roman" panose="02020603050405020304" pitchFamily="18" charset="0"/>
              </a:rPr>
              <a:t>WdShngl</a:t>
            </a:r>
            <a:r>
              <a:rPr lang="en-IN" dirty="0">
                <a:latin typeface="Century" panose="02040604050505020304" pitchFamily="18" charset="0"/>
                <a:ea typeface="Calibri" panose="020F0502020204030204" pitchFamily="34" charset="0"/>
                <a:cs typeface="Times New Roman" panose="02020603050405020304" pitchFamily="18" charset="0"/>
              </a:rPr>
              <a:t>) Roof material (RoofMat1) the </a:t>
            </a:r>
            <a:r>
              <a:rPr lang="en-IN" dirty="0" err="1">
                <a:latin typeface="Century" panose="02040604050505020304" pitchFamily="18" charset="0"/>
                <a:ea typeface="Calibri" panose="020F0502020204030204" pitchFamily="34" charset="0"/>
                <a:cs typeface="Times New Roman" panose="02020603050405020304" pitchFamily="18" charset="0"/>
              </a:rPr>
              <a:t>SalePrice</a:t>
            </a:r>
            <a:r>
              <a:rPr lang="en-IN" dirty="0">
                <a:latin typeface="Century" panose="02040604050505020304" pitchFamily="18" charset="0"/>
                <a:ea typeface="Calibri" panose="020F0502020204030204" pitchFamily="34" charset="0"/>
                <a:cs typeface="Times New Roman" panose="02020603050405020304" pitchFamily="18" charset="0"/>
              </a:rPr>
              <a:t> is high.</a:t>
            </a:r>
          </a:p>
          <a:p>
            <a:pPr lvl="0">
              <a:lnSpc>
                <a:spcPct val="107000"/>
              </a:lnSpc>
              <a:spcBef>
                <a:spcPts val="300"/>
              </a:spcBef>
              <a:spcAft>
                <a:spcPts val="300"/>
              </a:spcAft>
              <a:buFont typeface="Wingdings" pitchFamily="2" charset="2"/>
              <a:buChar char="§"/>
            </a:pPr>
            <a:r>
              <a:rPr lang="en-IN" dirty="0">
                <a:latin typeface="Century" panose="02040604050505020304" pitchFamily="18" charset="0"/>
                <a:ea typeface="Calibri" panose="020F0502020204030204" pitchFamily="34" charset="0"/>
                <a:cs typeface="Times New Roman" panose="02020603050405020304" pitchFamily="18" charset="0"/>
              </a:rPr>
              <a:t>For Cement Board (</a:t>
            </a:r>
            <a:r>
              <a:rPr lang="en-IN" dirty="0" err="1">
                <a:latin typeface="Century" panose="02040604050505020304" pitchFamily="18" charset="0"/>
                <a:ea typeface="Calibri" panose="020F0502020204030204" pitchFamily="34" charset="0"/>
                <a:cs typeface="Times New Roman" panose="02020603050405020304" pitchFamily="18" charset="0"/>
              </a:rPr>
              <a:t>CemntBd</a:t>
            </a:r>
            <a:r>
              <a:rPr lang="en-IN" dirty="0">
                <a:latin typeface="Century" panose="02040604050505020304" pitchFamily="18" charset="0"/>
                <a:ea typeface="Calibri" panose="020F0502020204030204" pitchFamily="34" charset="0"/>
                <a:cs typeface="Times New Roman" panose="02020603050405020304" pitchFamily="18" charset="0"/>
              </a:rPr>
              <a:t>), Imitation Stucco (</a:t>
            </a:r>
            <a:r>
              <a:rPr lang="en-IN" dirty="0" err="1">
                <a:latin typeface="Century" panose="02040604050505020304" pitchFamily="18" charset="0"/>
                <a:ea typeface="Calibri" panose="020F0502020204030204" pitchFamily="34" charset="0"/>
                <a:cs typeface="Times New Roman" panose="02020603050405020304" pitchFamily="18" charset="0"/>
              </a:rPr>
              <a:t>ImStucc</a:t>
            </a:r>
            <a:r>
              <a:rPr lang="en-IN" dirty="0">
                <a:latin typeface="Century" panose="02040604050505020304" pitchFamily="18" charset="0"/>
                <a:ea typeface="Calibri" panose="020F0502020204030204" pitchFamily="34" charset="0"/>
                <a:cs typeface="Times New Roman" panose="02020603050405020304" pitchFamily="18" charset="0"/>
              </a:rPr>
              <a:t>) and Stone type of Exterior covering on house(Exterior1st) the </a:t>
            </a:r>
            <a:r>
              <a:rPr lang="en-IN" dirty="0" err="1">
                <a:latin typeface="Century" panose="02040604050505020304" pitchFamily="18" charset="0"/>
                <a:ea typeface="Calibri" panose="020F0502020204030204" pitchFamily="34" charset="0"/>
                <a:cs typeface="Times New Roman" panose="02020603050405020304" pitchFamily="18" charset="0"/>
              </a:rPr>
              <a:t>SalePrice</a:t>
            </a:r>
            <a:r>
              <a:rPr lang="en-IN" dirty="0">
                <a:latin typeface="Century" panose="02040604050505020304" pitchFamily="18" charset="0"/>
                <a:ea typeface="Calibri" panose="020F0502020204030204" pitchFamily="34" charset="0"/>
                <a:cs typeface="Times New Roman" panose="02020603050405020304" pitchFamily="18" charset="0"/>
              </a:rPr>
              <a:t> is high.</a:t>
            </a:r>
          </a:p>
          <a:p>
            <a:pPr lvl="0">
              <a:lnSpc>
                <a:spcPct val="107000"/>
              </a:lnSpc>
              <a:spcBef>
                <a:spcPts val="300"/>
              </a:spcBef>
              <a:spcAft>
                <a:spcPts val="300"/>
              </a:spcAft>
              <a:buFont typeface="Wingdings" pitchFamily="2" charset="2"/>
              <a:buChar char="§"/>
            </a:pPr>
            <a:r>
              <a:rPr lang="en-IN" dirty="0">
                <a:latin typeface="Century" panose="02040604050505020304" pitchFamily="18" charset="0"/>
                <a:ea typeface="Calibri" panose="020F0502020204030204" pitchFamily="34" charset="0"/>
                <a:cs typeface="Times New Roman" panose="02020603050405020304" pitchFamily="18" charset="0"/>
              </a:rPr>
              <a:t>For Cement Board (</a:t>
            </a:r>
            <a:r>
              <a:rPr lang="en-IN" dirty="0" err="1">
                <a:latin typeface="Century" panose="02040604050505020304" pitchFamily="18" charset="0"/>
                <a:ea typeface="Calibri" panose="020F0502020204030204" pitchFamily="34" charset="0"/>
                <a:cs typeface="Times New Roman" panose="02020603050405020304" pitchFamily="18" charset="0"/>
              </a:rPr>
              <a:t>CemntBd</a:t>
            </a:r>
            <a:r>
              <a:rPr lang="en-IN" dirty="0">
                <a:latin typeface="Century" panose="02040604050505020304" pitchFamily="18" charset="0"/>
                <a:ea typeface="Calibri" panose="020F0502020204030204" pitchFamily="34" charset="0"/>
                <a:cs typeface="Times New Roman" panose="02020603050405020304" pitchFamily="18" charset="0"/>
              </a:rPr>
              <a:t>), Imitation Stucco (</a:t>
            </a:r>
            <a:r>
              <a:rPr lang="en-IN" dirty="0" err="1">
                <a:latin typeface="Century" panose="02040604050505020304" pitchFamily="18" charset="0"/>
                <a:ea typeface="Calibri" panose="020F0502020204030204" pitchFamily="34" charset="0"/>
                <a:cs typeface="Times New Roman" panose="02020603050405020304" pitchFamily="18" charset="0"/>
              </a:rPr>
              <a:t>ImStucc</a:t>
            </a:r>
            <a:r>
              <a:rPr lang="en-IN" dirty="0">
                <a:latin typeface="Century" panose="02040604050505020304" pitchFamily="18" charset="0"/>
                <a:ea typeface="Calibri" panose="020F0502020204030204" pitchFamily="34" charset="0"/>
                <a:cs typeface="Times New Roman" panose="02020603050405020304" pitchFamily="18" charset="0"/>
              </a:rPr>
              <a:t>) and other Exterior covering on house (if more than one material) (Exterior2) has maximum </a:t>
            </a:r>
            <a:r>
              <a:rPr lang="en-IN" dirty="0" err="1">
                <a:latin typeface="Century" panose="02040604050505020304" pitchFamily="18" charset="0"/>
                <a:ea typeface="Calibri" panose="020F0502020204030204" pitchFamily="34" charset="0"/>
                <a:cs typeface="Times New Roman" panose="02020603050405020304" pitchFamily="18" charset="0"/>
              </a:rPr>
              <a:t>SalePrice</a:t>
            </a:r>
            <a:r>
              <a:rPr lang="en-IN" dirty="0">
                <a:latin typeface="Century" panose="02040604050505020304" pitchFamily="18" charset="0"/>
                <a:ea typeface="Calibri" panose="020F0502020204030204" pitchFamily="34" charset="0"/>
                <a:cs typeface="Times New Roman" panose="02020603050405020304" pitchFamily="18" charset="0"/>
              </a:rPr>
              <a:t>.</a:t>
            </a:r>
          </a:p>
          <a:p>
            <a:pPr lvl="0">
              <a:lnSpc>
                <a:spcPct val="107000"/>
              </a:lnSpc>
              <a:spcBef>
                <a:spcPts val="300"/>
              </a:spcBef>
              <a:spcAft>
                <a:spcPts val="300"/>
              </a:spcAft>
              <a:buFont typeface="Wingdings" pitchFamily="2" charset="2"/>
              <a:buChar char="§"/>
            </a:pPr>
            <a:r>
              <a:rPr lang="en-IN" dirty="0">
                <a:latin typeface="Century" panose="02040604050505020304" pitchFamily="18" charset="0"/>
                <a:ea typeface="Calibri" panose="020F0502020204030204" pitchFamily="34" charset="0"/>
                <a:cs typeface="Times New Roman" panose="02020603050405020304" pitchFamily="18" charset="0"/>
              </a:rPr>
              <a:t>For Stone Masonry veneer type (</a:t>
            </a:r>
            <a:r>
              <a:rPr lang="en-IN" dirty="0" err="1">
                <a:latin typeface="Century" panose="02040604050505020304" pitchFamily="18" charset="0"/>
                <a:ea typeface="Calibri" panose="020F0502020204030204" pitchFamily="34" charset="0"/>
                <a:cs typeface="Times New Roman" panose="02020603050405020304" pitchFamily="18" charset="0"/>
              </a:rPr>
              <a:t>MasvnrType</a:t>
            </a:r>
            <a:r>
              <a:rPr lang="en-IN" dirty="0">
                <a:latin typeface="Century" panose="02040604050505020304" pitchFamily="18" charset="0"/>
                <a:ea typeface="Calibri" panose="020F0502020204030204" pitchFamily="34" charset="0"/>
                <a:cs typeface="Times New Roman" panose="02020603050405020304" pitchFamily="18" charset="0"/>
              </a:rPr>
              <a:t>) the </a:t>
            </a:r>
            <a:r>
              <a:rPr lang="en-IN" dirty="0" err="1">
                <a:latin typeface="Century" panose="02040604050505020304" pitchFamily="18" charset="0"/>
                <a:ea typeface="Calibri" panose="020F0502020204030204" pitchFamily="34" charset="0"/>
                <a:cs typeface="Times New Roman" panose="02020603050405020304" pitchFamily="18" charset="0"/>
              </a:rPr>
              <a:t>SalePrice</a:t>
            </a:r>
            <a:r>
              <a:rPr lang="en-IN" dirty="0">
                <a:latin typeface="Century" panose="02040604050505020304" pitchFamily="18" charset="0"/>
                <a:ea typeface="Calibri" panose="020F0502020204030204" pitchFamily="34" charset="0"/>
                <a:cs typeface="Times New Roman" panose="02020603050405020304" pitchFamily="18" charset="0"/>
              </a:rPr>
              <a:t> is high.</a:t>
            </a:r>
          </a:p>
          <a:p>
            <a:pPr lvl="0">
              <a:lnSpc>
                <a:spcPct val="107000"/>
              </a:lnSpc>
              <a:spcBef>
                <a:spcPts val="300"/>
              </a:spcBef>
              <a:spcAft>
                <a:spcPts val="300"/>
              </a:spcAft>
              <a:buFont typeface="Wingdings" pitchFamily="2" charset="2"/>
              <a:buChar char="§"/>
            </a:pPr>
            <a:r>
              <a:rPr lang="en-IN" dirty="0">
                <a:latin typeface="Century" panose="02040604050505020304" pitchFamily="18" charset="0"/>
                <a:ea typeface="Calibri" panose="020F0502020204030204" pitchFamily="34" charset="0"/>
                <a:cs typeface="Times New Roman" panose="02020603050405020304" pitchFamily="18" charset="0"/>
              </a:rPr>
              <a:t>For Excellent (Ex) quality of the material on the exterior(</a:t>
            </a:r>
            <a:r>
              <a:rPr lang="en-IN" dirty="0" err="1">
                <a:latin typeface="Century" panose="02040604050505020304" pitchFamily="18" charset="0"/>
                <a:ea typeface="Calibri" panose="020F0502020204030204" pitchFamily="34" charset="0"/>
                <a:cs typeface="Times New Roman" panose="02020603050405020304" pitchFamily="18" charset="0"/>
              </a:rPr>
              <a:t>ExterQual</a:t>
            </a:r>
            <a:r>
              <a:rPr lang="en-IN" dirty="0">
                <a:latin typeface="Century" panose="02040604050505020304" pitchFamily="18" charset="0"/>
                <a:ea typeface="Calibri" panose="020F0502020204030204" pitchFamily="34" charset="0"/>
                <a:cs typeface="Times New Roman" panose="02020603050405020304" pitchFamily="18" charset="0"/>
              </a:rPr>
              <a:t>) the </a:t>
            </a:r>
            <a:r>
              <a:rPr lang="en-IN" dirty="0" err="1">
                <a:latin typeface="Century" panose="02040604050505020304" pitchFamily="18" charset="0"/>
                <a:ea typeface="Calibri" panose="020F0502020204030204" pitchFamily="34" charset="0"/>
                <a:cs typeface="Times New Roman" panose="02020603050405020304" pitchFamily="18" charset="0"/>
              </a:rPr>
              <a:t>SalePrice</a:t>
            </a:r>
            <a:r>
              <a:rPr lang="en-IN" dirty="0">
                <a:latin typeface="Century" panose="02040604050505020304" pitchFamily="18" charset="0"/>
                <a:ea typeface="Calibri" panose="020F0502020204030204" pitchFamily="34" charset="0"/>
                <a:cs typeface="Times New Roman" panose="02020603050405020304" pitchFamily="18" charset="0"/>
              </a:rPr>
              <a:t> is high.</a:t>
            </a:r>
          </a:p>
          <a:p>
            <a:pPr lvl="0">
              <a:lnSpc>
                <a:spcPct val="107000"/>
              </a:lnSpc>
              <a:spcBef>
                <a:spcPts val="300"/>
              </a:spcBef>
              <a:spcAft>
                <a:spcPts val="300"/>
              </a:spcAft>
              <a:buFont typeface="Wingdings" pitchFamily="2" charset="2"/>
              <a:buChar char="§"/>
            </a:pPr>
            <a:r>
              <a:rPr lang="en-IN" dirty="0">
                <a:latin typeface="Century" panose="02040604050505020304" pitchFamily="18" charset="0"/>
                <a:ea typeface="Calibri" panose="020F0502020204030204" pitchFamily="34" charset="0"/>
                <a:cs typeface="Times New Roman" panose="02020603050405020304" pitchFamily="18" charset="0"/>
              </a:rPr>
              <a:t>For Excellent (Ex) present condition of the material on the exterior (</a:t>
            </a:r>
            <a:r>
              <a:rPr lang="en-IN" dirty="0" err="1">
                <a:latin typeface="Century" panose="02040604050505020304" pitchFamily="18" charset="0"/>
                <a:ea typeface="Calibri" panose="020F0502020204030204" pitchFamily="34" charset="0"/>
                <a:cs typeface="Times New Roman" panose="02020603050405020304" pitchFamily="18" charset="0"/>
              </a:rPr>
              <a:t>ExterCond</a:t>
            </a:r>
            <a:r>
              <a:rPr lang="en-IN" dirty="0">
                <a:latin typeface="Century" panose="02040604050505020304" pitchFamily="18" charset="0"/>
                <a:ea typeface="Calibri" panose="020F0502020204030204" pitchFamily="34" charset="0"/>
                <a:cs typeface="Times New Roman" panose="02020603050405020304" pitchFamily="18" charset="0"/>
              </a:rPr>
              <a:t>) the </a:t>
            </a:r>
            <a:r>
              <a:rPr lang="en-IN" dirty="0" err="1">
                <a:latin typeface="Century" panose="02040604050505020304" pitchFamily="18" charset="0"/>
                <a:ea typeface="Calibri" panose="020F0502020204030204" pitchFamily="34" charset="0"/>
                <a:cs typeface="Times New Roman" panose="02020603050405020304" pitchFamily="18" charset="0"/>
              </a:rPr>
              <a:t>SalePrice</a:t>
            </a:r>
            <a:r>
              <a:rPr lang="en-IN" dirty="0">
                <a:latin typeface="Century" panose="02040604050505020304" pitchFamily="18" charset="0"/>
                <a:ea typeface="Calibri" panose="020F0502020204030204" pitchFamily="34" charset="0"/>
                <a:cs typeface="Times New Roman" panose="02020603050405020304" pitchFamily="18" charset="0"/>
              </a:rPr>
              <a:t> is high.</a:t>
            </a:r>
          </a:p>
          <a:p>
            <a:endParaRPr lang="en-US" dirty="0"/>
          </a:p>
        </p:txBody>
      </p:sp>
    </p:spTree>
    <p:extLst>
      <p:ext uri="{BB962C8B-B14F-4D97-AF65-F5344CB8AC3E}">
        <p14:creationId xmlns:p14="http://schemas.microsoft.com/office/powerpoint/2010/main" val="2310390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Visualizations of categorical columns:</a:t>
            </a:r>
            <a:endParaRPr lang="en-US" dirty="0"/>
          </a:p>
        </p:txBody>
      </p:sp>
      <p:pic>
        <p:nvPicPr>
          <p:cNvPr id="4" name="Content Placeholder 3">
            <a:extLst>
              <a:ext uri="{FF2B5EF4-FFF2-40B4-BE49-F238E27FC236}">
                <a16:creationId xmlns:lc="http://schemas.openxmlformats.org/drawingml/2006/lockedCanvas" xmlns:a16="http://schemas.microsoft.com/office/drawing/2014/main" xmlns="" id="{A37C5320-6A35-4078-82B3-1803670421C2}"/>
              </a:ext>
            </a:extLst>
          </p:cNvPr>
          <p:cNvPicPr>
            <a:picLocks noGrp="1"/>
          </p:cNvPicPr>
          <p:nvPr>
            <p:ph idx="1"/>
          </p:nvPr>
        </p:nvPicPr>
        <p:blipFill rotWithShape="1">
          <a:blip r:embed="rId2" cstate="print">
            <a:extLst>
              <a:ext uri="{28A0092B-C50C-407E-A947-70E740481C1C}">
                <a14:useLocalDpi xmlns:a14="http://schemas.microsoft.com/office/drawing/2010/main" val="0"/>
              </a:ext>
            </a:extLst>
          </a:blip>
          <a:stretch/>
        </p:blipFill>
        <p:spPr bwMode="auto">
          <a:xfrm>
            <a:off x="1970202" y="1298575"/>
            <a:ext cx="7861955" cy="493712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292741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itchFamily="34" charset="0"/>
                <a:cs typeface="Arial" pitchFamily="34" charset="0"/>
              </a:rPr>
              <a:t>Observations:</a:t>
            </a:r>
            <a:endParaRPr lang="en-US" dirty="0">
              <a:latin typeface="Arial" pitchFamily="34" charset="0"/>
              <a:cs typeface="Arial" pitchFamily="34" charset="0"/>
            </a:endParaRPr>
          </a:p>
        </p:txBody>
      </p:sp>
      <p:sp>
        <p:nvSpPr>
          <p:cNvPr id="3" name="Content Placeholder 2"/>
          <p:cNvSpPr>
            <a:spLocks noGrp="1"/>
          </p:cNvSpPr>
          <p:nvPr>
            <p:ph idx="1"/>
          </p:nvPr>
        </p:nvSpPr>
        <p:spPr/>
        <p:txBody>
          <a:bodyPr>
            <a:normAutofit fontScale="92500" lnSpcReduction="10000"/>
          </a:bodyPr>
          <a:lstStyle/>
          <a:p>
            <a:pPr lvl="0">
              <a:lnSpc>
                <a:spcPct val="107000"/>
              </a:lnSpc>
              <a:spcBef>
                <a:spcPts val="300"/>
              </a:spcBef>
              <a:spcAft>
                <a:spcPts val="300"/>
              </a:spcAft>
              <a:buFont typeface="Wingdings" pitchFamily="2" charset="2"/>
              <a:buChar char="§"/>
            </a:pPr>
            <a:r>
              <a:rPr lang="en-IN" dirty="0">
                <a:latin typeface="Century" panose="02040604050505020304" pitchFamily="18" charset="0"/>
                <a:ea typeface="Calibri" panose="020F0502020204030204" pitchFamily="34" charset="0"/>
                <a:cs typeface="Times New Roman" panose="02020603050405020304" pitchFamily="18" charset="0"/>
              </a:rPr>
              <a:t>For Poured </a:t>
            </a:r>
            <a:r>
              <a:rPr lang="en-IN" dirty="0" err="1">
                <a:latin typeface="Century" panose="02040604050505020304" pitchFamily="18" charset="0"/>
                <a:ea typeface="Calibri" panose="020F0502020204030204" pitchFamily="34" charset="0"/>
                <a:cs typeface="Times New Roman" panose="02020603050405020304" pitchFamily="18" charset="0"/>
              </a:rPr>
              <a:t>Contrete</a:t>
            </a:r>
            <a:r>
              <a:rPr lang="en-IN" dirty="0">
                <a:latin typeface="Century" panose="02040604050505020304" pitchFamily="18" charset="0"/>
                <a:ea typeface="Calibri" panose="020F0502020204030204" pitchFamily="34" charset="0"/>
                <a:cs typeface="Times New Roman" panose="02020603050405020304" pitchFamily="18" charset="0"/>
              </a:rPr>
              <a:t> (</a:t>
            </a:r>
            <a:r>
              <a:rPr lang="en-IN" dirty="0" err="1">
                <a:latin typeface="Century" panose="02040604050505020304" pitchFamily="18" charset="0"/>
                <a:ea typeface="Calibri" panose="020F0502020204030204" pitchFamily="34" charset="0"/>
                <a:cs typeface="Times New Roman" panose="02020603050405020304" pitchFamily="18" charset="0"/>
              </a:rPr>
              <a:t>PConc</a:t>
            </a:r>
            <a:r>
              <a:rPr lang="en-IN" dirty="0">
                <a:latin typeface="Century" panose="02040604050505020304" pitchFamily="18" charset="0"/>
                <a:ea typeface="Calibri" panose="020F0502020204030204" pitchFamily="34" charset="0"/>
                <a:cs typeface="Times New Roman" panose="02020603050405020304" pitchFamily="18" charset="0"/>
              </a:rPr>
              <a:t>) Type of foundation (Foundation) the </a:t>
            </a:r>
            <a:r>
              <a:rPr lang="en-IN" dirty="0" err="1">
                <a:latin typeface="Century" panose="02040604050505020304" pitchFamily="18" charset="0"/>
                <a:ea typeface="Calibri" panose="020F0502020204030204" pitchFamily="34" charset="0"/>
                <a:cs typeface="Times New Roman" panose="02020603050405020304" pitchFamily="18" charset="0"/>
              </a:rPr>
              <a:t>SalePrice</a:t>
            </a:r>
            <a:r>
              <a:rPr lang="en-IN" dirty="0">
                <a:latin typeface="Century" panose="02040604050505020304" pitchFamily="18" charset="0"/>
                <a:ea typeface="Calibri" panose="020F0502020204030204" pitchFamily="34" charset="0"/>
                <a:cs typeface="Times New Roman" panose="02020603050405020304" pitchFamily="18" charset="0"/>
              </a:rPr>
              <a:t> is high.</a:t>
            </a:r>
          </a:p>
          <a:p>
            <a:pPr lvl="0">
              <a:lnSpc>
                <a:spcPct val="107000"/>
              </a:lnSpc>
              <a:spcBef>
                <a:spcPts val="300"/>
              </a:spcBef>
              <a:spcAft>
                <a:spcPts val="300"/>
              </a:spcAft>
              <a:buFont typeface="Wingdings" pitchFamily="2" charset="2"/>
              <a:buChar char="§"/>
            </a:pPr>
            <a:r>
              <a:rPr lang="en-IN" dirty="0">
                <a:latin typeface="Century" panose="02040604050505020304" pitchFamily="18" charset="0"/>
                <a:ea typeface="Calibri" panose="020F0502020204030204" pitchFamily="34" charset="0"/>
                <a:cs typeface="Times New Roman" panose="02020603050405020304" pitchFamily="18" charset="0"/>
              </a:rPr>
              <a:t>For Excellent (100+ inches) (Ex) height of the basement (</a:t>
            </a:r>
            <a:r>
              <a:rPr lang="en-IN" dirty="0" err="1">
                <a:latin typeface="Century" panose="02040604050505020304" pitchFamily="18" charset="0"/>
                <a:ea typeface="Calibri" panose="020F0502020204030204" pitchFamily="34" charset="0"/>
                <a:cs typeface="Times New Roman" panose="02020603050405020304" pitchFamily="18" charset="0"/>
              </a:rPr>
              <a:t>BsmtQual</a:t>
            </a:r>
            <a:r>
              <a:rPr lang="en-IN" dirty="0">
                <a:latin typeface="Century" panose="02040604050505020304" pitchFamily="18" charset="0"/>
                <a:ea typeface="Calibri" panose="020F0502020204030204" pitchFamily="34" charset="0"/>
                <a:cs typeface="Times New Roman" panose="02020603050405020304" pitchFamily="18" charset="0"/>
              </a:rPr>
              <a:t>) the </a:t>
            </a:r>
            <a:r>
              <a:rPr lang="en-IN" dirty="0" err="1">
                <a:latin typeface="Century" panose="02040604050505020304" pitchFamily="18" charset="0"/>
                <a:ea typeface="Calibri" panose="020F0502020204030204" pitchFamily="34" charset="0"/>
                <a:cs typeface="Times New Roman" panose="02020603050405020304" pitchFamily="18" charset="0"/>
              </a:rPr>
              <a:t>SalePrice</a:t>
            </a:r>
            <a:r>
              <a:rPr lang="en-IN" dirty="0">
                <a:latin typeface="Century" panose="02040604050505020304" pitchFamily="18" charset="0"/>
                <a:ea typeface="Calibri" panose="020F0502020204030204" pitchFamily="34" charset="0"/>
                <a:cs typeface="Times New Roman" panose="02020603050405020304" pitchFamily="18" charset="0"/>
              </a:rPr>
              <a:t> is high.</a:t>
            </a:r>
          </a:p>
          <a:p>
            <a:pPr lvl="0">
              <a:lnSpc>
                <a:spcPct val="107000"/>
              </a:lnSpc>
              <a:spcBef>
                <a:spcPts val="300"/>
              </a:spcBef>
              <a:spcAft>
                <a:spcPts val="300"/>
              </a:spcAft>
              <a:buFont typeface="Wingdings" pitchFamily="2" charset="2"/>
              <a:buChar char="§"/>
            </a:pPr>
            <a:r>
              <a:rPr lang="en-IN" dirty="0">
                <a:latin typeface="Century" panose="02040604050505020304" pitchFamily="18" charset="0"/>
                <a:ea typeface="Calibri" panose="020F0502020204030204" pitchFamily="34" charset="0"/>
                <a:cs typeface="Times New Roman" panose="02020603050405020304" pitchFamily="18" charset="0"/>
              </a:rPr>
              <a:t>For Good (</a:t>
            </a:r>
            <a:r>
              <a:rPr lang="en-IN" dirty="0" err="1">
                <a:latin typeface="Century" panose="02040604050505020304" pitchFamily="18" charset="0"/>
                <a:ea typeface="Calibri" panose="020F0502020204030204" pitchFamily="34" charset="0"/>
                <a:cs typeface="Times New Roman" panose="02020603050405020304" pitchFamily="18" charset="0"/>
              </a:rPr>
              <a:t>Gd</a:t>
            </a:r>
            <a:r>
              <a:rPr lang="en-IN" dirty="0">
                <a:latin typeface="Century" panose="02040604050505020304" pitchFamily="18" charset="0"/>
                <a:ea typeface="Calibri" panose="020F0502020204030204" pitchFamily="34" charset="0"/>
                <a:cs typeface="Times New Roman" panose="02020603050405020304" pitchFamily="18" charset="0"/>
              </a:rPr>
              <a:t>) general condition of the basement (</a:t>
            </a:r>
            <a:r>
              <a:rPr lang="en-IN" dirty="0" err="1">
                <a:latin typeface="Century" panose="02040604050505020304" pitchFamily="18" charset="0"/>
                <a:ea typeface="Calibri" panose="020F0502020204030204" pitchFamily="34" charset="0"/>
                <a:cs typeface="Times New Roman" panose="02020603050405020304" pitchFamily="18" charset="0"/>
              </a:rPr>
              <a:t>BsmtCond</a:t>
            </a:r>
            <a:r>
              <a:rPr lang="en-IN" dirty="0">
                <a:latin typeface="Century" panose="02040604050505020304" pitchFamily="18" charset="0"/>
                <a:ea typeface="Calibri" panose="020F0502020204030204" pitchFamily="34" charset="0"/>
                <a:cs typeface="Times New Roman" panose="02020603050405020304" pitchFamily="18" charset="0"/>
              </a:rPr>
              <a:t>) the </a:t>
            </a:r>
            <a:r>
              <a:rPr lang="en-IN" dirty="0" err="1">
                <a:latin typeface="Century" panose="02040604050505020304" pitchFamily="18" charset="0"/>
                <a:ea typeface="Calibri" panose="020F0502020204030204" pitchFamily="34" charset="0"/>
                <a:cs typeface="Times New Roman" panose="02020603050405020304" pitchFamily="18" charset="0"/>
              </a:rPr>
              <a:t>SalePrice</a:t>
            </a:r>
            <a:r>
              <a:rPr lang="en-IN" dirty="0">
                <a:latin typeface="Century" panose="02040604050505020304" pitchFamily="18" charset="0"/>
                <a:ea typeface="Calibri" panose="020F0502020204030204" pitchFamily="34" charset="0"/>
                <a:cs typeface="Times New Roman" panose="02020603050405020304" pitchFamily="18" charset="0"/>
              </a:rPr>
              <a:t> is high.</a:t>
            </a:r>
          </a:p>
          <a:p>
            <a:pPr lvl="0">
              <a:lnSpc>
                <a:spcPct val="107000"/>
              </a:lnSpc>
              <a:spcBef>
                <a:spcPts val="300"/>
              </a:spcBef>
              <a:spcAft>
                <a:spcPts val="300"/>
              </a:spcAft>
              <a:buFont typeface="Wingdings" pitchFamily="2" charset="2"/>
              <a:buChar char="§"/>
            </a:pPr>
            <a:r>
              <a:rPr lang="en-IN" dirty="0">
                <a:latin typeface="Century" panose="02040604050505020304" pitchFamily="18" charset="0"/>
                <a:ea typeface="Calibri" panose="020F0502020204030204" pitchFamily="34" charset="0"/>
                <a:cs typeface="Times New Roman" panose="02020603050405020304" pitchFamily="18" charset="0"/>
              </a:rPr>
              <a:t>For Good Exposure (</a:t>
            </a:r>
            <a:r>
              <a:rPr lang="en-IN" dirty="0" err="1">
                <a:latin typeface="Century" panose="02040604050505020304" pitchFamily="18" charset="0"/>
                <a:ea typeface="Calibri" panose="020F0502020204030204" pitchFamily="34" charset="0"/>
                <a:cs typeface="Times New Roman" panose="02020603050405020304" pitchFamily="18" charset="0"/>
              </a:rPr>
              <a:t>Gd</a:t>
            </a:r>
            <a:r>
              <a:rPr lang="en-IN" dirty="0">
                <a:latin typeface="Century" panose="02040604050505020304" pitchFamily="18" charset="0"/>
                <a:ea typeface="Calibri" panose="020F0502020204030204" pitchFamily="34" charset="0"/>
                <a:cs typeface="Times New Roman" panose="02020603050405020304" pitchFamily="18" charset="0"/>
              </a:rPr>
              <a:t>) of walkout or garden level walls (</a:t>
            </a:r>
            <a:r>
              <a:rPr lang="en-IN" dirty="0" err="1">
                <a:latin typeface="Century" panose="02040604050505020304" pitchFamily="18" charset="0"/>
                <a:ea typeface="Calibri" panose="020F0502020204030204" pitchFamily="34" charset="0"/>
                <a:cs typeface="Times New Roman" panose="02020603050405020304" pitchFamily="18" charset="0"/>
              </a:rPr>
              <a:t>BsmtExposure</a:t>
            </a:r>
            <a:r>
              <a:rPr lang="en-IN" dirty="0">
                <a:latin typeface="Century" panose="02040604050505020304" pitchFamily="18" charset="0"/>
                <a:ea typeface="Calibri" panose="020F0502020204030204" pitchFamily="34" charset="0"/>
                <a:cs typeface="Times New Roman" panose="02020603050405020304" pitchFamily="18" charset="0"/>
              </a:rPr>
              <a:t>) has maximum </a:t>
            </a:r>
            <a:r>
              <a:rPr lang="en-IN" dirty="0" err="1">
                <a:latin typeface="Century" panose="02040604050505020304" pitchFamily="18" charset="0"/>
                <a:ea typeface="Calibri" panose="020F0502020204030204" pitchFamily="34" charset="0"/>
                <a:cs typeface="Times New Roman" panose="02020603050405020304" pitchFamily="18" charset="0"/>
              </a:rPr>
              <a:t>SalePrice</a:t>
            </a:r>
            <a:r>
              <a:rPr lang="en-IN" dirty="0">
                <a:latin typeface="Century" panose="02040604050505020304" pitchFamily="18" charset="0"/>
                <a:ea typeface="Calibri" panose="020F0502020204030204" pitchFamily="34" charset="0"/>
                <a:cs typeface="Times New Roman" panose="02020603050405020304" pitchFamily="18" charset="0"/>
              </a:rPr>
              <a:t>.</a:t>
            </a:r>
          </a:p>
          <a:p>
            <a:pPr lvl="0">
              <a:lnSpc>
                <a:spcPct val="107000"/>
              </a:lnSpc>
              <a:spcBef>
                <a:spcPts val="300"/>
              </a:spcBef>
              <a:spcAft>
                <a:spcPts val="300"/>
              </a:spcAft>
              <a:buFont typeface="Wingdings" pitchFamily="2" charset="2"/>
              <a:buChar char="§"/>
            </a:pPr>
            <a:r>
              <a:rPr lang="en-IN" dirty="0">
                <a:latin typeface="Century" panose="02040604050505020304" pitchFamily="18" charset="0"/>
                <a:ea typeface="Calibri" panose="020F0502020204030204" pitchFamily="34" charset="0"/>
                <a:cs typeface="Times New Roman" panose="02020603050405020304" pitchFamily="18" charset="0"/>
              </a:rPr>
              <a:t>For Good Living Quarters (GLQ) of basement finished area (BsmtFinType1) has maximum </a:t>
            </a:r>
            <a:r>
              <a:rPr lang="en-IN" dirty="0" err="1">
                <a:latin typeface="Century" panose="02040604050505020304" pitchFamily="18" charset="0"/>
                <a:ea typeface="Calibri" panose="020F0502020204030204" pitchFamily="34" charset="0"/>
                <a:cs typeface="Times New Roman" panose="02020603050405020304" pitchFamily="18" charset="0"/>
              </a:rPr>
              <a:t>SalePrice</a:t>
            </a:r>
            <a:r>
              <a:rPr lang="en-IN" dirty="0">
                <a:latin typeface="Century" panose="02040604050505020304" pitchFamily="18" charset="0"/>
                <a:ea typeface="Calibri" panose="020F0502020204030204" pitchFamily="34" charset="0"/>
                <a:cs typeface="Times New Roman" panose="02020603050405020304" pitchFamily="18" charset="0"/>
              </a:rPr>
              <a:t>.</a:t>
            </a:r>
          </a:p>
          <a:p>
            <a:pPr lvl="0">
              <a:lnSpc>
                <a:spcPct val="107000"/>
              </a:lnSpc>
              <a:spcBef>
                <a:spcPts val="300"/>
              </a:spcBef>
              <a:spcAft>
                <a:spcPts val="300"/>
              </a:spcAft>
              <a:buFont typeface="Wingdings" pitchFamily="2" charset="2"/>
              <a:buChar char="§"/>
            </a:pPr>
            <a:r>
              <a:rPr lang="en-IN" dirty="0">
                <a:latin typeface="Century" panose="02040604050505020304" pitchFamily="18" charset="0"/>
                <a:ea typeface="Calibri" panose="020F0502020204030204" pitchFamily="34" charset="0"/>
                <a:cs typeface="Times New Roman" panose="02020603050405020304" pitchFamily="18" charset="0"/>
              </a:rPr>
              <a:t>For Good Living Quarters (GLQ) and Average Living Quarters (ALQ) of basement finished area (if multiple types) (BsmtFinType2) has maximum </a:t>
            </a:r>
            <a:r>
              <a:rPr lang="en-IN" dirty="0" err="1">
                <a:latin typeface="Century" panose="02040604050505020304" pitchFamily="18" charset="0"/>
                <a:ea typeface="Calibri" panose="020F0502020204030204" pitchFamily="34" charset="0"/>
                <a:cs typeface="Times New Roman" panose="02020603050405020304" pitchFamily="18" charset="0"/>
              </a:rPr>
              <a:t>SalePrice</a:t>
            </a:r>
            <a:r>
              <a:rPr lang="en-IN" dirty="0">
                <a:latin typeface="Century" panose="02040604050505020304" pitchFamily="18" charset="0"/>
                <a:ea typeface="Calibri" panose="020F0502020204030204" pitchFamily="34" charset="0"/>
                <a:cs typeface="Times New Roman" panose="02020603050405020304" pitchFamily="18" charset="0"/>
              </a:rPr>
              <a:t>. </a:t>
            </a:r>
          </a:p>
          <a:p>
            <a:pPr lvl="0">
              <a:lnSpc>
                <a:spcPct val="107000"/>
              </a:lnSpc>
              <a:spcBef>
                <a:spcPts val="300"/>
              </a:spcBef>
              <a:spcAft>
                <a:spcPts val="300"/>
              </a:spcAft>
              <a:buFont typeface="Wingdings" pitchFamily="2" charset="2"/>
              <a:buChar char="§"/>
            </a:pPr>
            <a:r>
              <a:rPr lang="en-IN" dirty="0">
                <a:latin typeface="Century" panose="02040604050505020304" pitchFamily="18" charset="0"/>
                <a:ea typeface="Calibri" panose="020F0502020204030204" pitchFamily="34" charset="0"/>
                <a:cs typeface="Times New Roman" panose="02020603050405020304" pitchFamily="18" charset="0"/>
              </a:rPr>
              <a:t>For Gas forced warm air furnace (</a:t>
            </a:r>
            <a:r>
              <a:rPr lang="en-IN" dirty="0" err="1">
                <a:latin typeface="Century" panose="02040604050505020304" pitchFamily="18" charset="0"/>
                <a:ea typeface="Calibri" panose="020F0502020204030204" pitchFamily="34" charset="0"/>
                <a:cs typeface="Times New Roman" panose="02020603050405020304" pitchFamily="18" charset="0"/>
              </a:rPr>
              <a:t>GasA</a:t>
            </a:r>
            <a:r>
              <a:rPr lang="en-IN" dirty="0">
                <a:latin typeface="Century" panose="02040604050505020304" pitchFamily="18" charset="0"/>
                <a:ea typeface="Calibri" panose="020F0502020204030204" pitchFamily="34" charset="0"/>
                <a:cs typeface="Times New Roman" panose="02020603050405020304" pitchFamily="18" charset="0"/>
              </a:rPr>
              <a:t>) and	Gas hot water or steam heat (</a:t>
            </a:r>
            <a:r>
              <a:rPr lang="en-IN" dirty="0" err="1">
                <a:latin typeface="Century" panose="02040604050505020304" pitchFamily="18" charset="0"/>
                <a:ea typeface="Calibri" panose="020F0502020204030204" pitchFamily="34" charset="0"/>
                <a:cs typeface="Times New Roman" panose="02020603050405020304" pitchFamily="18" charset="0"/>
              </a:rPr>
              <a:t>GasW</a:t>
            </a:r>
            <a:r>
              <a:rPr lang="en-IN" dirty="0">
                <a:latin typeface="Century" panose="02040604050505020304" pitchFamily="18" charset="0"/>
                <a:ea typeface="Calibri" panose="020F0502020204030204" pitchFamily="34" charset="0"/>
                <a:cs typeface="Times New Roman" panose="02020603050405020304" pitchFamily="18" charset="0"/>
              </a:rPr>
              <a:t>) Type of heating(Heating) has high </a:t>
            </a:r>
            <a:r>
              <a:rPr lang="en-IN" dirty="0" err="1">
                <a:latin typeface="Century" panose="02040604050505020304" pitchFamily="18" charset="0"/>
                <a:ea typeface="Calibri" panose="020F0502020204030204" pitchFamily="34" charset="0"/>
                <a:cs typeface="Times New Roman" panose="02020603050405020304" pitchFamily="18" charset="0"/>
              </a:rPr>
              <a:t>SalePrice</a:t>
            </a:r>
            <a:r>
              <a:rPr lang="en-IN" dirty="0">
                <a:latin typeface="Century" panose="02040604050505020304" pitchFamily="18" charset="0"/>
                <a:ea typeface="Calibri" panose="020F0502020204030204" pitchFamily="34" charset="0"/>
                <a:cs typeface="Times New Roman" panose="02020603050405020304" pitchFamily="18" charset="0"/>
              </a:rPr>
              <a:t>.</a:t>
            </a:r>
          </a:p>
          <a:p>
            <a:pPr lvl="0">
              <a:lnSpc>
                <a:spcPct val="107000"/>
              </a:lnSpc>
              <a:spcBef>
                <a:spcPts val="300"/>
              </a:spcBef>
              <a:spcAft>
                <a:spcPts val="300"/>
              </a:spcAft>
              <a:buFont typeface="Wingdings" pitchFamily="2" charset="2"/>
              <a:buChar char="§"/>
            </a:pPr>
            <a:r>
              <a:rPr lang="en-IN" dirty="0">
                <a:latin typeface="Century" panose="02040604050505020304" pitchFamily="18" charset="0"/>
                <a:ea typeface="Calibri" panose="020F0502020204030204" pitchFamily="34" charset="0"/>
                <a:cs typeface="Times New Roman" panose="02020603050405020304" pitchFamily="18" charset="0"/>
              </a:rPr>
              <a:t>For Excellent (Ex) Heating quality and condition (</a:t>
            </a:r>
            <a:r>
              <a:rPr lang="en-IN" dirty="0" err="1">
                <a:latin typeface="Century" panose="02040604050505020304" pitchFamily="18" charset="0"/>
                <a:ea typeface="Calibri" panose="020F0502020204030204" pitchFamily="34" charset="0"/>
                <a:cs typeface="Times New Roman" panose="02020603050405020304" pitchFamily="18" charset="0"/>
              </a:rPr>
              <a:t>HeatingQC</a:t>
            </a:r>
            <a:r>
              <a:rPr lang="en-IN" dirty="0">
                <a:latin typeface="Century" panose="02040604050505020304" pitchFamily="18" charset="0"/>
                <a:ea typeface="Calibri" panose="020F0502020204030204" pitchFamily="34" charset="0"/>
                <a:cs typeface="Times New Roman" panose="02020603050405020304" pitchFamily="18" charset="0"/>
              </a:rPr>
              <a:t>) the </a:t>
            </a:r>
            <a:r>
              <a:rPr lang="en-IN" dirty="0" err="1">
                <a:latin typeface="Century" panose="02040604050505020304" pitchFamily="18" charset="0"/>
                <a:ea typeface="Calibri" panose="020F0502020204030204" pitchFamily="34" charset="0"/>
                <a:cs typeface="Times New Roman" panose="02020603050405020304" pitchFamily="18" charset="0"/>
              </a:rPr>
              <a:t>SalePriceis</a:t>
            </a:r>
            <a:r>
              <a:rPr lang="en-IN" dirty="0">
                <a:latin typeface="Century" panose="02040604050505020304" pitchFamily="18" charset="0"/>
                <a:ea typeface="Calibri" panose="020F0502020204030204" pitchFamily="34" charset="0"/>
                <a:cs typeface="Times New Roman" panose="02020603050405020304" pitchFamily="18" charset="0"/>
              </a:rPr>
              <a:t> high.</a:t>
            </a:r>
          </a:p>
          <a:p>
            <a:pPr lvl="0">
              <a:lnSpc>
                <a:spcPct val="107000"/>
              </a:lnSpc>
              <a:spcBef>
                <a:spcPts val="300"/>
              </a:spcBef>
              <a:spcAft>
                <a:spcPts val="300"/>
              </a:spcAft>
              <a:buFont typeface="Wingdings" pitchFamily="2" charset="2"/>
              <a:buChar char="§"/>
            </a:pPr>
            <a:r>
              <a:rPr lang="en-IN" dirty="0">
                <a:latin typeface="Century" panose="02040604050505020304" pitchFamily="18" charset="0"/>
                <a:ea typeface="Calibri" panose="020F0502020204030204" pitchFamily="34" charset="0"/>
                <a:cs typeface="Times New Roman" panose="02020603050405020304" pitchFamily="18" charset="0"/>
              </a:rPr>
              <a:t>For building having Central air conditioning (</a:t>
            </a:r>
            <a:r>
              <a:rPr lang="en-IN" dirty="0" err="1">
                <a:latin typeface="Century" panose="02040604050505020304" pitchFamily="18" charset="0"/>
                <a:ea typeface="Calibri" panose="020F0502020204030204" pitchFamily="34" charset="0"/>
                <a:cs typeface="Times New Roman" panose="02020603050405020304" pitchFamily="18" charset="0"/>
              </a:rPr>
              <a:t>CentralAir</a:t>
            </a:r>
            <a:r>
              <a:rPr lang="en-IN" dirty="0">
                <a:latin typeface="Century" panose="02040604050505020304" pitchFamily="18" charset="0"/>
                <a:ea typeface="Calibri" panose="020F0502020204030204" pitchFamily="34" charset="0"/>
                <a:cs typeface="Times New Roman" panose="02020603050405020304" pitchFamily="18" charset="0"/>
              </a:rPr>
              <a:t>) the </a:t>
            </a:r>
            <a:r>
              <a:rPr lang="en-IN" dirty="0" err="1">
                <a:latin typeface="Century" panose="02040604050505020304" pitchFamily="18" charset="0"/>
                <a:ea typeface="Calibri" panose="020F0502020204030204" pitchFamily="34" charset="0"/>
                <a:cs typeface="Times New Roman" panose="02020603050405020304" pitchFamily="18" charset="0"/>
              </a:rPr>
              <a:t>SalePrice</a:t>
            </a:r>
            <a:r>
              <a:rPr lang="en-IN" dirty="0">
                <a:latin typeface="Century" panose="02040604050505020304" pitchFamily="18" charset="0"/>
                <a:ea typeface="Calibri" panose="020F0502020204030204" pitchFamily="34" charset="0"/>
                <a:cs typeface="Times New Roman" panose="02020603050405020304" pitchFamily="18" charset="0"/>
              </a:rPr>
              <a:t> is high</a:t>
            </a:r>
            <a:endParaRPr lang="en-US" dirty="0"/>
          </a:p>
        </p:txBody>
      </p:sp>
    </p:spTree>
    <p:extLst>
      <p:ext uri="{BB962C8B-B14F-4D97-AF65-F5344CB8AC3E}">
        <p14:creationId xmlns:p14="http://schemas.microsoft.com/office/powerpoint/2010/main" val="31103212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Visualizations of categorical columns:</a:t>
            </a:r>
            <a:endParaRPr lang="en-US" dirty="0"/>
          </a:p>
        </p:txBody>
      </p:sp>
      <p:pic>
        <p:nvPicPr>
          <p:cNvPr id="4" name="Content Placeholder 3">
            <a:extLst>
              <a:ext uri="{FF2B5EF4-FFF2-40B4-BE49-F238E27FC236}">
                <a16:creationId xmlns:lc="http://schemas.openxmlformats.org/drawingml/2006/lockedCanvas" xmlns:a16="http://schemas.microsoft.com/office/drawing/2014/main" xmlns="" id="{0B5837EE-9044-4C38-9F24-DB83821DA10C}"/>
              </a:ext>
            </a:extLst>
          </p:cNvPr>
          <p:cNvPicPr>
            <a:picLocks noGrp="1"/>
          </p:cNvPicPr>
          <p:nvPr>
            <p:ph idx="1"/>
          </p:nvPr>
        </p:nvPicPr>
        <p:blipFill rotWithShape="1">
          <a:blip r:embed="rId2" cstate="print">
            <a:extLst>
              <a:ext uri="{28A0092B-C50C-407E-A947-70E740481C1C}">
                <a14:useLocalDpi xmlns:a14="http://schemas.microsoft.com/office/drawing/2010/main" val="0"/>
              </a:ext>
            </a:extLst>
          </a:blip>
          <a:srcRect t="69066" b="7783"/>
          <a:stretch/>
        </p:blipFill>
        <p:spPr bwMode="auto">
          <a:xfrm>
            <a:off x="490195" y="1442303"/>
            <a:ext cx="11133055" cy="532614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2471818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itchFamily="34" charset="0"/>
                <a:cs typeface="Arial" pitchFamily="34" charset="0"/>
              </a:rPr>
              <a:t>Observations:</a:t>
            </a:r>
            <a:endParaRPr lang="en-US" dirty="0">
              <a:latin typeface="Arial" pitchFamily="34" charset="0"/>
              <a:cs typeface="Arial" pitchFamily="34" charset="0"/>
            </a:endParaRPr>
          </a:p>
        </p:txBody>
      </p:sp>
      <p:sp>
        <p:nvSpPr>
          <p:cNvPr id="3" name="Content Placeholder 2"/>
          <p:cNvSpPr>
            <a:spLocks noGrp="1"/>
          </p:cNvSpPr>
          <p:nvPr>
            <p:ph idx="1"/>
          </p:nvPr>
        </p:nvSpPr>
        <p:spPr/>
        <p:txBody>
          <a:bodyPr>
            <a:normAutofit fontScale="92500" lnSpcReduction="20000"/>
          </a:bodyPr>
          <a:lstStyle/>
          <a:p>
            <a:pPr lvl="0">
              <a:lnSpc>
                <a:spcPct val="107000"/>
              </a:lnSpc>
              <a:spcBef>
                <a:spcPts val="300"/>
              </a:spcBef>
              <a:spcAft>
                <a:spcPts val="300"/>
              </a:spcAft>
              <a:buFont typeface="Wingdings" pitchFamily="2" charset="2"/>
              <a:buChar char="§"/>
            </a:pPr>
            <a:r>
              <a:rPr lang="en-IN" dirty="0">
                <a:latin typeface="Century" panose="02040604050505020304" pitchFamily="18" charset="0"/>
                <a:ea typeface="Calibri" panose="020F0502020204030204" pitchFamily="34" charset="0"/>
                <a:cs typeface="Times New Roman" panose="02020603050405020304" pitchFamily="18" charset="0"/>
              </a:rPr>
              <a:t>For Standard Circuit Breakers &amp; </a:t>
            </a:r>
            <a:r>
              <a:rPr lang="en-IN" dirty="0" err="1">
                <a:latin typeface="Century" panose="02040604050505020304" pitchFamily="18" charset="0"/>
                <a:ea typeface="Calibri" panose="020F0502020204030204" pitchFamily="34" charset="0"/>
                <a:cs typeface="Times New Roman" panose="02020603050405020304" pitchFamily="18" charset="0"/>
              </a:rPr>
              <a:t>Romex</a:t>
            </a:r>
            <a:r>
              <a:rPr lang="en-IN" dirty="0">
                <a:latin typeface="Century" panose="02040604050505020304" pitchFamily="18" charset="0"/>
                <a:ea typeface="Calibri" panose="020F0502020204030204" pitchFamily="34" charset="0"/>
                <a:cs typeface="Times New Roman" panose="02020603050405020304" pitchFamily="18" charset="0"/>
              </a:rPr>
              <a:t> (</a:t>
            </a:r>
            <a:r>
              <a:rPr lang="en-IN" dirty="0" err="1">
                <a:latin typeface="Century" panose="02040604050505020304" pitchFamily="18" charset="0"/>
                <a:ea typeface="Calibri" panose="020F0502020204030204" pitchFamily="34" charset="0"/>
                <a:cs typeface="Times New Roman" panose="02020603050405020304" pitchFamily="18" charset="0"/>
              </a:rPr>
              <a:t>Sbrkr</a:t>
            </a:r>
            <a:r>
              <a:rPr lang="en-IN" dirty="0">
                <a:latin typeface="Century" panose="02040604050505020304" pitchFamily="18" charset="0"/>
                <a:ea typeface="Calibri" panose="020F0502020204030204" pitchFamily="34" charset="0"/>
                <a:cs typeface="Times New Roman" panose="02020603050405020304" pitchFamily="18" charset="0"/>
              </a:rPr>
              <a:t>) of Electrical system (Electrical) the </a:t>
            </a:r>
            <a:r>
              <a:rPr lang="en-IN" dirty="0" err="1">
                <a:latin typeface="Century" panose="02040604050505020304" pitchFamily="18" charset="0"/>
                <a:ea typeface="Calibri" panose="020F0502020204030204" pitchFamily="34" charset="0"/>
                <a:cs typeface="Times New Roman" panose="02020603050405020304" pitchFamily="18" charset="0"/>
              </a:rPr>
              <a:t>SalePrice</a:t>
            </a:r>
            <a:r>
              <a:rPr lang="en-IN" dirty="0">
                <a:latin typeface="Century" panose="02040604050505020304" pitchFamily="18" charset="0"/>
                <a:ea typeface="Calibri" panose="020F0502020204030204" pitchFamily="34" charset="0"/>
                <a:cs typeface="Times New Roman" panose="02020603050405020304" pitchFamily="18" charset="0"/>
              </a:rPr>
              <a:t> is Maximum.</a:t>
            </a:r>
          </a:p>
          <a:p>
            <a:pPr lvl="0">
              <a:lnSpc>
                <a:spcPct val="107000"/>
              </a:lnSpc>
              <a:spcBef>
                <a:spcPts val="300"/>
              </a:spcBef>
              <a:spcAft>
                <a:spcPts val="300"/>
              </a:spcAft>
              <a:buFont typeface="Wingdings" pitchFamily="2" charset="2"/>
              <a:buChar char="§"/>
            </a:pPr>
            <a:r>
              <a:rPr lang="en-IN" dirty="0">
                <a:latin typeface="Century" panose="02040604050505020304" pitchFamily="18" charset="0"/>
                <a:ea typeface="Calibri" panose="020F0502020204030204" pitchFamily="34" charset="0"/>
                <a:cs typeface="Times New Roman" panose="02020603050405020304" pitchFamily="18" charset="0"/>
              </a:rPr>
              <a:t>For Excellent (Ex) Kitchen quality (</a:t>
            </a:r>
            <a:r>
              <a:rPr lang="en-IN" dirty="0" err="1">
                <a:latin typeface="Century" panose="02040604050505020304" pitchFamily="18" charset="0"/>
                <a:ea typeface="Calibri" panose="020F0502020204030204" pitchFamily="34" charset="0"/>
                <a:cs typeface="Times New Roman" panose="02020603050405020304" pitchFamily="18" charset="0"/>
              </a:rPr>
              <a:t>KitchenQual</a:t>
            </a:r>
            <a:r>
              <a:rPr lang="en-IN" dirty="0">
                <a:latin typeface="Century" panose="02040604050505020304" pitchFamily="18" charset="0"/>
                <a:ea typeface="Calibri" panose="020F0502020204030204" pitchFamily="34" charset="0"/>
                <a:cs typeface="Times New Roman" panose="02020603050405020304" pitchFamily="18" charset="0"/>
              </a:rPr>
              <a:t>) the </a:t>
            </a:r>
            <a:r>
              <a:rPr lang="en-IN" dirty="0" err="1">
                <a:latin typeface="Century" panose="02040604050505020304" pitchFamily="18" charset="0"/>
                <a:ea typeface="Calibri" panose="020F0502020204030204" pitchFamily="34" charset="0"/>
                <a:cs typeface="Times New Roman" panose="02020603050405020304" pitchFamily="18" charset="0"/>
              </a:rPr>
              <a:t>SalePrice</a:t>
            </a:r>
            <a:r>
              <a:rPr lang="en-IN" dirty="0">
                <a:latin typeface="Century" panose="02040604050505020304" pitchFamily="18" charset="0"/>
                <a:ea typeface="Calibri" panose="020F0502020204030204" pitchFamily="34" charset="0"/>
                <a:cs typeface="Times New Roman" panose="02020603050405020304" pitchFamily="18" charset="0"/>
              </a:rPr>
              <a:t> is high.</a:t>
            </a:r>
          </a:p>
          <a:p>
            <a:pPr lvl="0">
              <a:lnSpc>
                <a:spcPct val="107000"/>
              </a:lnSpc>
              <a:spcBef>
                <a:spcPts val="300"/>
              </a:spcBef>
              <a:spcAft>
                <a:spcPts val="300"/>
              </a:spcAft>
              <a:buFont typeface="Wingdings" pitchFamily="2" charset="2"/>
              <a:buChar char="§"/>
            </a:pPr>
            <a:r>
              <a:rPr lang="en-IN" dirty="0">
                <a:latin typeface="Century" panose="02040604050505020304" pitchFamily="18" charset="0"/>
                <a:ea typeface="Calibri" panose="020F0502020204030204" pitchFamily="34" charset="0"/>
                <a:cs typeface="Times New Roman" panose="02020603050405020304" pitchFamily="18" charset="0"/>
              </a:rPr>
              <a:t>For Typical Functionality (</a:t>
            </a:r>
            <a:r>
              <a:rPr lang="en-IN" dirty="0" err="1">
                <a:latin typeface="Century" panose="02040604050505020304" pitchFamily="18" charset="0"/>
                <a:ea typeface="Calibri" panose="020F0502020204030204" pitchFamily="34" charset="0"/>
                <a:cs typeface="Times New Roman" panose="02020603050405020304" pitchFamily="18" charset="0"/>
              </a:rPr>
              <a:t>Typ</a:t>
            </a:r>
            <a:r>
              <a:rPr lang="en-IN" dirty="0">
                <a:latin typeface="Century" panose="02040604050505020304" pitchFamily="18" charset="0"/>
                <a:ea typeface="Calibri" panose="020F0502020204030204" pitchFamily="34" charset="0"/>
                <a:cs typeface="Times New Roman" panose="02020603050405020304" pitchFamily="18" charset="0"/>
              </a:rPr>
              <a:t>) type of Home functionality (Assume typical unless deductions are warranted) (Functional) the </a:t>
            </a:r>
            <a:r>
              <a:rPr lang="en-IN" dirty="0" err="1">
                <a:latin typeface="Century" panose="02040604050505020304" pitchFamily="18" charset="0"/>
                <a:ea typeface="Calibri" panose="020F0502020204030204" pitchFamily="34" charset="0"/>
                <a:cs typeface="Times New Roman" panose="02020603050405020304" pitchFamily="18" charset="0"/>
              </a:rPr>
              <a:t>SalePrice</a:t>
            </a:r>
            <a:r>
              <a:rPr lang="en-IN" dirty="0">
                <a:latin typeface="Century" panose="02040604050505020304" pitchFamily="18" charset="0"/>
                <a:ea typeface="Calibri" panose="020F0502020204030204" pitchFamily="34" charset="0"/>
                <a:cs typeface="Times New Roman" panose="02020603050405020304" pitchFamily="18" charset="0"/>
              </a:rPr>
              <a:t> is high.</a:t>
            </a:r>
          </a:p>
          <a:p>
            <a:pPr lvl="0">
              <a:lnSpc>
                <a:spcPct val="107000"/>
              </a:lnSpc>
              <a:spcBef>
                <a:spcPts val="300"/>
              </a:spcBef>
              <a:spcAft>
                <a:spcPts val="300"/>
              </a:spcAft>
              <a:buFont typeface="Wingdings" pitchFamily="2" charset="2"/>
              <a:buChar char="§"/>
            </a:pPr>
            <a:r>
              <a:rPr lang="en-IN" dirty="0">
                <a:latin typeface="Century" panose="02040604050505020304" pitchFamily="18" charset="0"/>
                <a:ea typeface="Calibri" panose="020F0502020204030204" pitchFamily="34" charset="0"/>
                <a:cs typeface="Times New Roman" panose="02020603050405020304" pitchFamily="18" charset="0"/>
              </a:rPr>
              <a:t>For Excellent - Exceptional Masonry Fireplace (Ex) of Fireplace quality (</a:t>
            </a:r>
            <a:r>
              <a:rPr lang="en-IN" dirty="0" err="1">
                <a:latin typeface="Century" panose="02040604050505020304" pitchFamily="18" charset="0"/>
                <a:ea typeface="Calibri" panose="020F0502020204030204" pitchFamily="34" charset="0"/>
                <a:cs typeface="Times New Roman" panose="02020603050405020304" pitchFamily="18" charset="0"/>
              </a:rPr>
              <a:t>FireplaceQual</a:t>
            </a:r>
            <a:r>
              <a:rPr lang="en-IN" dirty="0">
                <a:latin typeface="Century" panose="02040604050505020304" pitchFamily="18" charset="0"/>
                <a:ea typeface="Calibri" panose="020F0502020204030204" pitchFamily="34" charset="0"/>
                <a:cs typeface="Times New Roman" panose="02020603050405020304" pitchFamily="18" charset="0"/>
              </a:rPr>
              <a:t>) has highest </a:t>
            </a:r>
            <a:r>
              <a:rPr lang="en-IN" dirty="0" err="1">
                <a:latin typeface="Century" panose="02040604050505020304" pitchFamily="18" charset="0"/>
                <a:ea typeface="Calibri" panose="020F0502020204030204" pitchFamily="34" charset="0"/>
                <a:cs typeface="Times New Roman" panose="02020603050405020304" pitchFamily="18" charset="0"/>
              </a:rPr>
              <a:t>SalePrice</a:t>
            </a:r>
            <a:r>
              <a:rPr lang="en-IN" dirty="0">
                <a:latin typeface="Century" panose="02040604050505020304" pitchFamily="18" charset="0"/>
                <a:ea typeface="Calibri" panose="020F0502020204030204" pitchFamily="34" charset="0"/>
                <a:cs typeface="Times New Roman" panose="02020603050405020304" pitchFamily="18" charset="0"/>
              </a:rPr>
              <a:t>. </a:t>
            </a:r>
          </a:p>
          <a:p>
            <a:pPr lvl="0">
              <a:lnSpc>
                <a:spcPct val="107000"/>
              </a:lnSpc>
              <a:spcBef>
                <a:spcPts val="300"/>
              </a:spcBef>
              <a:spcAft>
                <a:spcPts val="300"/>
              </a:spcAft>
              <a:buFont typeface="Wingdings" pitchFamily="2" charset="2"/>
              <a:buChar char="§"/>
            </a:pPr>
            <a:r>
              <a:rPr lang="en-IN" dirty="0">
                <a:latin typeface="Century" panose="02040604050505020304" pitchFamily="18" charset="0"/>
                <a:ea typeface="Calibri" panose="020F0502020204030204" pitchFamily="34" charset="0"/>
                <a:cs typeface="Times New Roman" panose="02020603050405020304" pitchFamily="18" charset="0"/>
              </a:rPr>
              <a:t>For Built-In (Garage part of house - typically has room above garage) (</a:t>
            </a:r>
            <a:r>
              <a:rPr lang="en-IN" dirty="0" err="1">
                <a:latin typeface="Century" panose="02040604050505020304" pitchFamily="18" charset="0"/>
                <a:ea typeface="Calibri" panose="020F0502020204030204" pitchFamily="34" charset="0"/>
                <a:cs typeface="Times New Roman" panose="02020603050405020304" pitchFamily="18" charset="0"/>
              </a:rPr>
              <a:t>BuiltIn</a:t>
            </a:r>
            <a:r>
              <a:rPr lang="en-IN" dirty="0">
                <a:latin typeface="Century" panose="02040604050505020304" pitchFamily="18" charset="0"/>
                <a:ea typeface="Calibri" panose="020F0502020204030204" pitchFamily="34" charset="0"/>
                <a:cs typeface="Times New Roman" panose="02020603050405020304" pitchFamily="18" charset="0"/>
              </a:rPr>
              <a:t>) Garage location (</a:t>
            </a:r>
            <a:r>
              <a:rPr lang="en-IN" dirty="0" err="1">
                <a:latin typeface="Century" panose="02040604050505020304" pitchFamily="18" charset="0"/>
                <a:ea typeface="Calibri" panose="020F0502020204030204" pitchFamily="34" charset="0"/>
                <a:cs typeface="Times New Roman" panose="02020603050405020304" pitchFamily="18" charset="0"/>
              </a:rPr>
              <a:t>GarageType</a:t>
            </a:r>
            <a:r>
              <a:rPr lang="en-IN" dirty="0">
                <a:latin typeface="Century" panose="02040604050505020304" pitchFamily="18" charset="0"/>
                <a:ea typeface="Calibri" panose="020F0502020204030204" pitchFamily="34" charset="0"/>
                <a:cs typeface="Times New Roman" panose="02020603050405020304" pitchFamily="18" charset="0"/>
              </a:rPr>
              <a:t>) the </a:t>
            </a:r>
            <a:r>
              <a:rPr lang="en-IN" dirty="0" err="1">
                <a:latin typeface="Century" panose="02040604050505020304" pitchFamily="18" charset="0"/>
                <a:ea typeface="Calibri" panose="020F0502020204030204" pitchFamily="34" charset="0"/>
                <a:cs typeface="Times New Roman" panose="02020603050405020304" pitchFamily="18" charset="0"/>
              </a:rPr>
              <a:t>SalePrice</a:t>
            </a:r>
            <a:r>
              <a:rPr lang="en-IN" dirty="0">
                <a:latin typeface="Century" panose="02040604050505020304" pitchFamily="18" charset="0"/>
                <a:ea typeface="Calibri" panose="020F0502020204030204" pitchFamily="34" charset="0"/>
                <a:cs typeface="Times New Roman" panose="02020603050405020304" pitchFamily="18" charset="0"/>
              </a:rPr>
              <a:t> is maximum.</a:t>
            </a:r>
          </a:p>
          <a:p>
            <a:pPr lvl="0">
              <a:lnSpc>
                <a:spcPct val="107000"/>
              </a:lnSpc>
              <a:spcBef>
                <a:spcPts val="300"/>
              </a:spcBef>
              <a:spcAft>
                <a:spcPts val="300"/>
              </a:spcAft>
              <a:buFont typeface="Wingdings" pitchFamily="2" charset="2"/>
              <a:buChar char="§"/>
            </a:pPr>
            <a:r>
              <a:rPr lang="en-IN" dirty="0">
                <a:latin typeface="Century" panose="02040604050505020304" pitchFamily="18" charset="0"/>
                <a:ea typeface="Calibri" panose="020F0502020204030204" pitchFamily="34" charset="0"/>
                <a:cs typeface="Times New Roman" panose="02020603050405020304" pitchFamily="18" charset="0"/>
              </a:rPr>
              <a:t>For Completely finished (Fin) Interior of the garage (</a:t>
            </a:r>
            <a:r>
              <a:rPr lang="en-IN" dirty="0" err="1">
                <a:latin typeface="Century" panose="02040604050505020304" pitchFamily="18" charset="0"/>
                <a:ea typeface="Calibri" panose="020F0502020204030204" pitchFamily="34" charset="0"/>
                <a:cs typeface="Times New Roman" panose="02020603050405020304" pitchFamily="18" charset="0"/>
              </a:rPr>
              <a:t>GarageFinish</a:t>
            </a:r>
            <a:r>
              <a:rPr lang="en-IN" dirty="0">
                <a:latin typeface="Century" panose="02040604050505020304" pitchFamily="18" charset="0"/>
                <a:ea typeface="Calibri" panose="020F0502020204030204" pitchFamily="34" charset="0"/>
                <a:cs typeface="Times New Roman" panose="02020603050405020304" pitchFamily="18" charset="0"/>
              </a:rPr>
              <a:t>) the </a:t>
            </a:r>
            <a:r>
              <a:rPr lang="en-IN" dirty="0" err="1">
                <a:latin typeface="Century" panose="02040604050505020304" pitchFamily="18" charset="0"/>
                <a:ea typeface="Calibri" panose="020F0502020204030204" pitchFamily="34" charset="0"/>
                <a:cs typeface="Times New Roman" panose="02020603050405020304" pitchFamily="18" charset="0"/>
              </a:rPr>
              <a:t>SalePrice</a:t>
            </a:r>
            <a:r>
              <a:rPr lang="en-IN" dirty="0">
                <a:latin typeface="Century" panose="02040604050505020304" pitchFamily="18" charset="0"/>
                <a:ea typeface="Calibri" panose="020F0502020204030204" pitchFamily="34" charset="0"/>
                <a:cs typeface="Times New Roman" panose="02020603050405020304" pitchFamily="18" charset="0"/>
              </a:rPr>
              <a:t> is high.</a:t>
            </a:r>
          </a:p>
          <a:p>
            <a:pPr lvl="0">
              <a:lnSpc>
                <a:spcPct val="107000"/>
              </a:lnSpc>
              <a:spcBef>
                <a:spcPts val="300"/>
              </a:spcBef>
              <a:spcAft>
                <a:spcPts val="300"/>
              </a:spcAft>
              <a:buFont typeface="Wingdings" pitchFamily="2" charset="2"/>
              <a:buChar char="§"/>
            </a:pPr>
            <a:r>
              <a:rPr lang="en-IN" dirty="0">
                <a:latin typeface="Century" panose="02040604050505020304" pitchFamily="18" charset="0"/>
                <a:ea typeface="Calibri" panose="020F0502020204030204" pitchFamily="34" charset="0"/>
                <a:cs typeface="Times New Roman" panose="02020603050405020304" pitchFamily="18" charset="0"/>
              </a:rPr>
              <a:t>For Excellent (Ex) Garage quality (</a:t>
            </a:r>
            <a:r>
              <a:rPr lang="en-IN" dirty="0" err="1">
                <a:latin typeface="Century" panose="02040604050505020304" pitchFamily="18" charset="0"/>
                <a:ea typeface="Calibri" panose="020F0502020204030204" pitchFamily="34" charset="0"/>
                <a:cs typeface="Times New Roman" panose="02020603050405020304" pitchFamily="18" charset="0"/>
              </a:rPr>
              <a:t>GarageQual</a:t>
            </a:r>
            <a:r>
              <a:rPr lang="en-IN" dirty="0">
                <a:latin typeface="Century" panose="02040604050505020304" pitchFamily="18" charset="0"/>
                <a:ea typeface="Calibri" panose="020F0502020204030204" pitchFamily="34" charset="0"/>
                <a:cs typeface="Times New Roman" panose="02020603050405020304" pitchFamily="18" charset="0"/>
              </a:rPr>
              <a:t>) the </a:t>
            </a:r>
            <a:r>
              <a:rPr lang="en-IN" dirty="0" err="1">
                <a:latin typeface="Century" panose="02040604050505020304" pitchFamily="18" charset="0"/>
                <a:ea typeface="Calibri" panose="020F0502020204030204" pitchFamily="34" charset="0"/>
                <a:cs typeface="Times New Roman" panose="02020603050405020304" pitchFamily="18" charset="0"/>
              </a:rPr>
              <a:t>SalePrice</a:t>
            </a:r>
            <a:r>
              <a:rPr lang="en-IN" dirty="0">
                <a:latin typeface="Century" panose="02040604050505020304" pitchFamily="18" charset="0"/>
                <a:ea typeface="Calibri" panose="020F0502020204030204" pitchFamily="34" charset="0"/>
                <a:cs typeface="Times New Roman" panose="02020603050405020304" pitchFamily="18" charset="0"/>
              </a:rPr>
              <a:t> is high.</a:t>
            </a:r>
          </a:p>
          <a:p>
            <a:pPr lvl="0">
              <a:lnSpc>
                <a:spcPct val="107000"/>
              </a:lnSpc>
              <a:spcBef>
                <a:spcPts val="300"/>
              </a:spcBef>
              <a:spcAft>
                <a:spcPts val="300"/>
              </a:spcAft>
              <a:buFont typeface="Wingdings" pitchFamily="2" charset="2"/>
              <a:buChar char="§"/>
            </a:pPr>
            <a:r>
              <a:rPr lang="en-IN" dirty="0">
                <a:latin typeface="Century" panose="02040604050505020304" pitchFamily="18" charset="0"/>
                <a:ea typeface="Calibri" panose="020F0502020204030204" pitchFamily="34" charset="0"/>
                <a:cs typeface="Times New Roman" panose="02020603050405020304" pitchFamily="18" charset="0"/>
              </a:rPr>
              <a:t>For Typical/Average (TA) and Good (</a:t>
            </a:r>
            <a:r>
              <a:rPr lang="en-IN" dirty="0" err="1">
                <a:latin typeface="Century" panose="02040604050505020304" pitchFamily="18" charset="0"/>
                <a:ea typeface="Calibri" panose="020F0502020204030204" pitchFamily="34" charset="0"/>
                <a:cs typeface="Times New Roman" panose="02020603050405020304" pitchFamily="18" charset="0"/>
              </a:rPr>
              <a:t>Gd</a:t>
            </a:r>
            <a:r>
              <a:rPr lang="en-IN" dirty="0">
                <a:latin typeface="Century" panose="02040604050505020304" pitchFamily="18" charset="0"/>
                <a:ea typeface="Calibri" panose="020F0502020204030204" pitchFamily="34" charset="0"/>
                <a:cs typeface="Times New Roman" panose="02020603050405020304" pitchFamily="18" charset="0"/>
              </a:rPr>
              <a:t>) Garage condition (</a:t>
            </a:r>
            <a:r>
              <a:rPr lang="en-IN" dirty="0" err="1">
                <a:latin typeface="Century" panose="02040604050505020304" pitchFamily="18" charset="0"/>
                <a:ea typeface="Calibri" panose="020F0502020204030204" pitchFamily="34" charset="0"/>
                <a:cs typeface="Times New Roman" panose="02020603050405020304" pitchFamily="18" charset="0"/>
              </a:rPr>
              <a:t>GarageCond</a:t>
            </a:r>
            <a:r>
              <a:rPr lang="en-IN" dirty="0">
                <a:latin typeface="Century" panose="02040604050505020304" pitchFamily="18" charset="0"/>
                <a:ea typeface="Calibri" panose="020F0502020204030204" pitchFamily="34" charset="0"/>
                <a:cs typeface="Times New Roman" panose="02020603050405020304" pitchFamily="18" charset="0"/>
              </a:rPr>
              <a:t>) the </a:t>
            </a:r>
            <a:r>
              <a:rPr lang="en-IN" dirty="0" err="1">
                <a:latin typeface="Century" panose="02040604050505020304" pitchFamily="18" charset="0"/>
                <a:ea typeface="Calibri" panose="020F0502020204030204" pitchFamily="34" charset="0"/>
                <a:cs typeface="Times New Roman" panose="02020603050405020304" pitchFamily="18" charset="0"/>
              </a:rPr>
              <a:t>SalePrice</a:t>
            </a:r>
            <a:r>
              <a:rPr lang="en-IN" dirty="0">
                <a:latin typeface="Century" panose="02040604050505020304" pitchFamily="18" charset="0"/>
                <a:ea typeface="Calibri" panose="020F0502020204030204" pitchFamily="34" charset="0"/>
                <a:cs typeface="Times New Roman" panose="02020603050405020304" pitchFamily="18" charset="0"/>
              </a:rPr>
              <a:t> is high.</a:t>
            </a:r>
          </a:p>
          <a:p>
            <a:pPr lvl="0">
              <a:lnSpc>
                <a:spcPct val="107000"/>
              </a:lnSpc>
              <a:spcBef>
                <a:spcPts val="300"/>
              </a:spcBef>
              <a:spcAft>
                <a:spcPts val="300"/>
              </a:spcAft>
              <a:buFont typeface="Wingdings" pitchFamily="2" charset="2"/>
              <a:buChar char="§"/>
            </a:pPr>
            <a:r>
              <a:rPr lang="en-IN" dirty="0">
                <a:latin typeface="Century" panose="02040604050505020304" pitchFamily="18" charset="0"/>
                <a:ea typeface="Calibri" panose="020F0502020204030204" pitchFamily="34" charset="0"/>
                <a:cs typeface="Times New Roman" panose="02020603050405020304" pitchFamily="18" charset="0"/>
              </a:rPr>
              <a:t>For having Paved driveway (</a:t>
            </a:r>
            <a:r>
              <a:rPr lang="en-IN" dirty="0" err="1">
                <a:latin typeface="Century" panose="02040604050505020304" pitchFamily="18" charset="0"/>
                <a:ea typeface="Calibri" panose="020F0502020204030204" pitchFamily="34" charset="0"/>
                <a:cs typeface="Times New Roman" panose="02020603050405020304" pitchFamily="18" charset="0"/>
              </a:rPr>
              <a:t>PavedDrive</a:t>
            </a:r>
            <a:r>
              <a:rPr lang="en-IN" dirty="0">
                <a:latin typeface="Century" panose="02040604050505020304" pitchFamily="18" charset="0"/>
                <a:ea typeface="Calibri" panose="020F0502020204030204" pitchFamily="34" charset="0"/>
                <a:cs typeface="Times New Roman" panose="02020603050405020304" pitchFamily="18" charset="0"/>
              </a:rPr>
              <a:t>) the </a:t>
            </a:r>
            <a:r>
              <a:rPr lang="en-IN" dirty="0" err="1">
                <a:latin typeface="Century" panose="02040604050505020304" pitchFamily="18" charset="0"/>
                <a:ea typeface="Calibri" panose="020F0502020204030204" pitchFamily="34" charset="0"/>
                <a:cs typeface="Times New Roman" panose="02020603050405020304" pitchFamily="18" charset="0"/>
              </a:rPr>
              <a:t>SalePriceis</a:t>
            </a:r>
            <a:r>
              <a:rPr lang="en-IN" dirty="0">
                <a:latin typeface="Century" panose="02040604050505020304" pitchFamily="18" charset="0"/>
                <a:ea typeface="Calibri" panose="020F0502020204030204" pitchFamily="34" charset="0"/>
                <a:cs typeface="Times New Roman" panose="02020603050405020304" pitchFamily="18" charset="0"/>
              </a:rPr>
              <a:t> high.</a:t>
            </a:r>
            <a:endParaRPr lang="en-IN" dirty="0">
              <a:latin typeface="Century" panose="02040604050505020304" pitchFamily="18" charset="0"/>
            </a:endParaRPr>
          </a:p>
          <a:p>
            <a:pPr>
              <a:buFont typeface="Wingdings" pitchFamily="2" charset="2"/>
              <a:buChar char="§"/>
            </a:pPr>
            <a:endParaRPr lang="en-US" dirty="0"/>
          </a:p>
        </p:txBody>
      </p:sp>
    </p:spTree>
    <p:extLst>
      <p:ext uri="{BB962C8B-B14F-4D97-AF65-F5344CB8AC3E}">
        <p14:creationId xmlns:p14="http://schemas.microsoft.com/office/powerpoint/2010/main" val="9052508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Visualizations of categorical columns:</a:t>
            </a:r>
            <a:endParaRPr lang="en-US" dirty="0"/>
          </a:p>
        </p:txBody>
      </p:sp>
      <p:pic>
        <p:nvPicPr>
          <p:cNvPr id="4" name="Content Placeholder 3">
            <a:extLst>
              <a:ext uri="{FF2B5EF4-FFF2-40B4-BE49-F238E27FC236}">
                <a16:creationId xmlns:lc="http://schemas.openxmlformats.org/drawingml/2006/lockedCanvas" xmlns:a16="http://schemas.microsoft.com/office/drawing/2014/main" xmlns="" id="{0D14ED80-9118-41BC-BB4A-45A7D61E903E}"/>
              </a:ext>
            </a:extLst>
          </p:cNvPr>
          <p:cNvPicPr>
            <a:picLocks noGrp="1"/>
          </p:cNvPicPr>
          <p:nvPr>
            <p:ph idx="1"/>
          </p:nvPr>
        </p:nvPicPr>
        <p:blipFill rotWithShape="1">
          <a:blip r:embed="rId2" cstate="print">
            <a:extLst>
              <a:ext uri="{28A0092B-C50C-407E-A947-70E740481C1C}">
                <a14:useLocalDpi xmlns:a14="http://schemas.microsoft.com/office/drawing/2010/main" val="0"/>
              </a:ext>
            </a:extLst>
          </a:blip>
          <a:srcRect t="91885" r="32846" b="-1"/>
          <a:stretch/>
        </p:blipFill>
        <p:spPr bwMode="auto">
          <a:xfrm>
            <a:off x="1772240" y="1649692"/>
            <a:ext cx="8455843" cy="3021236"/>
          </a:xfrm>
          <a:prstGeom prst="rect">
            <a:avLst/>
          </a:prstGeom>
          <a:noFill/>
          <a:ln>
            <a:noFill/>
          </a:ln>
          <a:extLst>
            <a:ext uri="{53640926-AAD7-44D8-BBD7-CCE9431645EC}">
              <a14:shadowObscured xmlns:a14="http://schemas.microsoft.com/office/drawing/2010/main"/>
            </a:ext>
          </a:extLst>
        </p:spPr>
      </p:pic>
      <p:sp>
        <p:nvSpPr>
          <p:cNvPr id="5" name="Rectangle 4"/>
          <p:cNvSpPr/>
          <p:nvPr/>
        </p:nvSpPr>
        <p:spPr>
          <a:xfrm>
            <a:off x="587604" y="4341882"/>
            <a:ext cx="9866723" cy="2298643"/>
          </a:xfrm>
          <a:prstGeom prst="rect">
            <a:avLst/>
          </a:prstGeom>
        </p:spPr>
        <p:txBody>
          <a:bodyPr wrap="square">
            <a:spAutoFit/>
          </a:bodyPr>
          <a:lstStyle/>
          <a:p>
            <a:pPr lvl="0">
              <a:lnSpc>
                <a:spcPct val="107000"/>
              </a:lnSpc>
            </a:pPr>
            <a:r>
              <a:rPr lang="en-IN" sz="4400" dirty="0" smtClean="0">
                <a:latin typeface="Arial" pitchFamily="34" charset="0"/>
                <a:ea typeface="Calibri" panose="020F0502020204030204" pitchFamily="34" charset="0"/>
                <a:cs typeface="Arial" pitchFamily="34" charset="0"/>
              </a:rPr>
              <a:t>Observations:</a:t>
            </a:r>
          </a:p>
          <a:p>
            <a:pPr marL="285750" lvl="0" indent="-285750">
              <a:lnSpc>
                <a:spcPct val="107000"/>
              </a:lnSpc>
              <a:buFont typeface="Wingdings" panose="05000000000000000000" pitchFamily="2" charset="2"/>
              <a:buChar char="ü"/>
            </a:pPr>
            <a:endParaRPr lang="en-IN" dirty="0">
              <a:latin typeface="Calibri" panose="020F0502020204030204" pitchFamily="34" charset="0"/>
              <a:ea typeface="Calibri" panose="020F0502020204030204" pitchFamily="34" charset="0"/>
              <a:cs typeface="Times New Roman" panose="02020603050405020304" pitchFamily="18" charset="0"/>
            </a:endParaRPr>
          </a:p>
          <a:p>
            <a:pPr marL="285750" lvl="0" indent="-285750">
              <a:lnSpc>
                <a:spcPct val="107000"/>
              </a:lnSpc>
              <a:buFont typeface="Wingdings" pitchFamily="2" charset="2"/>
              <a:buChar char="Ø"/>
            </a:pPr>
            <a:r>
              <a:rPr lang="en-IN" dirty="0" smtClean="0">
                <a:latin typeface="Calibri" panose="020F0502020204030204" pitchFamily="34" charset="0"/>
                <a:ea typeface="Calibri" panose="020F0502020204030204" pitchFamily="34" charset="0"/>
                <a:cs typeface="Times New Roman" panose="02020603050405020304" pitchFamily="18" charset="0"/>
              </a:rPr>
              <a:t>For </a:t>
            </a:r>
            <a:r>
              <a:rPr lang="en-IN" dirty="0">
                <a:latin typeface="Calibri" panose="020F0502020204030204" pitchFamily="34" charset="0"/>
                <a:ea typeface="Calibri" panose="020F0502020204030204" pitchFamily="34" charset="0"/>
                <a:cs typeface="Times New Roman" panose="02020603050405020304" pitchFamily="18" charset="0"/>
              </a:rPr>
              <a:t>Home just constructed and sold (New) and Contract 15% Down payment regular terms (Con) of type of sale (</a:t>
            </a:r>
            <a:r>
              <a:rPr lang="en-IN" dirty="0" err="1">
                <a:latin typeface="Calibri" panose="020F0502020204030204" pitchFamily="34" charset="0"/>
                <a:ea typeface="Calibri" panose="020F0502020204030204" pitchFamily="34" charset="0"/>
                <a:cs typeface="Times New Roman" panose="02020603050405020304" pitchFamily="18" charset="0"/>
              </a:rPr>
              <a:t>SaleType</a:t>
            </a:r>
            <a:r>
              <a:rPr lang="en-IN" dirty="0">
                <a:latin typeface="Calibri" panose="020F0502020204030204" pitchFamily="34" charset="0"/>
                <a:ea typeface="Calibri" panose="020F0502020204030204" pitchFamily="34" charset="0"/>
                <a:cs typeface="Times New Roman" panose="02020603050405020304" pitchFamily="18" charset="0"/>
              </a:rPr>
              <a:t>) as highest </a:t>
            </a:r>
            <a:r>
              <a:rPr lang="en-IN" dirty="0" err="1">
                <a:latin typeface="Calibri" panose="020F0502020204030204" pitchFamily="34" charset="0"/>
                <a:ea typeface="Calibri" panose="020F0502020204030204" pitchFamily="34" charset="0"/>
                <a:cs typeface="Times New Roman" panose="02020603050405020304" pitchFamily="18" charset="0"/>
              </a:rPr>
              <a:t>SalePrice</a:t>
            </a:r>
            <a:r>
              <a:rPr lang="en-IN" dirty="0">
                <a:latin typeface="Calibri" panose="020F0502020204030204" pitchFamily="34" charset="0"/>
                <a:ea typeface="Calibri" panose="020F0502020204030204" pitchFamily="34" charset="0"/>
                <a:cs typeface="Times New Roman" panose="02020603050405020304" pitchFamily="18" charset="0"/>
              </a:rPr>
              <a:t>.</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itchFamily="2" charset="2"/>
              <a:buChar char="Ø"/>
            </a:pPr>
            <a:r>
              <a:rPr lang="en-IN" dirty="0">
                <a:latin typeface="Calibri" panose="020F0502020204030204" pitchFamily="34" charset="0"/>
                <a:ea typeface="Calibri" panose="020F0502020204030204" pitchFamily="34" charset="0"/>
                <a:cs typeface="Times New Roman" panose="02020603050405020304" pitchFamily="18" charset="0"/>
              </a:rPr>
              <a:t>For Home was not completed when last assessed (associated with New Homes) (Partial) Condition of sale (</a:t>
            </a:r>
            <a:r>
              <a:rPr lang="en-IN" dirty="0" err="1">
                <a:latin typeface="Calibri" panose="020F0502020204030204" pitchFamily="34" charset="0"/>
                <a:ea typeface="Calibri" panose="020F0502020204030204" pitchFamily="34" charset="0"/>
                <a:cs typeface="Times New Roman" panose="02020603050405020304" pitchFamily="18" charset="0"/>
              </a:rPr>
              <a:t>SalesCondition</a:t>
            </a:r>
            <a:r>
              <a:rPr lang="en-IN" dirty="0">
                <a:latin typeface="Calibri" panose="020F0502020204030204" pitchFamily="34" charset="0"/>
                <a:ea typeface="Calibri" panose="020F0502020204030204" pitchFamily="34" charset="0"/>
                <a:cs typeface="Times New Roman" panose="02020603050405020304" pitchFamily="18" charset="0"/>
              </a:rPr>
              <a:t>) the </a:t>
            </a:r>
            <a:r>
              <a:rPr lang="en-IN" dirty="0" err="1">
                <a:latin typeface="Calibri" panose="020F0502020204030204" pitchFamily="34" charset="0"/>
                <a:ea typeface="Calibri" panose="020F0502020204030204" pitchFamily="34" charset="0"/>
                <a:cs typeface="Times New Roman" panose="02020603050405020304" pitchFamily="18" charset="0"/>
              </a:rPr>
              <a:t>SalePrice</a:t>
            </a:r>
            <a:r>
              <a:rPr lang="en-IN" dirty="0">
                <a:latin typeface="Calibri" panose="020F0502020204030204" pitchFamily="34" charset="0"/>
                <a:ea typeface="Calibri" panose="020F0502020204030204" pitchFamily="34" charset="0"/>
                <a:cs typeface="Times New Roman" panose="02020603050405020304" pitchFamily="18" charset="0"/>
              </a:rPr>
              <a:t> is maximum.</a:t>
            </a:r>
            <a:endParaRPr lang="en-IN" sz="1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702467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itchFamily="34" charset="0"/>
                <a:cs typeface="Arial" pitchFamily="34" charset="0"/>
              </a:rPr>
              <a:t>Analysis:</a:t>
            </a:r>
            <a:endParaRPr lang="en-US" dirty="0">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pPr lvl="0">
              <a:lnSpc>
                <a:spcPct val="107000"/>
              </a:lnSpc>
              <a:buFont typeface="Wingdings" pitchFamily="2" charset="2"/>
              <a:buChar char="Ø"/>
            </a:pPr>
            <a:r>
              <a:rPr lang="en-IN" sz="2400" dirty="0">
                <a:latin typeface="Century" panose="02040604050505020304" pitchFamily="18" charset="0"/>
              </a:rPr>
              <a:t> </a:t>
            </a:r>
            <a:r>
              <a:rPr lang="en-IN" sz="2400" dirty="0">
                <a:latin typeface="Century" panose="02040604050505020304" pitchFamily="18" charset="0"/>
                <a:ea typeface="Calibri" panose="020F0502020204030204" pitchFamily="34" charset="0"/>
                <a:cs typeface="Times New Roman" panose="02020603050405020304" pitchFamily="18" charset="0"/>
              </a:rPr>
              <a:t>I have used box plot for each pair of categorical features that shows the relation with the median sale price for all the sub categories in each categorical feature. </a:t>
            </a:r>
          </a:p>
          <a:p>
            <a:pPr lvl="0">
              <a:lnSpc>
                <a:spcPct val="107000"/>
              </a:lnSpc>
              <a:spcAft>
                <a:spcPts val="800"/>
              </a:spcAft>
              <a:buFont typeface="Wingdings" pitchFamily="2" charset="2"/>
              <a:buChar char="Ø"/>
            </a:pPr>
            <a:r>
              <a:rPr lang="en-IN" sz="2400" dirty="0">
                <a:latin typeface="Century" panose="02040604050505020304" pitchFamily="18" charset="0"/>
                <a:ea typeface="Calibri" panose="020F0502020204030204" pitchFamily="34" charset="0"/>
                <a:cs typeface="Times New Roman" panose="02020603050405020304" pitchFamily="18" charset="0"/>
              </a:rPr>
              <a:t>And also for continuous numerical variables I have used </a:t>
            </a:r>
            <a:r>
              <a:rPr lang="en-IN" sz="2400" dirty="0" err="1">
                <a:latin typeface="Century" panose="02040604050505020304" pitchFamily="18" charset="0"/>
                <a:ea typeface="Calibri" panose="020F0502020204030204" pitchFamily="34" charset="0"/>
                <a:cs typeface="Times New Roman" panose="02020603050405020304" pitchFamily="18" charset="0"/>
              </a:rPr>
              <a:t>reg</a:t>
            </a:r>
            <a:r>
              <a:rPr lang="en-IN" sz="2400" dirty="0">
                <a:latin typeface="Century" panose="02040604050505020304" pitchFamily="18" charset="0"/>
                <a:ea typeface="Calibri" panose="020F0502020204030204" pitchFamily="34" charset="0"/>
                <a:cs typeface="Times New Roman" panose="02020603050405020304" pitchFamily="18" charset="0"/>
              </a:rPr>
              <a:t> plot to show the relationship between continuous numerical variable and target variable.</a:t>
            </a:r>
          </a:p>
          <a:p>
            <a:pPr lvl="0">
              <a:lnSpc>
                <a:spcPct val="107000"/>
              </a:lnSpc>
              <a:spcAft>
                <a:spcPts val="800"/>
              </a:spcAft>
              <a:buFont typeface="Wingdings" pitchFamily="2" charset="2"/>
              <a:buChar char="Ø"/>
            </a:pPr>
            <a:r>
              <a:rPr lang="en-IN" sz="2400" dirty="0">
                <a:latin typeface="Century" panose="02040604050505020304" pitchFamily="18" charset="0"/>
                <a:ea typeface="Calibri" panose="020F0502020204030204" pitchFamily="34" charset="0"/>
                <a:cs typeface="Times New Roman" panose="02020603050405020304" pitchFamily="18" charset="0"/>
              </a:rPr>
              <a:t>I found that there is a linear relationship between continuous numerical variable and </a:t>
            </a:r>
            <a:r>
              <a:rPr lang="en-IN" sz="2400" dirty="0" err="1">
                <a:latin typeface="Century" panose="02040604050505020304" pitchFamily="18" charset="0"/>
                <a:ea typeface="Calibri" panose="020F0502020204030204" pitchFamily="34" charset="0"/>
                <a:cs typeface="Times New Roman" panose="02020603050405020304" pitchFamily="18" charset="0"/>
              </a:rPr>
              <a:t>SalePrice</a:t>
            </a:r>
            <a:r>
              <a:rPr lang="en-IN" sz="2400" dirty="0">
                <a:latin typeface="Century" panose="02040604050505020304" pitchFamily="18" charset="0"/>
                <a:ea typeface="Calibri" panose="020F0502020204030204" pitchFamily="34" charset="0"/>
                <a:cs typeface="Times New Roman" panose="02020603050405020304" pitchFamily="18" charset="0"/>
              </a:rPr>
              <a:t>.</a:t>
            </a:r>
            <a:endParaRPr lang="en-IN" sz="2400" dirty="0">
              <a:latin typeface="Century" panose="02040604050505020304" pitchFamily="18" charset="0"/>
            </a:endParaRPr>
          </a:p>
          <a:p>
            <a:endParaRPr lang="en-US" dirty="0"/>
          </a:p>
        </p:txBody>
      </p:sp>
    </p:spTree>
    <p:extLst>
      <p:ext uri="{BB962C8B-B14F-4D97-AF65-F5344CB8AC3E}">
        <p14:creationId xmlns:p14="http://schemas.microsoft.com/office/powerpoint/2010/main" val="9427172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Cleaning Steps:</a:t>
            </a:r>
            <a:endParaRPr lang="en-US" dirty="0"/>
          </a:p>
        </p:txBody>
      </p:sp>
      <p:sp>
        <p:nvSpPr>
          <p:cNvPr id="3" name="Content Placeholder 2"/>
          <p:cNvSpPr>
            <a:spLocks noGrp="1"/>
          </p:cNvSpPr>
          <p:nvPr>
            <p:ph idx="1"/>
          </p:nvPr>
        </p:nvSpPr>
        <p:spPr/>
        <p:txBody>
          <a:bodyPr>
            <a:normAutofit fontScale="92500" lnSpcReduction="20000"/>
          </a:bodyPr>
          <a:lstStyle/>
          <a:p>
            <a:pPr marL="457200" lvl="1" indent="0">
              <a:buNone/>
            </a:pPr>
            <a:endParaRPr lang="en-IN" dirty="0">
              <a:latin typeface="Century" panose="02040604050505020304" pitchFamily="18" charset="0"/>
              <a:cs typeface="Times New Roman" panose="02020603050405020304" pitchFamily="18" charset="0"/>
            </a:endParaRPr>
          </a:p>
          <a:p>
            <a:pPr lvl="1">
              <a:buFont typeface="Wingdings" pitchFamily="2" charset="2"/>
              <a:buChar char="Ø"/>
            </a:pPr>
            <a:r>
              <a:rPr lang="en-IN" dirty="0" smtClean="0">
                <a:latin typeface="Century" panose="02040604050505020304" pitchFamily="18" charset="0"/>
              </a:rPr>
              <a:t>In </a:t>
            </a:r>
            <a:r>
              <a:rPr lang="en-IN" dirty="0">
                <a:latin typeface="Century" panose="02040604050505020304" pitchFamily="18" charset="0"/>
              </a:rPr>
              <a:t>my datasets I found null values, outliers and also </a:t>
            </a:r>
            <a:r>
              <a:rPr lang="en-IN" dirty="0" err="1">
                <a:latin typeface="Century" panose="02040604050505020304" pitchFamily="18" charset="0"/>
              </a:rPr>
              <a:t>skewness</a:t>
            </a:r>
            <a:r>
              <a:rPr lang="en-IN" dirty="0">
                <a:latin typeface="Century" panose="02040604050505020304" pitchFamily="18" charset="0"/>
              </a:rPr>
              <a:t>.</a:t>
            </a:r>
          </a:p>
          <a:p>
            <a:pPr marL="0" indent="0">
              <a:buNone/>
            </a:pPr>
            <a:endParaRPr lang="en-IN" sz="2400" dirty="0" smtClean="0">
              <a:latin typeface="Century" panose="02040604050505020304" pitchFamily="18" charset="0"/>
              <a:ea typeface="Calibri" panose="020F0502020204030204" pitchFamily="34" charset="0"/>
              <a:cs typeface="Times New Roman" panose="02020603050405020304" pitchFamily="18" charset="0"/>
            </a:endParaRPr>
          </a:p>
          <a:p>
            <a:pPr>
              <a:buFont typeface="Wingdings" pitchFamily="2" charset="2"/>
              <a:buChar char="Ø"/>
            </a:pPr>
            <a:r>
              <a:rPr lang="en-IN" sz="2400" dirty="0" smtClean="0">
                <a:latin typeface="Century" panose="02040604050505020304" pitchFamily="18" charset="0"/>
                <a:ea typeface="Calibri" panose="020F0502020204030204" pitchFamily="34" charset="0"/>
                <a:cs typeface="Times New Roman" panose="02020603050405020304" pitchFamily="18" charset="0"/>
              </a:rPr>
              <a:t>I </a:t>
            </a:r>
            <a:r>
              <a:rPr lang="en-IN" sz="2400" dirty="0">
                <a:latin typeface="Century" panose="02040604050505020304" pitchFamily="18" charset="0"/>
                <a:ea typeface="Calibri" panose="020F0502020204030204" pitchFamily="34" charset="0"/>
                <a:cs typeface="Times New Roman" panose="02020603050405020304" pitchFamily="18" charset="0"/>
              </a:rPr>
              <a:t>have used imputation method to replace null values. To remove outliers I have used percentile method. And to remove </a:t>
            </a:r>
            <a:r>
              <a:rPr lang="en-IN" sz="2400" dirty="0" err="1">
                <a:latin typeface="Century" panose="02040604050505020304" pitchFamily="18" charset="0"/>
                <a:ea typeface="Calibri" panose="020F0502020204030204" pitchFamily="34" charset="0"/>
                <a:cs typeface="Times New Roman" panose="02020603050405020304" pitchFamily="18" charset="0"/>
              </a:rPr>
              <a:t>skewness</a:t>
            </a:r>
            <a:r>
              <a:rPr lang="en-IN" sz="2400" dirty="0">
                <a:latin typeface="Century" panose="02040604050505020304" pitchFamily="18" charset="0"/>
                <a:ea typeface="Calibri" panose="020F0502020204030204" pitchFamily="34" charset="0"/>
                <a:cs typeface="Times New Roman" panose="02020603050405020304" pitchFamily="18" charset="0"/>
              </a:rPr>
              <a:t> </a:t>
            </a:r>
            <a:r>
              <a:rPr lang="en-IN" sz="2400" dirty="0" smtClean="0">
                <a:latin typeface="Century" panose="02040604050505020304" pitchFamily="18" charset="0"/>
                <a:ea typeface="Calibri" panose="020F0502020204030204" pitchFamily="34" charset="0"/>
                <a:cs typeface="Times New Roman" panose="02020603050405020304" pitchFamily="18" charset="0"/>
              </a:rPr>
              <a:t>have </a:t>
            </a:r>
            <a:r>
              <a:rPr lang="en-IN" sz="2400" dirty="0">
                <a:latin typeface="Century" panose="02040604050505020304" pitchFamily="18" charset="0"/>
                <a:ea typeface="Calibri" panose="020F0502020204030204" pitchFamily="34" charset="0"/>
                <a:cs typeface="Times New Roman" panose="02020603050405020304" pitchFamily="18" charset="0"/>
              </a:rPr>
              <a:t>used yeo-</a:t>
            </a:r>
            <a:r>
              <a:rPr lang="en-IN" sz="2400" dirty="0" err="1">
                <a:latin typeface="Century" panose="02040604050505020304" pitchFamily="18" charset="0"/>
                <a:ea typeface="Calibri" panose="020F0502020204030204" pitchFamily="34" charset="0"/>
                <a:cs typeface="Times New Roman" panose="02020603050405020304" pitchFamily="18" charset="0"/>
              </a:rPr>
              <a:t>johnson</a:t>
            </a:r>
            <a:r>
              <a:rPr lang="en-IN" sz="2400" dirty="0">
                <a:latin typeface="Century" panose="02040604050505020304" pitchFamily="18" charset="0"/>
                <a:ea typeface="Calibri" panose="020F0502020204030204" pitchFamily="34" charset="0"/>
                <a:cs typeface="Times New Roman" panose="02020603050405020304" pitchFamily="18" charset="0"/>
              </a:rPr>
              <a:t> method. </a:t>
            </a:r>
            <a:endParaRPr lang="en-IN" sz="2400" dirty="0" smtClean="0">
              <a:latin typeface="Century" panose="02040604050505020304" pitchFamily="18" charset="0"/>
              <a:ea typeface="Calibri" panose="020F0502020204030204" pitchFamily="34" charset="0"/>
              <a:cs typeface="Times New Roman" panose="02020603050405020304" pitchFamily="18" charset="0"/>
            </a:endParaRPr>
          </a:p>
          <a:p>
            <a:pPr>
              <a:buFont typeface="Wingdings" pitchFamily="2" charset="2"/>
              <a:buChar char="Ø"/>
            </a:pPr>
            <a:r>
              <a:rPr lang="en-IN" sz="2400" dirty="0" smtClean="0">
                <a:latin typeface="Century" panose="02040604050505020304" pitchFamily="18" charset="0"/>
                <a:ea typeface="Calibri" panose="020F0502020204030204" pitchFamily="34" charset="0"/>
                <a:cs typeface="Times New Roman" panose="02020603050405020304" pitchFamily="18" charset="0"/>
              </a:rPr>
              <a:t>To </a:t>
            </a:r>
            <a:r>
              <a:rPr lang="en-IN" sz="2400" dirty="0">
                <a:latin typeface="Century" panose="02040604050505020304" pitchFamily="18" charset="0"/>
                <a:ea typeface="Calibri" panose="020F0502020204030204" pitchFamily="34" charset="0"/>
                <a:cs typeface="Times New Roman" panose="02020603050405020304" pitchFamily="18" charset="0"/>
              </a:rPr>
              <a:t>encode the categorical columns I have use Ordinal Encoding. </a:t>
            </a:r>
          </a:p>
          <a:p>
            <a:pPr>
              <a:buFont typeface="Wingdings" pitchFamily="2" charset="2"/>
              <a:buChar char="Ø"/>
            </a:pPr>
            <a:r>
              <a:rPr lang="en-IN" sz="2400" dirty="0" smtClean="0">
                <a:latin typeface="Century" panose="02040604050505020304" pitchFamily="18" charset="0"/>
                <a:ea typeface="Calibri" panose="020F0502020204030204" pitchFamily="34" charset="0"/>
                <a:cs typeface="Times New Roman" panose="02020603050405020304" pitchFamily="18" charset="0"/>
              </a:rPr>
              <a:t>Use </a:t>
            </a:r>
            <a:r>
              <a:rPr lang="en-IN" sz="2400" dirty="0">
                <a:latin typeface="Century" panose="02040604050505020304" pitchFamily="18" charset="0"/>
                <a:ea typeface="Calibri" panose="020F0502020204030204" pitchFamily="34" charset="0"/>
                <a:cs typeface="Times New Roman" panose="02020603050405020304" pitchFamily="18" charset="0"/>
              </a:rPr>
              <a:t>of Pearson’s correlation coefficient to check the correlation between dependent and independent features. </a:t>
            </a:r>
            <a:endParaRPr lang="en-IN" sz="2400" dirty="0" smtClean="0">
              <a:latin typeface="Century" panose="02040604050505020304" pitchFamily="18" charset="0"/>
              <a:ea typeface="Calibri" panose="020F0502020204030204" pitchFamily="34" charset="0"/>
              <a:cs typeface="Times New Roman" panose="02020603050405020304" pitchFamily="18" charset="0"/>
            </a:endParaRPr>
          </a:p>
          <a:p>
            <a:pPr>
              <a:buFont typeface="Wingdings" pitchFamily="2" charset="2"/>
              <a:buChar char="Ø"/>
            </a:pPr>
            <a:r>
              <a:rPr lang="en-IN" sz="2400" dirty="0" smtClean="0">
                <a:latin typeface="Century" panose="02040604050505020304" pitchFamily="18" charset="0"/>
                <a:ea typeface="Calibri" panose="020F0502020204030204" pitchFamily="34" charset="0"/>
                <a:cs typeface="Times New Roman" panose="02020603050405020304" pitchFamily="18" charset="0"/>
              </a:rPr>
              <a:t>Also </a:t>
            </a:r>
            <a:r>
              <a:rPr lang="en-IN" sz="2400" dirty="0">
                <a:latin typeface="Century" panose="02040604050505020304" pitchFamily="18" charset="0"/>
                <a:ea typeface="Calibri" panose="020F0502020204030204" pitchFamily="34" charset="0"/>
                <a:cs typeface="Times New Roman" panose="02020603050405020304" pitchFamily="18" charset="0"/>
              </a:rPr>
              <a:t>I have used standardization. Then followed by model building with all regression algorithms.</a:t>
            </a:r>
            <a:endParaRPr lang="en-IN" sz="2400" dirty="0">
              <a:latin typeface="Century" panose="02040604050505020304" pitchFamily="18" charset="0"/>
            </a:endParaRPr>
          </a:p>
          <a:p>
            <a:endParaRPr lang="en-US" dirty="0"/>
          </a:p>
        </p:txBody>
      </p:sp>
    </p:spTree>
    <p:extLst>
      <p:ext uri="{BB962C8B-B14F-4D97-AF65-F5344CB8AC3E}">
        <p14:creationId xmlns:p14="http://schemas.microsoft.com/office/powerpoint/2010/main" val="36799838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Building:</a:t>
            </a:r>
            <a:endParaRPr lang="en-US" dirty="0"/>
          </a:p>
        </p:txBody>
      </p:sp>
      <p:sp>
        <p:nvSpPr>
          <p:cNvPr id="3" name="Content Placeholder 2"/>
          <p:cNvSpPr>
            <a:spLocks noGrp="1"/>
          </p:cNvSpPr>
          <p:nvPr>
            <p:ph idx="1"/>
          </p:nvPr>
        </p:nvSpPr>
        <p:spPr/>
        <p:txBody>
          <a:bodyPr>
            <a:normAutofit lnSpcReduction="10000"/>
          </a:bodyPr>
          <a:lstStyle/>
          <a:p>
            <a:pPr>
              <a:lnSpc>
                <a:spcPct val="107000"/>
              </a:lnSpc>
              <a:spcAft>
                <a:spcPts val="800"/>
              </a:spcAft>
              <a:buFont typeface="Wingdings" pitchFamily="2" charset="2"/>
              <a:buChar char="v"/>
            </a:pPr>
            <a:r>
              <a:rPr lang="en-IN" dirty="0" smtClean="0">
                <a:latin typeface="Century" panose="02040604050505020304" pitchFamily="18" charset="0"/>
                <a:ea typeface="Calibri" panose="020F0502020204030204" pitchFamily="34" charset="0"/>
                <a:cs typeface="Times New Roman" panose="02020603050405020304" pitchFamily="18" charset="0"/>
              </a:rPr>
              <a:t> Since </a:t>
            </a:r>
            <a:r>
              <a:rPr lang="en-IN" dirty="0" err="1">
                <a:latin typeface="Century" panose="02040604050505020304" pitchFamily="18" charset="0"/>
                <a:ea typeface="Calibri" panose="020F0502020204030204" pitchFamily="34" charset="0"/>
                <a:cs typeface="Times New Roman" panose="02020603050405020304" pitchFamily="18" charset="0"/>
              </a:rPr>
              <a:t>SalePrice</a:t>
            </a:r>
            <a:r>
              <a:rPr lang="en-IN" dirty="0">
                <a:latin typeface="Century" panose="02040604050505020304" pitchFamily="18" charset="0"/>
                <a:ea typeface="Calibri" panose="020F0502020204030204" pitchFamily="34" charset="0"/>
                <a:cs typeface="Times New Roman" panose="02020603050405020304" pitchFamily="18" charset="0"/>
              </a:rPr>
              <a:t> was my target and it was a continuous column so this </a:t>
            </a:r>
            <a:r>
              <a:rPr lang="en-IN" dirty="0" err="1">
                <a:latin typeface="Century" panose="02040604050505020304" pitchFamily="18" charset="0"/>
                <a:ea typeface="Calibri" panose="020F0502020204030204" pitchFamily="34" charset="0"/>
                <a:cs typeface="Times New Roman" panose="02020603050405020304" pitchFamily="18" charset="0"/>
              </a:rPr>
              <a:t>perticular</a:t>
            </a:r>
            <a:r>
              <a:rPr lang="en-IN" dirty="0">
                <a:latin typeface="Century" panose="02040604050505020304" pitchFamily="18" charset="0"/>
                <a:ea typeface="Calibri" panose="020F0502020204030204" pitchFamily="34" charset="0"/>
                <a:cs typeface="Times New Roman" panose="02020603050405020304" pitchFamily="18" charset="0"/>
              </a:rPr>
              <a:t> problem was regression problem. And I have used all regression algorithms to build my model. By looking into the difference of r2 score and cross validation score I found </a:t>
            </a:r>
            <a:r>
              <a:rPr lang="en-IN" dirty="0" err="1">
                <a:latin typeface="Century" panose="02040604050505020304" pitchFamily="18" charset="0"/>
                <a:ea typeface="Calibri" panose="020F0502020204030204" pitchFamily="34" charset="0"/>
                <a:cs typeface="Times New Roman" panose="02020603050405020304" pitchFamily="18" charset="0"/>
              </a:rPr>
              <a:t>ExtraTreesRegressor</a:t>
            </a:r>
            <a:r>
              <a:rPr lang="en-IN" dirty="0">
                <a:latin typeface="Century" panose="02040604050505020304" pitchFamily="18" charset="0"/>
                <a:ea typeface="Calibri" panose="020F0502020204030204" pitchFamily="34" charset="0"/>
                <a:cs typeface="Times New Roman" panose="02020603050405020304" pitchFamily="18" charset="0"/>
              </a:rPr>
              <a:t> as a best model with least difference. Also to get the best model we have to run through multiple models and to avoid the confusion of </a:t>
            </a:r>
            <a:r>
              <a:rPr lang="en-IN" dirty="0" err="1">
                <a:latin typeface="Century" panose="02040604050505020304" pitchFamily="18" charset="0"/>
                <a:ea typeface="Calibri" panose="020F0502020204030204" pitchFamily="34" charset="0"/>
                <a:cs typeface="Times New Roman" panose="02020603050405020304" pitchFamily="18" charset="0"/>
              </a:rPr>
              <a:t>overfitting</a:t>
            </a:r>
            <a:r>
              <a:rPr lang="en-IN" dirty="0">
                <a:latin typeface="Century" panose="02040604050505020304" pitchFamily="18" charset="0"/>
                <a:ea typeface="Calibri" panose="020F0502020204030204" pitchFamily="34" charset="0"/>
                <a:cs typeface="Times New Roman" panose="02020603050405020304" pitchFamily="18" charset="0"/>
              </a:rPr>
              <a:t> we have go through cross validation. Below are the list of regression algorithms I have used in my project.</a:t>
            </a:r>
          </a:p>
          <a:p>
            <a:pPr marL="342900" lvl="0" indent="-342900">
              <a:lnSpc>
                <a:spcPct val="107000"/>
              </a:lnSpc>
              <a:spcBef>
                <a:spcPts val="300"/>
              </a:spcBef>
              <a:spcAft>
                <a:spcPts val="300"/>
              </a:spcAft>
              <a:buFont typeface="Wingdings" panose="05000000000000000000" pitchFamily="2" charset="2"/>
              <a:buChar char=""/>
            </a:pPr>
            <a:r>
              <a:rPr lang="en-IN" dirty="0" err="1">
                <a:latin typeface="Century" panose="02040604050505020304" pitchFamily="18" charset="0"/>
                <a:ea typeface="Calibri" panose="020F0502020204030204" pitchFamily="34" charset="0"/>
                <a:cs typeface="Times New Roman" panose="02020603050405020304" pitchFamily="18" charset="0"/>
              </a:rPr>
              <a:t>RandomForestRegressor</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dirty="0" err="1">
                <a:latin typeface="Century" panose="02040604050505020304" pitchFamily="18" charset="0"/>
                <a:ea typeface="Calibri" panose="020F0502020204030204" pitchFamily="34" charset="0"/>
                <a:cs typeface="Times New Roman" panose="02020603050405020304" pitchFamily="18" charset="0"/>
              </a:rPr>
              <a:t>XGBRegressor</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dirty="0" err="1">
                <a:latin typeface="Century" panose="02040604050505020304" pitchFamily="18" charset="0"/>
                <a:ea typeface="Calibri" panose="020F0502020204030204" pitchFamily="34" charset="0"/>
                <a:cs typeface="Times New Roman" panose="02020603050405020304" pitchFamily="18" charset="0"/>
              </a:rPr>
              <a:t>ExtraTreesRegressor</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dirty="0" err="1">
                <a:latin typeface="Century" panose="02040604050505020304" pitchFamily="18" charset="0"/>
                <a:ea typeface="Calibri" panose="020F0502020204030204" pitchFamily="34" charset="0"/>
                <a:cs typeface="Times New Roman" panose="02020603050405020304" pitchFamily="18" charset="0"/>
              </a:rPr>
              <a:t>GradientBoostingRegressor</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dirty="0" err="1">
                <a:latin typeface="Century" panose="02040604050505020304" pitchFamily="18" charset="0"/>
                <a:ea typeface="Calibri" panose="020F0502020204030204" pitchFamily="34" charset="0"/>
                <a:cs typeface="Times New Roman" panose="02020603050405020304" pitchFamily="18" charset="0"/>
              </a:rPr>
              <a:t>DecisionTreeRegressor</a:t>
            </a:r>
            <a:endParaRPr lang="en-IN" dirty="0">
              <a:latin typeface="Century" panose="02040604050505020304" pitchFamily="18" charset="0"/>
            </a:endParaRPr>
          </a:p>
          <a:p>
            <a:endParaRPr lang="en-US" dirty="0"/>
          </a:p>
        </p:txBody>
      </p:sp>
    </p:spTree>
    <p:extLst>
      <p:ext uri="{BB962C8B-B14F-4D97-AF65-F5344CB8AC3E}">
        <p14:creationId xmlns:p14="http://schemas.microsoft.com/office/powerpoint/2010/main" val="19177472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8C01C23-3C27-4DB7-AE06-2974FCA856CE}"/>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Overview:</a:t>
            </a:r>
          </a:p>
        </p:txBody>
      </p:sp>
      <p:sp>
        <p:nvSpPr>
          <p:cNvPr id="6" name="TextBox 5">
            <a:extLst>
              <a:ext uri="{FF2B5EF4-FFF2-40B4-BE49-F238E27FC236}">
                <a16:creationId xmlns="" xmlns:a16="http://schemas.microsoft.com/office/drawing/2014/main" id="{A0BD5904-7BE0-464A-A973-EBE48DDCE8ED}"/>
              </a:ext>
            </a:extLst>
          </p:cNvPr>
          <p:cNvSpPr txBox="1"/>
          <p:nvPr/>
        </p:nvSpPr>
        <p:spPr>
          <a:xfrm>
            <a:off x="838201" y="1547068"/>
            <a:ext cx="6184769" cy="4533549"/>
          </a:xfrm>
          <a:prstGeom prst="rect">
            <a:avLst/>
          </a:prstGeom>
          <a:noFill/>
        </p:spPr>
        <p:txBody>
          <a:bodyPr wrap="square">
            <a:spAutoFit/>
          </a:bodyPr>
          <a:lstStyle/>
          <a:p>
            <a:pPr marR="0" lvl="0" algn="l" defTabSz="914400" rtl="0" eaLnBrk="1" fontAlgn="auto" latinLnBrk="0" hangingPunct="1">
              <a:lnSpc>
                <a:spcPct val="90000"/>
              </a:lnSpc>
              <a:spcBef>
                <a:spcPts val="1800"/>
              </a:spcBef>
              <a:spcAft>
                <a:spcPts val="0"/>
              </a:spcAft>
              <a:buClr>
                <a:srgbClr val="303030">
                  <a:lumMod val="90000"/>
                  <a:lumOff val="10000"/>
                </a:srgbClr>
              </a:buClr>
              <a:buSzPct val="80000"/>
              <a:tabLst/>
              <a:defRPr/>
            </a:pPr>
            <a:r>
              <a:rPr lang="en-US" sz="2000" dirty="0">
                <a:solidFill>
                  <a:srgbClr val="000000"/>
                </a:solidFill>
                <a:latin typeface="Century" panose="02040604050505020304" pitchFamily="18" charset="0"/>
              </a:rPr>
              <a:t>In this project we will be looking on:</a:t>
            </a:r>
          </a:p>
          <a:p>
            <a:pPr marL="342900" marR="0" lvl="0" indent="-342900" algn="l" defTabSz="914400" rtl="0" eaLnBrk="1" fontAlgn="auto" latinLnBrk="0" hangingPunct="1">
              <a:lnSpc>
                <a:spcPct val="90000"/>
              </a:lnSpc>
              <a:spcBef>
                <a:spcPts val="1800"/>
              </a:spcBef>
              <a:spcAft>
                <a:spcPts val="0"/>
              </a:spcAft>
              <a:buClr>
                <a:srgbClr val="303030">
                  <a:lumMod val="90000"/>
                  <a:lumOff val="10000"/>
                </a:srgbClr>
              </a:buClr>
              <a:buSzPct val="80000"/>
              <a:buFont typeface="Arial" panose="020B060402020202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Century" panose="02040604050505020304" pitchFamily="18" charset="0"/>
                <a:ea typeface="+mn-ea"/>
                <a:cs typeface="+mn-cs"/>
              </a:rPr>
              <a:t>How to anal</a:t>
            </a:r>
            <a:r>
              <a:rPr lang="en-US" sz="2000" dirty="0" err="1">
                <a:solidFill>
                  <a:srgbClr val="000000"/>
                </a:solidFill>
                <a:latin typeface="Century" panose="02040604050505020304" pitchFamily="18" charset="0"/>
              </a:rPr>
              <a:t>yse</a:t>
            </a:r>
            <a:r>
              <a:rPr lang="en-US" sz="2000" dirty="0">
                <a:solidFill>
                  <a:srgbClr val="000000"/>
                </a:solidFill>
                <a:latin typeface="Century" panose="02040604050505020304" pitchFamily="18" charset="0"/>
              </a:rPr>
              <a:t> the dataset of Housing Price Prediction.</a:t>
            </a:r>
          </a:p>
          <a:p>
            <a:pPr marL="342900" marR="0" lvl="0" indent="-342900" algn="l" defTabSz="914400" rtl="0" eaLnBrk="1" fontAlgn="auto" latinLnBrk="0" hangingPunct="1">
              <a:lnSpc>
                <a:spcPct val="90000"/>
              </a:lnSpc>
              <a:spcBef>
                <a:spcPts val="1800"/>
              </a:spcBef>
              <a:spcAft>
                <a:spcPts val="0"/>
              </a:spcAft>
              <a:buClr>
                <a:srgbClr val="303030">
                  <a:lumMod val="90000"/>
                  <a:lumOff val="10000"/>
                </a:srgbClr>
              </a:buClr>
              <a:buSzPct val="80000"/>
              <a:buFont typeface="Arial" panose="020B060402020202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Century" panose="02040604050505020304" pitchFamily="18" charset="0"/>
                <a:ea typeface="+mn-ea"/>
                <a:cs typeface="+mn-cs"/>
              </a:rPr>
              <a:t>What are the EDA steps in cleaning the dataset.</a:t>
            </a:r>
          </a:p>
          <a:p>
            <a:pPr marL="342900" marR="0" lvl="0" indent="-342900" algn="l" defTabSz="914400" rtl="0" eaLnBrk="1" fontAlgn="auto" latinLnBrk="0" hangingPunct="1">
              <a:lnSpc>
                <a:spcPct val="90000"/>
              </a:lnSpc>
              <a:spcBef>
                <a:spcPts val="1800"/>
              </a:spcBef>
              <a:spcAft>
                <a:spcPts val="0"/>
              </a:spcAft>
              <a:buClr>
                <a:srgbClr val="303030">
                  <a:lumMod val="90000"/>
                  <a:lumOff val="10000"/>
                </a:srgbClr>
              </a:buClr>
              <a:buSzPct val="80000"/>
              <a:buFont typeface="Arial" panose="020B0604020202020204" pitchFamily="34" charset="0"/>
              <a:buChar char="•"/>
              <a:tabLst/>
              <a:defRPr/>
            </a:pPr>
            <a:r>
              <a:rPr lang="en-US" sz="2000" dirty="0">
                <a:solidFill>
                  <a:srgbClr val="000000"/>
                </a:solidFill>
                <a:latin typeface="Century" panose="02040604050505020304" pitchFamily="18" charset="0"/>
              </a:rPr>
              <a:t>Overall analysis on the problem.</a:t>
            </a:r>
          </a:p>
          <a:p>
            <a:pPr marL="342900" marR="0" lvl="0" indent="-342900" algn="l" defTabSz="914400" rtl="0" eaLnBrk="1" fontAlgn="auto" latinLnBrk="0" hangingPunct="1">
              <a:lnSpc>
                <a:spcPct val="90000"/>
              </a:lnSpc>
              <a:spcBef>
                <a:spcPts val="1800"/>
              </a:spcBef>
              <a:spcAft>
                <a:spcPts val="0"/>
              </a:spcAft>
              <a:buClr>
                <a:srgbClr val="303030">
                  <a:lumMod val="90000"/>
                  <a:lumOff val="10000"/>
                </a:srgbClr>
              </a:buClr>
              <a:buSzPct val="80000"/>
              <a:buFont typeface="Arial" panose="020B060402020202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Century" panose="02040604050505020304" pitchFamily="18" charset="0"/>
                <a:ea typeface="+mn-ea"/>
                <a:cs typeface="+mn-cs"/>
              </a:rPr>
              <a:t>Model building from train dataset.</a:t>
            </a:r>
          </a:p>
          <a:p>
            <a:pPr marL="342900" marR="0" lvl="0" indent="-342900" algn="l" defTabSz="914400" rtl="0" eaLnBrk="1" fontAlgn="auto" latinLnBrk="0" hangingPunct="1">
              <a:lnSpc>
                <a:spcPct val="90000"/>
              </a:lnSpc>
              <a:spcBef>
                <a:spcPts val="1800"/>
              </a:spcBef>
              <a:spcAft>
                <a:spcPts val="0"/>
              </a:spcAft>
              <a:buClr>
                <a:srgbClr val="303030">
                  <a:lumMod val="90000"/>
                  <a:lumOff val="10000"/>
                </a:srgbClr>
              </a:buClr>
              <a:buSzPct val="80000"/>
              <a:buFont typeface="Arial" panose="020B0604020202020204" pitchFamily="34" charset="0"/>
              <a:buChar char="•"/>
              <a:tabLst/>
              <a:defRPr/>
            </a:pPr>
            <a:r>
              <a:rPr lang="en-US" sz="2000" dirty="0">
                <a:solidFill>
                  <a:srgbClr val="000000"/>
                </a:solidFill>
                <a:latin typeface="Century" panose="02040604050505020304" pitchFamily="18" charset="0"/>
              </a:rPr>
              <a:t>Predicting Housing Price for test dataset.</a:t>
            </a:r>
            <a:endParaRPr kumimoji="0" lang="en-US" sz="2000" b="0" i="0" u="none" strike="noStrike" kern="1200" cap="none" spc="0" normalizeH="0" baseline="0" noProof="0" dirty="0">
              <a:ln>
                <a:noFill/>
              </a:ln>
              <a:solidFill>
                <a:srgbClr val="000000"/>
              </a:solidFill>
              <a:effectLst/>
              <a:uLnTx/>
              <a:uFillTx/>
              <a:latin typeface="Century" panose="02040604050505020304" pitchFamily="18" charset="0"/>
              <a:ea typeface="+mn-ea"/>
              <a:cs typeface="+mn-cs"/>
            </a:endParaRPr>
          </a:p>
          <a:p>
            <a:pPr marL="342900" marR="0" lvl="0" indent="-342900" algn="l" defTabSz="914400" rtl="0" eaLnBrk="1" fontAlgn="auto" latinLnBrk="0" hangingPunct="1">
              <a:lnSpc>
                <a:spcPct val="90000"/>
              </a:lnSpc>
              <a:spcBef>
                <a:spcPts val="1800"/>
              </a:spcBef>
              <a:spcAft>
                <a:spcPts val="0"/>
              </a:spcAft>
              <a:buClr>
                <a:srgbClr val="303030">
                  <a:lumMod val="90000"/>
                  <a:lumOff val="10000"/>
                </a:srgbClr>
              </a:buClr>
              <a:buSzPct val="80000"/>
              <a:buFont typeface="Arial" panose="020B0604020202020204" pitchFamily="34" charset="0"/>
              <a:buChar char="•"/>
              <a:tabLst/>
              <a:defRPr/>
            </a:pPr>
            <a:endParaRPr kumimoji="0" lang="en-US" sz="2000" b="0" i="0" u="none" strike="noStrike" kern="1200" cap="none" spc="0" normalizeH="0" baseline="0" noProof="0" dirty="0">
              <a:ln>
                <a:noFill/>
              </a:ln>
              <a:solidFill>
                <a:srgbClr val="000000"/>
              </a:solidFill>
              <a:effectLst/>
              <a:uLnTx/>
              <a:uFillTx/>
              <a:latin typeface="Century" panose="02040604050505020304" pitchFamily="18" charset="0"/>
              <a:ea typeface="+mn-ea"/>
              <a:cs typeface="+mn-cs"/>
            </a:endParaRPr>
          </a:p>
          <a:p>
            <a:pPr marL="223838" marR="0" lvl="0" indent="-223838" algn="l" defTabSz="914400" rtl="0" eaLnBrk="1" fontAlgn="auto" latinLnBrk="0" hangingPunct="1">
              <a:lnSpc>
                <a:spcPct val="90000"/>
              </a:lnSpc>
              <a:spcBef>
                <a:spcPts val="1800"/>
              </a:spcBef>
              <a:spcAft>
                <a:spcPts val="0"/>
              </a:spcAft>
              <a:buClr>
                <a:srgbClr val="303030">
                  <a:lumMod val="90000"/>
                  <a:lumOff val="10000"/>
                </a:srgbClr>
              </a:buClr>
              <a:buSzPct val="80000"/>
              <a:buFont typeface="Arial" pitchFamily="34" charset="0"/>
              <a:buChar char="•"/>
              <a:tabLst/>
              <a:defRPr/>
            </a:pPr>
            <a:endParaRPr kumimoji="0" lang="en-IN" sz="2400" b="0" i="0" u="none" strike="noStrike" kern="1200" cap="none" spc="0" normalizeH="0" baseline="0" noProof="0" dirty="0">
              <a:ln>
                <a:noFill/>
              </a:ln>
              <a:solidFill>
                <a:srgbClr val="303030"/>
              </a:solidFill>
              <a:effectLst/>
              <a:uLnTx/>
              <a:uFillTx/>
              <a:latin typeface="Cambria"/>
              <a:ea typeface="+mn-ea"/>
              <a:cs typeface="+mn-cs"/>
            </a:endParaRPr>
          </a:p>
        </p:txBody>
      </p:sp>
    </p:spTree>
    <p:extLst>
      <p:ext uri="{BB962C8B-B14F-4D97-AF65-F5344CB8AC3E}">
        <p14:creationId xmlns:p14="http://schemas.microsoft.com/office/powerpoint/2010/main" val="3162484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 </a:t>
            </a:r>
            <a:r>
              <a:rPr lang="en-US" dirty="0" err="1" smtClean="0">
                <a:latin typeface="Arial" pitchFamily="34" charset="0"/>
                <a:cs typeface="Arial" pitchFamily="34" charset="0"/>
              </a:rPr>
              <a:t>RandomForestRegressor</a:t>
            </a:r>
            <a:r>
              <a:rPr lang="en-US" dirty="0" smtClean="0"/>
              <a:t>:</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4400" y="1989056"/>
            <a:ext cx="9567291" cy="3905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641022" y="5913708"/>
            <a:ext cx="11283887" cy="369332"/>
          </a:xfrm>
          <a:prstGeom prst="rect">
            <a:avLst/>
          </a:prstGeom>
        </p:spPr>
        <p:txBody>
          <a:bodyPr wrap="square">
            <a:spAutoFit/>
          </a:bodyPr>
          <a:lstStyle/>
          <a:p>
            <a:pPr marL="285750" indent="-285750">
              <a:buFont typeface="Wingdings" pitchFamily="2" charset="2"/>
              <a:buChar char="Ø"/>
            </a:pPr>
            <a:r>
              <a:rPr lang="en-IN" dirty="0" err="1" smtClean="0">
                <a:latin typeface="Century" panose="02040604050505020304" pitchFamily="18" charset="0"/>
                <a:ea typeface="Calibri" panose="020F0502020204030204" pitchFamily="34" charset="0"/>
                <a:cs typeface="Times New Roman" panose="02020603050405020304" pitchFamily="18" charset="0"/>
              </a:rPr>
              <a:t>RandomForestRegressor</a:t>
            </a:r>
            <a:r>
              <a:rPr lang="en-IN" dirty="0" smtClean="0">
                <a:latin typeface="Century" panose="02040604050505020304" pitchFamily="18" charset="0"/>
                <a:ea typeface="Calibri" panose="020F0502020204030204" pitchFamily="34" charset="0"/>
                <a:cs typeface="Times New Roman" panose="02020603050405020304" pitchFamily="18" charset="0"/>
              </a:rPr>
              <a:t> </a:t>
            </a:r>
            <a:r>
              <a:rPr lang="en-IN" dirty="0">
                <a:latin typeface="Century" panose="02040604050505020304" pitchFamily="18" charset="0"/>
                <a:ea typeface="Calibri" panose="020F0502020204030204" pitchFamily="34" charset="0"/>
                <a:cs typeface="Times New Roman" panose="02020603050405020304" pitchFamily="18" charset="0"/>
              </a:rPr>
              <a:t>has given me 90.68% accuracy but still we have to look into multiple models.</a:t>
            </a:r>
            <a:endParaRPr lang="en-IN" dirty="0">
              <a:latin typeface="Century" panose="02040604050505020304" pitchFamily="18" charset="0"/>
            </a:endParaRPr>
          </a:p>
        </p:txBody>
      </p:sp>
    </p:spTree>
    <p:extLst>
      <p:ext uri="{BB962C8B-B14F-4D97-AF65-F5344CB8AC3E}">
        <p14:creationId xmlns:p14="http://schemas.microsoft.com/office/powerpoint/2010/main" val="6020397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ii)</a:t>
            </a:r>
            <a:r>
              <a:rPr lang="en-US" dirty="0" err="1" smtClean="0">
                <a:latin typeface="Arial" pitchFamily="34" charset="0"/>
                <a:cs typeface="Arial" pitchFamily="34" charset="0"/>
              </a:rPr>
              <a:t>XGBRegressor</a:t>
            </a:r>
            <a:endParaRPr lang="en-US" dirty="0">
              <a:latin typeface="Arial" pitchFamily="34" charset="0"/>
              <a:cs typeface="Arial" pitchFamily="34" charset="0"/>
            </a:endParaRP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977033" y="1855457"/>
            <a:ext cx="8237934" cy="3955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502369" y="5751864"/>
            <a:ext cx="5214889" cy="369332"/>
          </a:xfrm>
          <a:prstGeom prst="rect">
            <a:avLst/>
          </a:prstGeom>
        </p:spPr>
        <p:txBody>
          <a:bodyPr wrap="none">
            <a:spAutoFit/>
          </a:bodyPr>
          <a:lstStyle/>
          <a:p>
            <a:pPr marL="285750" indent="-285750">
              <a:buFont typeface="Wingdings" pitchFamily="2" charset="2"/>
              <a:buChar char="Ø"/>
            </a:pPr>
            <a:r>
              <a:rPr lang="en-IN" dirty="0" err="1" smtClean="0">
                <a:latin typeface="Century" panose="02040604050505020304" pitchFamily="18" charset="0"/>
                <a:ea typeface="Calibri" panose="020F0502020204030204" pitchFamily="34" charset="0"/>
                <a:cs typeface="Times New Roman" panose="02020603050405020304" pitchFamily="18" charset="0"/>
              </a:rPr>
              <a:t>XGBRegressor</a:t>
            </a:r>
            <a:r>
              <a:rPr lang="en-IN" dirty="0" smtClean="0">
                <a:latin typeface="Century" panose="02040604050505020304" pitchFamily="18" charset="0"/>
                <a:ea typeface="Calibri" panose="020F0502020204030204" pitchFamily="34" charset="0"/>
                <a:cs typeface="Times New Roman" panose="02020603050405020304" pitchFamily="18" charset="0"/>
              </a:rPr>
              <a:t> </a:t>
            </a:r>
            <a:r>
              <a:rPr lang="en-IN" dirty="0">
                <a:latin typeface="Century" panose="02040604050505020304" pitchFamily="18" charset="0"/>
                <a:ea typeface="Calibri" panose="020F0502020204030204" pitchFamily="34" charset="0"/>
                <a:cs typeface="Times New Roman" panose="02020603050405020304" pitchFamily="18" charset="0"/>
              </a:rPr>
              <a:t>is giving me 89.32% accuracy</a:t>
            </a:r>
            <a:endParaRPr lang="en-US" dirty="0"/>
          </a:p>
        </p:txBody>
      </p:sp>
    </p:spTree>
    <p:extLst>
      <p:ext uri="{BB962C8B-B14F-4D97-AF65-F5344CB8AC3E}">
        <p14:creationId xmlns:p14="http://schemas.microsoft.com/office/powerpoint/2010/main" val="1845311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iii) </a:t>
            </a:r>
            <a:r>
              <a:rPr lang="en-IN" dirty="0" err="1" smtClean="0"/>
              <a:t>ExtraTreesRegressor</a:t>
            </a:r>
            <a:r>
              <a:rPr lang="en-IN" dirty="0"/>
              <a:t>:</a:t>
            </a:r>
            <a:endParaRPr 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99704" y="1784648"/>
            <a:ext cx="8664691" cy="3400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667810" y="5535048"/>
            <a:ext cx="5790496" cy="369332"/>
          </a:xfrm>
          <a:prstGeom prst="rect">
            <a:avLst/>
          </a:prstGeom>
        </p:spPr>
        <p:txBody>
          <a:bodyPr wrap="none">
            <a:spAutoFit/>
          </a:bodyPr>
          <a:lstStyle/>
          <a:p>
            <a:pPr marL="285750" indent="-285750">
              <a:buFont typeface="Wingdings" pitchFamily="2" charset="2"/>
              <a:buChar char="Ø"/>
            </a:pPr>
            <a:r>
              <a:rPr lang="en-IN" dirty="0" err="1">
                <a:latin typeface="Century" panose="02040604050505020304" pitchFamily="18" charset="0"/>
                <a:ea typeface="Calibri" panose="020F0502020204030204" pitchFamily="34" charset="0"/>
                <a:cs typeface="Times New Roman" panose="02020603050405020304" pitchFamily="18" charset="0"/>
              </a:rPr>
              <a:t>ExtraTreeRegressor</a:t>
            </a:r>
            <a:r>
              <a:rPr lang="en-IN" dirty="0">
                <a:latin typeface="Century" panose="02040604050505020304" pitchFamily="18" charset="0"/>
                <a:ea typeface="Calibri" panose="020F0502020204030204" pitchFamily="34" charset="0"/>
                <a:cs typeface="Times New Roman" panose="02020603050405020304" pitchFamily="18" charset="0"/>
              </a:rPr>
              <a:t> is giving me </a:t>
            </a:r>
            <a:r>
              <a:rPr lang="en-IN" dirty="0" smtClean="0">
                <a:latin typeface="Century" panose="02040604050505020304" pitchFamily="18" charset="0"/>
                <a:ea typeface="Calibri" panose="020F0502020204030204" pitchFamily="34" charset="0"/>
                <a:cs typeface="Times New Roman" panose="02020603050405020304" pitchFamily="18" charset="0"/>
              </a:rPr>
              <a:t>89.93% </a:t>
            </a:r>
            <a:r>
              <a:rPr lang="en-IN" dirty="0">
                <a:latin typeface="Century" panose="02040604050505020304" pitchFamily="18" charset="0"/>
                <a:ea typeface="Calibri" panose="020F0502020204030204" pitchFamily="34" charset="0"/>
                <a:cs typeface="Times New Roman" panose="02020603050405020304" pitchFamily="18" charset="0"/>
              </a:rPr>
              <a:t>accuracy</a:t>
            </a:r>
            <a:endParaRPr lang="en-US" dirty="0"/>
          </a:p>
        </p:txBody>
      </p:sp>
    </p:spTree>
    <p:extLst>
      <p:ext uri="{BB962C8B-B14F-4D97-AF65-F5344CB8AC3E}">
        <p14:creationId xmlns:p14="http://schemas.microsoft.com/office/powerpoint/2010/main" val="15711158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iv) </a:t>
            </a:r>
            <a:r>
              <a:rPr lang="en-IN" dirty="0" err="1" smtClean="0"/>
              <a:t>GradientBoostingRegressor</a:t>
            </a:r>
            <a:r>
              <a:rPr lang="en-IN" dirty="0"/>
              <a:t>:</a:t>
            </a:r>
            <a:endParaRPr lang="en-US"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02559" y="1733705"/>
            <a:ext cx="8566488" cy="3894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04800" y="5735404"/>
            <a:ext cx="7849387" cy="388696"/>
          </a:xfrm>
          <a:prstGeom prst="rect">
            <a:avLst/>
          </a:prstGeom>
        </p:spPr>
        <p:txBody>
          <a:bodyPr wrap="square">
            <a:spAutoFit/>
          </a:bodyPr>
          <a:lstStyle/>
          <a:p>
            <a:pPr marL="285750" lvl="0" indent="-285750">
              <a:lnSpc>
                <a:spcPct val="107000"/>
              </a:lnSpc>
              <a:spcAft>
                <a:spcPts val="800"/>
              </a:spcAft>
              <a:buFont typeface="Wingdings" pitchFamily="2" charset="2"/>
              <a:buChar char="Ø"/>
            </a:pPr>
            <a:r>
              <a:rPr lang="en-IN" dirty="0" err="1" smtClean="0">
                <a:latin typeface="Century" panose="02040604050505020304" pitchFamily="18" charset="0"/>
                <a:ea typeface="Calibri" panose="020F0502020204030204" pitchFamily="34" charset="0"/>
                <a:cs typeface="Times New Roman" panose="02020603050405020304" pitchFamily="18" charset="0"/>
              </a:rPr>
              <a:t>GradientBoostingRegressor</a:t>
            </a:r>
            <a:r>
              <a:rPr lang="en-IN" dirty="0" smtClean="0">
                <a:latin typeface="Century" panose="02040604050505020304" pitchFamily="18" charset="0"/>
                <a:ea typeface="Calibri" panose="020F0502020204030204" pitchFamily="34" charset="0"/>
                <a:cs typeface="Times New Roman" panose="02020603050405020304" pitchFamily="18" charset="0"/>
              </a:rPr>
              <a:t> </a:t>
            </a:r>
            <a:r>
              <a:rPr lang="en-IN" dirty="0">
                <a:latin typeface="Century" panose="02040604050505020304" pitchFamily="18" charset="0"/>
                <a:ea typeface="Calibri" panose="020F0502020204030204" pitchFamily="34" charset="0"/>
                <a:cs typeface="Times New Roman" panose="02020603050405020304" pitchFamily="18" charset="0"/>
              </a:rPr>
              <a:t>is giving me </a:t>
            </a:r>
            <a:r>
              <a:rPr lang="en-IN" dirty="0" smtClean="0">
                <a:latin typeface="Century" panose="02040604050505020304" pitchFamily="18" charset="0"/>
                <a:ea typeface="Calibri" panose="020F0502020204030204" pitchFamily="34" charset="0"/>
                <a:cs typeface="Times New Roman" panose="02020603050405020304" pitchFamily="18" charset="0"/>
              </a:rPr>
              <a:t>92.46% accuracy</a:t>
            </a:r>
            <a:r>
              <a:rPr lang="en-IN" dirty="0">
                <a:latin typeface="Century" panose="02040604050505020304" pitchFamily="18" charset="0"/>
                <a:ea typeface="Calibri" panose="020F0502020204030204" pitchFamily="34" charset="0"/>
                <a:cs typeface="Times New Roman" panose="02020603050405020304" pitchFamily="18" charset="0"/>
              </a:rPr>
              <a:t>.</a:t>
            </a:r>
            <a:endParaRPr lang="en-IN" sz="1400" dirty="0">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167515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t>
            </a:r>
            <a:r>
              <a:rPr lang="en-IN" dirty="0"/>
              <a:t> </a:t>
            </a:r>
            <a:r>
              <a:rPr lang="en-IN" dirty="0" err="1" smtClean="0"/>
              <a:t>DecisionTreeRegressor</a:t>
            </a:r>
            <a:r>
              <a:rPr lang="en-IN" dirty="0" smtClean="0"/>
              <a:t>:</a:t>
            </a:r>
            <a:endParaRPr lang="en-US"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74657" y="1329181"/>
            <a:ext cx="8624483" cy="3685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583039" y="5139122"/>
            <a:ext cx="6123984" cy="369332"/>
          </a:xfrm>
          <a:prstGeom prst="rect">
            <a:avLst/>
          </a:prstGeom>
        </p:spPr>
        <p:txBody>
          <a:bodyPr wrap="none">
            <a:spAutoFit/>
          </a:bodyPr>
          <a:lstStyle/>
          <a:p>
            <a:pPr marL="285750" indent="-285750">
              <a:buFont typeface="Wingdings" pitchFamily="2" charset="2"/>
              <a:buChar char="Ø"/>
            </a:pPr>
            <a:r>
              <a:rPr lang="en-IN" dirty="0" err="1">
                <a:latin typeface="Century" panose="02040604050505020304" pitchFamily="18" charset="0"/>
                <a:ea typeface="Calibri" panose="020F0502020204030204" pitchFamily="34" charset="0"/>
                <a:cs typeface="Times New Roman" panose="02020603050405020304" pitchFamily="18" charset="0"/>
              </a:rPr>
              <a:t>DecisionTreeRegressor</a:t>
            </a:r>
            <a:r>
              <a:rPr lang="en-IN" dirty="0">
                <a:latin typeface="Century" panose="02040604050505020304" pitchFamily="18" charset="0"/>
                <a:ea typeface="Calibri" panose="020F0502020204030204" pitchFamily="34" charset="0"/>
                <a:cs typeface="Times New Roman" panose="02020603050405020304" pitchFamily="18" charset="0"/>
              </a:rPr>
              <a:t> is giving me </a:t>
            </a:r>
            <a:r>
              <a:rPr lang="en-IN" dirty="0" smtClean="0">
                <a:latin typeface="Century" panose="02040604050505020304" pitchFamily="18" charset="0"/>
                <a:ea typeface="Calibri" panose="020F0502020204030204" pitchFamily="34" charset="0"/>
                <a:cs typeface="Times New Roman" panose="02020603050405020304" pitchFamily="18" charset="0"/>
              </a:rPr>
              <a:t>68.04% </a:t>
            </a:r>
            <a:r>
              <a:rPr lang="en-IN" dirty="0">
                <a:latin typeface="Century" panose="02040604050505020304" pitchFamily="18" charset="0"/>
                <a:ea typeface="Calibri" panose="020F0502020204030204" pitchFamily="34" charset="0"/>
                <a:cs typeface="Times New Roman" panose="02020603050405020304" pitchFamily="18" charset="0"/>
              </a:rPr>
              <a:t>accuracy.</a:t>
            </a:r>
            <a:endParaRPr lang="en-IN" dirty="0">
              <a:latin typeface="Century" panose="02040604050505020304" pitchFamily="18" charset="0"/>
            </a:endParaRPr>
          </a:p>
        </p:txBody>
      </p:sp>
      <p:sp>
        <p:nvSpPr>
          <p:cNvPr id="5" name="Rectangle 4"/>
          <p:cNvSpPr/>
          <p:nvPr/>
        </p:nvSpPr>
        <p:spPr>
          <a:xfrm>
            <a:off x="583039" y="5643783"/>
            <a:ext cx="10747980" cy="685059"/>
          </a:xfrm>
          <a:prstGeom prst="rect">
            <a:avLst/>
          </a:prstGeom>
        </p:spPr>
        <p:txBody>
          <a:bodyPr wrap="square">
            <a:spAutoFit/>
          </a:bodyPr>
          <a:lstStyle/>
          <a:p>
            <a:pPr marL="285750" lvl="0" indent="-285750">
              <a:lnSpc>
                <a:spcPct val="107000"/>
              </a:lnSpc>
              <a:spcAft>
                <a:spcPts val="800"/>
              </a:spcAft>
              <a:buFont typeface="Wingdings" pitchFamily="2" charset="2"/>
              <a:buChar char="Ø"/>
            </a:pPr>
            <a:r>
              <a:rPr lang="en-IN" b="1" dirty="0" smtClean="0">
                <a:latin typeface="Century" panose="02040604050505020304" pitchFamily="18" charset="0"/>
                <a:ea typeface="Calibri" panose="020F0502020204030204" pitchFamily="34" charset="0"/>
                <a:cs typeface="Times New Roman" panose="02020603050405020304" pitchFamily="18" charset="0"/>
              </a:rPr>
              <a:t>By </a:t>
            </a:r>
            <a:r>
              <a:rPr lang="en-IN" b="1" dirty="0">
                <a:latin typeface="Century" panose="02040604050505020304" pitchFamily="18" charset="0"/>
                <a:ea typeface="Calibri" panose="020F0502020204030204" pitchFamily="34" charset="0"/>
                <a:cs typeface="Times New Roman" panose="02020603050405020304" pitchFamily="18" charset="0"/>
              </a:rPr>
              <a:t>looking into the difference of model accuracy and cross validation score I found </a:t>
            </a:r>
            <a:r>
              <a:rPr lang="en-IN" b="1" dirty="0" err="1">
                <a:latin typeface="Century" panose="02040604050505020304" pitchFamily="18" charset="0"/>
                <a:ea typeface="Calibri" panose="020F0502020204030204" pitchFamily="34" charset="0"/>
                <a:cs typeface="Times New Roman" panose="02020603050405020304" pitchFamily="18" charset="0"/>
              </a:rPr>
              <a:t>ExtraTreesRegressor</a:t>
            </a:r>
            <a:r>
              <a:rPr lang="en-IN" b="1" dirty="0">
                <a:latin typeface="Century" panose="02040604050505020304" pitchFamily="18" charset="0"/>
                <a:ea typeface="Calibri" panose="020F0502020204030204" pitchFamily="34" charset="0"/>
                <a:cs typeface="Times New Roman" panose="02020603050405020304" pitchFamily="18" charset="0"/>
              </a:rPr>
              <a:t> as the best model.</a:t>
            </a:r>
            <a:endParaRPr lang="en-IN" sz="1400" dirty="0">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933383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itchFamily="34" charset="0"/>
                <a:cs typeface="Arial" pitchFamily="34" charset="0"/>
              </a:rPr>
              <a:t>Hyper Parameter Tuning:</a:t>
            </a:r>
            <a:endParaRPr lang="en-US" dirty="0">
              <a:latin typeface="Arial" pitchFamily="34" charset="0"/>
              <a:cs typeface="Arial" pitchFamily="34" charset="0"/>
            </a:endParaRPr>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56223" y="1348035"/>
            <a:ext cx="8368544" cy="3978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29938" y="5574571"/>
            <a:ext cx="10963373" cy="981423"/>
          </a:xfrm>
          <a:prstGeom prst="rect">
            <a:avLst/>
          </a:prstGeom>
        </p:spPr>
        <p:txBody>
          <a:bodyPr wrap="square">
            <a:spAutoFit/>
          </a:bodyPr>
          <a:lstStyle/>
          <a:p>
            <a:pPr marL="285750" lvl="0" indent="-285750">
              <a:lnSpc>
                <a:spcPct val="107000"/>
              </a:lnSpc>
              <a:spcAft>
                <a:spcPts val="800"/>
              </a:spcAft>
              <a:buFont typeface="Wingdings" pitchFamily="2" charset="2"/>
              <a:buChar char="Ø"/>
            </a:pPr>
            <a:r>
              <a:rPr lang="en-IN" b="1" dirty="0">
                <a:latin typeface="Calibri" panose="020F0502020204030204" pitchFamily="34" charset="0"/>
                <a:ea typeface="Calibri" panose="020F0502020204030204" pitchFamily="34" charset="0"/>
                <a:cs typeface="Times New Roman" panose="02020603050405020304" pitchFamily="18" charset="0"/>
              </a:rPr>
              <a:t>I have </a:t>
            </a:r>
            <a:r>
              <a:rPr lang="en-IN" b="1" dirty="0" err="1">
                <a:latin typeface="Calibri" panose="020F0502020204030204" pitchFamily="34" charset="0"/>
                <a:ea typeface="Calibri" panose="020F0502020204030204" pitchFamily="34" charset="0"/>
                <a:cs typeface="Times New Roman" panose="02020603050405020304" pitchFamily="18" charset="0"/>
              </a:rPr>
              <a:t>choosed</a:t>
            </a:r>
            <a:r>
              <a:rPr lang="en-IN" b="1" dirty="0">
                <a:latin typeface="Calibri" panose="020F0502020204030204" pitchFamily="34" charset="0"/>
                <a:ea typeface="Calibri" panose="020F0502020204030204" pitchFamily="34" charset="0"/>
                <a:cs typeface="Times New Roman" panose="02020603050405020304" pitchFamily="18" charset="0"/>
              </a:rPr>
              <a:t> all parameters of </a:t>
            </a:r>
            <a:r>
              <a:rPr lang="en-IN" b="1" dirty="0" err="1">
                <a:latin typeface="Calibri" panose="020F0502020204030204" pitchFamily="34" charset="0"/>
                <a:ea typeface="Calibri" panose="020F0502020204030204" pitchFamily="34" charset="0"/>
                <a:cs typeface="Times New Roman" panose="02020603050405020304" pitchFamily="18" charset="0"/>
              </a:rPr>
              <a:t>ExtraTreesRegressor</a:t>
            </a:r>
            <a:r>
              <a:rPr lang="en-IN" b="1" dirty="0">
                <a:latin typeface="Calibri" panose="020F0502020204030204" pitchFamily="34" charset="0"/>
                <a:ea typeface="Calibri" panose="020F0502020204030204" pitchFamily="34" charset="0"/>
                <a:cs typeface="Times New Roman" panose="02020603050405020304" pitchFamily="18" charset="0"/>
              </a:rPr>
              <a:t>, after </a:t>
            </a:r>
            <a:r>
              <a:rPr lang="en-IN" b="1" dirty="0" err="1">
                <a:latin typeface="Calibri" panose="020F0502020204030204" pitchFamily="34" charset="0"/>
                <a:ea typeface="Calibri" panose="020F0502020204030204" pitchFamily="34" charset="0"/>
                <a:cs typeface="Times New Roman" panose="02020603050405020304" pitchFamily="18" charset="0"/>
              </a:rPr>
              <a:t>tunning</a:t>
            </a:r>
            <a:r>
              <a:rPr lang="en-IN" b="1" dirty="0">
                <a:latin typeface="Calibri" panose="020F0502020204030204" pitchFamily="34" charset="0"/>
                <a:ea typeface="Calibri" panose="020F0502020204030204" pitchFamily="34" charset="0"/>
                <a:cs typeface="Times New Roman" panose="02020603050405020304" pitchFamily="18" charset="0"/>
              </a:rPr>
              <a:t> the model with best parameters I have </a:t>
            </a:r>
            <a:r>
              <a:rPr lang="en-IN" b="1" dirty="0" err="1">
                <a:latin typeface="Calibri" panose="020F0502020204030204" pitchFamily="34" charset="0"/>
                <a:ea typeface="Calibri" panose="020F0502020204030204" pitchFamily="34" charset="0"/>
                <a:cs typeface="Times New Roman" panose="02020603050405020304" pitchFamily="18" charset="0"/>
              </a:rPr>
              <a:t>incresed</a:t>
            </a:r>
            <a:r>
              <a:rPr lang="en-IN" b="1" dirty="0">
                <a:latin typeface="Calibri" panose="020F0502020204030204" pitchFamily="34" charset="0"/>
                <a:ea typeface="Calibri" panose="020F0502020204030204" pitchFamily="34" charset="0"/>
                <a:cs typeface="Times New Roman" panose="02020603050405020304" pitchFamily="18" charset="0"/>
              </a:rPr>
              <a:t> my model accuracy from 89.66% to 90.13%. Also </a:t>
            </a:r>
            <a:r>
              <a:rPr lang="en-IN" b="1" dirty="0" err="1">
                <a:latin typeface="Calibri" panose="020F0502020204030204" pitchFamily="34" charset="0"/>
                <a:ea typeface="Calibri" panose="020F0502020204030204" pitchFamily="34" charset="0"/>
                <a:cs typeface="Times New Roman" panose="02020603050405020304" pitchFamily="18" charset="0"/>
              </a:rPr>
              <a:t>mse</a:t>
            </a:r>
            <a:r>
              <a:rPr lang="en-IN" b="1" dirty="0">
                <a:latin typeface="Calibri" panose="020F0502020204030204" pitchFamily="34" charset="0"/>
                <a:ea typeface="Calibri" panose="020F0502020204030204" pitchFamily="34" charset="0"/>
                <a:cs typeface="Times New Roman" panose="02020603050405020304" pitchFamily="18" charset="0"/>
              </a:rPr>
              <a:t> and </a:t>
            </a:r>
            <a:r>
              <a:rPr lang="en-IN" b="1" dirty="0" err="1">
                <a:latin typeface="Calibri" panose="020F0502020204030204" pitchFamily="34" charset="0"/>
                <a:ea typeface="Calibri" panose="020F0502020204030204" pitchFamily="34" charset="0"/>
                <a:cs typeface="Times New Roman" panose="02020603050405020304" pitchFamily="18" charset="0"/>
              </a:rPr>
              <a:t>rmse</a:t>
            </a:r>
            <a:r>
              <a:rPr lang="en-IN" b="1" dirty="0">
                <a:latin typeface="Calibri" panose="020F0502020204030204" pitchFamily="34" charset="0"/>
                <a:ea typeface="Calibri" panose="020F0502020204030204" pitchFamily="34" charset="0"/>
                <a:cs typeface="Times New Roman" panose="02020603050405020304" pitchFamily="18" charset="0"/>
              </a:rPr>
              <a:t> values has reduced which means error has reduced.</a:t>
            </a:r>
            <a:endParaRPr lang="en-IN" sz="1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516505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Arial" pitchFamily="34" charset="0"/>
                <a:cs typeface="Arial" pitchFamily="34" charset="0"/>
              </a:rPr>
              <a:t>HyperParameterTuning</a:t>
            </a:r>
            <a:r>
              <a:rPr lang="en-US" dirty="0">
                <a:latin typeface="Arial" pitchFamily="34" charset="0"/>
                <a:cs typeface="Arial" pitchFamily="34" charset="0"/>
              </a:rPr>
              <a:t>:</a:t>
            </a:r>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02077" y="1743960"/>
            <a:ext cx="8977139" cy="36235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622169" y="5493862"/>
            <a:ext cx="11312165" cy="981423"/>
          </a:xfrm>
          <a:prstGeom prst="rect">
            <a:avLst/>
          </a:prstGeom>
        </p:spPr>
        <p:txBody>
          <a:bodyPr wrap="square">
            <a:spAutoFit/>
          </a:bodyPr>
          <a:lstStyle/>
          <a:p>
            <a:pPr marL="285750" lvl="0" indent="-285750">
              <a:lnSpc>
                <a:spcPct val="107000"/>
              </a:lnSpc>
              <a:spcAft>
                <a:spcPts val="800"/>
              </a:spcAft>
              <a:buFont typeface="Wingdings" pitchFamily="2" charset="2"/>
              <a:buChar char="Ø"/>
            </a:pPr>
            <a:r>
              <a:rPr lang="en-IN" b="1" dirty="0">
                <a:latin typeface="Calibri" panose="020F0502020204030204" pitchFamily="34" charset="0"/>
                <a:ea typeface="Calibri" panose="020F0502020204030204" pitchFamily="34" charset="0"/>
                <a:cs typeface="Times New Roman" panose="02020603050405020304" pitchFamily="18" charset="0"/>
              </a:rPr>
              <a:t>I have </a:t>
            </a:r>
            <a:r>
              <a:rPr lang="en-IN" b="1" dirty="0" err="1">
                <a:latin typeface="Calibri" panose="020F0502020204030204" pitchFamily="34" charset="0"/>
                <a:ea typeface="Calibri" panose="020F0502020204030204" pitchFamily="34" charset="0"/>
                <a:cs typeface="Times New Roman" panose="02020603050405020304" pitchFamily="18" charset="0"/>
              </a:rPr>
              <a:t>choosed</a:t>
            </a:r>
            <a:r>
              <a:rPr lang="en-IN" b="1" dirty="0">
                <a:latin typeface="Calibri" panose="020F0502020204030204" pitchFamily="34" charset="0"/>
                <a:ea typeface="Calibri" panose="020F0502020204030204" pitchFamily="34" charset="0"/>
                <a:cs typeface="Times New Roman" panose="02020603050405020304" pitchFamily="18" charset="0"/>
              </a:rPr>
              <a:t> all parameters of </a:t>
            </a:r>
            <a:r>
              <a:rPr lang="en-IN" b="1" dirty="0" err="1">
                <a:latin typeface="Calibri" panose="020F0502020204030204" pitchFamily="34" charset="0"/>
                <a:ea typeface="Calibri" panose="020F0502020204030204" pitchFamily="34" charset="0"/>
                <a:cs typeface="Times New Roman" panose="02020603050405020304" pitchFamily="18" charset="0"/>
              </a:rPr>
              <a:t>ExtraTreesRegressor</a:t>
            </a:r>
            <a:r>
              <a:rPr lang="en-IN" b="1" dirty="0">
                <a:latin typeface="Calibri" panose="020F0502020204030204" pitchFamily="34" charset="0"/>
                <a:ea typeface="Calibri" panose="020F0502020204030204" pitchFamily="34" charset="0"/>
                <a:cs typeface="Times New Roman" panose="02020603050405020304" pitchFamily="18" charset="0"/>
              </a:rPr>
              <a:t>, after </a:t>
            </a:r>
            <a:r>
              <a:rPr lang="en-IN" b="1" dirty="0" err="1">
                <a:latin typeface="Calibri" panose="020F0502020204030204" pitchFamily="34" charset="0"/>
                <a:ea typeface="Calibri" panose="020F0502020204030204" pitchFamily="34" charset="0"/>
                <a:cs typeface="Times New Roman" panose="02020603050405020304" pitchFamily="18" charset="0"/>
              </a:rPr>
              <a:t>tunning</a:t>
            </a:r>
            <a:r>
              <a:rPr lang="en-IN" b="1" dirty="0">
                <a:latin typeface="Calibri" panose="020F0502020204030204" pitchFamily="34" charset="0"/>
                <a:ea typeface="Calibri" panose="020F0502020204030204" pitchFamily="34" charset="0"/>
                <a:cs typeface="Times New Roman" panose="02020603050405020304" pitchFamily="18" charset="0"/>
              </a:rPr>
              <a:t> the model with best parameters I have </a:t>
            </a:r>
            <a:r>
              <a:rPr lang="en-IN" b="1" dirty="0" smtClean="0">
                <a:latin typeface="Calibri" panose="020F0502020204030204" pitchFamily="34" charset="0"/>
                <a:ea typeface="Calibri" panose="020F0502020204030204" pitchFamily="34" charset="0"/>
                <a:cs typeface="Times New Roman" panose="02020603050405020304" pitchFamily="18" charset="0"/>
              </a:rPr>
              <a:t>increased </a:t>
            </a:r>
            <a:r>
              <a:rPr lang="en-IN" b="1" dirty="0">
                <a:latin typeface="Calibri" panose="020F0502020204030204" pitchFamily="34" charset="0"/>
                <a:ea typeface="Calibri" panose="020F0502020204030204" pitchFamily="34" charset="0"/>
                <a:cs typeface="Times New Roman" panose="02020603050405020304" pitchFamily="18" charset="0"/>
              </a:rPr>
              <a:t>my model accuracy from 89.66% to 90.13%. Also </a:t>
            </a:r>
            <a:r>
              <a:rPr lang="en-IN" b="1" dirty="0" err="1">
                <a:latin typeface="Calibri" panose="020F0502020204030204" pitchFamily="34" charset="0"/>
                <a:ea typeface="Calibri" panose="020F0502020204030204" pitchFamily="34" charset="0"/>
                <a:cs typeface="Times New Roman" panose="02020603050405020304" pitchFamily="18" charset="0"/>
              </a:rPr>
              <a:t>mse</a:t>
            </a:r>
            <a:r>
              <a:rPr lang="en-IN" b="1" dirty="0">
                <a:latin typeface="Calibri" panose="020F0502020204030204" pitchFamily="34" charset="0"/>
                <a:ea typeface="Calibri" panose="020F0502020204030204" pitchFamily="34" charset="0"/>
                <a:cs typeface="Times New Roman" panose="02020603050405020304" pitchFamily="18" charset="0"/>
              </a:rPr>
              <a:t> and </a:t>
            </a:r>
            <a:r>
              <a:rPr lang="en-IN" b="1" dirty="0" err="1">
                <a:latin typeface="Calibri" panose="020F0502020204030204" pitchFamily="34" charset="0"/>
                <a:ea typeface="Calibri" panose="020F0502020204030204" pitchFamily="34" charset="0"/>
                <a:cs typeface="Times New Roman" panose="02020603050405020304" pitchFamily="18" charset="0"/>
              </a:rPr>
              <a:t>rmse</a:t>
            </a:r>
            <a:r>
              <a:rPr lang="en-IN" b="1" dirty="0">
                <a:latin typeface="Calibri" panose="020F0502020204030204" pitchFamily="34" charset="0"/>
                <a:ea typeface="Calibri" panose="020F0502020204030204" pitchFamily="34" charset="0"/>
                <a:cs typeface="Times New Roman" panose="02020603050405020304" pitchFamily="18" charset="0"/>
              </a:rPr>
              <a:t> values has reduced which means error has reduced.</a:t>
            </a:r>
            <a:endParaRPr lang="en-IN" sz="1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364937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7372" y="2"/>
            <a:ext cx="10515600" cy="1325563"/>
          </a:xfrm>
        </p:spPr>
        <p:txBody>
          <a:bodyPr>
            <a:normAutofit/>
          </a:bodyPr>
          <a:lstStyle/>
          <a:p>
            <a:r>
              <a:rPr lang="en-IN" sz="3600" dirty="0" smtClean="0">
                <a:latin typeface="Arial" pitchFamily="34" charset="0"/>
                <a:cs typeface="Arial" pitchFamily="34" charset="0"/>
              </a:rPr>
              <a:t>Saving the model and predictions using saved model:</a:t>
            </a:r>
            <a:endParaRPr lang="en-US" sz="3600" dirty="0">
              <a:latin typeface="Arial" pitchFamily="34" charset="0"/>
              <a:cs typeface="Arial" pitchFamily="34" charset="0"/>
            </a:endParaRPr>
          </a:p>
        </p:txBody>
      </p:sp>
      <p:sp>
        <p:nvSpPr>
          <p:cNvPr id="7" name="Content Placeholder 6"/>
          <p:cNvSpPr>
            <a:spLocks noGrp="1"/>
          </p:cNvSpPr>
          <p:nvPr>
            <p:ph idx="1"/>
          </p:nvPr>
        </p:nvSpPr>
        <p:spPr>
          <a:xfrm>
            <a:off x="800493" y="1187779"/>
            <a:ext cx="10515600" cy="4583833"/>
          </a:xfrm>
        </p:spPr>
        <p:txBody>
          <a:bodyPr/>
          <a:lstStyle/>
          <a:p>
            <a:pPr>
              <a:spcBef>
                <a:spcPts val="300"/>
              </a:spcBef>
              <a:spcAft>
                <a:spcPts val="300"/>
              </a:spcAft>
              <a:buFont typeface="Wingdings" pitchFamily="2" charset="2"/>
              <a:buChar char="Ø"/>
            </a:pPr>
            <a:r>
              <a:rPr lang="en-IN" sz="1800" dirty="0" smtClean="0">
                <a:latin typeface="Century" panose="02040604050505020304" pitchFamily="18" charset="0"/>
                <a:ea typeface="Calibri" panose="020F0502020204030204" pitchFamily="34" charset="0"/>
                <a:cs typeface="Times New Roman" panose="02020603050405020304" pitchFamily="18" charset="0"/>
              </a:rPr>
              <a:t>I </a:t>
            </a:r>
            <a:r>
              <a:rPr lang="en-IN" sz="1800" dirty="0">
                <a:latin typeface="Century" panose="02040604050505020304" pitchFamily="18" charset="0"/>
                <a:ea typeface="Calibri" panose="020F0502020204030204" pitchFamily="34" charset="0"/>
                <a:cs typeface="Times New Roman" panose="02020603050405020304" pitchFamily="18" charset="0"/>
              </a:rPr>
              <a:t>have saved my best model using .</a:t>
            </a:r>
            <a:r>
              <a:rPr lang="en-IN" sz="1800" dirty="0" err="1">
                <a:latin typeface="Century" panose="02040604050505020304" pitchFamily="18" charset="0"/>
                <a:ea typeface="Calibri" panose="020F0502020204030204" pitchFamily="34" charset="0"/>
                <a:cs typeface="Times New Roman" panose="02020603050405020304" pitchFamily="18" charset="0"/>
              </a:rPr>
              <a:t>pkl</a:t>
            </a:r>
            <a:r>
              <a:rPr lang="en-IN" sz="1800" dirty="0">
                <a:latin typeface="Century" panose="02040604050505020304" pitchFamily="18" charset="0"/>
                <a:ea typeface="Calibri" panose="020F0502020204030204" pitchFamily="34" charset="0"/>
                <a:cs typeface="Times New Roman" panose="02020603050405020304" pitchFamily="18" charset="0"/>
              </a:rPr>
              <a:t> as follows</a:t>
            </a:r>
            <a:r>
              <a:rPr lang="en-IN" sz="1800" b="1" dirty="0">
                <a:latin typeface="Century" panose="02040604050505020304" pitchFamily="18" charset="0"/>
                <a:ea typeface="Calibri" panose="020F0502020204030204" pitchFamily="34" charset="0"/>
                <a:cs typeface="Times New Roman" panose="02020603050405020304" pitchFamily="18" charset="0"/>
              </a:rPr>
              <a:t>.</a:t>
            </a:r>
            <a:endParaRPr lang="en-IN" sz="1800" dirty="0">
              <a:latin typeface="Century" panose="02040604050505020304" pitchFamily="18" charset="0"/>
              <a:ea typeface="Calibri" panose="020F0502020204030204" pitchFamily="34" charset="0"/>
              <a:cs typeface="Times New Roman" panose="02020603050405020304" pitchFamily="18" charset="0"/>
            </a:endParaRPr>
          </a:p>
          <a:p>
            <a:pPr>
              <a:spcBef>
                <a:spcPts val="300"/>
              </a:spcBef>
              <a:spcAft>
                <a:spcPts val="300"/>
              </a:spcAft>
              <a:buFont typeface="Wingdings" pitchFamily="2" charset="2"/>
              <a:buChar char="Ø"/>
            </a:pPr>
            <a:r>
              <a:rPr lang="en-IN" sz="1800" dirty="0">
                <a:latin typeface="Century" panose="02040604050505020304" pitchFamily="18" charset="0"/>
                <a:ea typeface="Calibri" panose="020F0502020204030204" pitchFamily="34" charset="0"/>
                <a:cs typeface="Times New Roman" panose="02020603050405020304" pitchFamily="18" charset="0"/>
              </a:rPr>
              <a:t>Now after saving the best model, loading my saved model and predicting the test values</a:t>
            </a:r>
            <a:r>
              <a:rPr lang="en-IN" dirty="0">
                <a:latin typeface="Century" panose="02040604050505020304" pitchFamily="18" charset="0"/>
                <a:ea typeface="Calibri" panose="020F0502020204030204" pitchFamily="34" charset="0"/>
                <a:cs typeface="Times New Roman" panose="02020603050405020304" pitchFamily="18" charset="0"/>
              </a:rPr>
              <a:t>.</a:t>
            </a:r>
          </a:p>
          <a:p>
            <a:endParaRPr lang="en-US" dirty="0"/>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2363" y="2073895"/>
            <a:ext cx="9125147" cy="3629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301660" y="5542963"/>
            <a:ext cx="9040305" cy="685059"/>
          </a:xfrm>
          <a:prstGeom prst="rect">
            <a:avLst/>
          </a:prstGeom>
        </p:spPr>
        <p:txBody>
          <a:bodyPr wrap="square">
            <a:spAutoFit/>
          </a:bodyPr>
          <a:lstStyle/>
          <a:p>
            <a:pPr marL="285750" lvl="0" indent="-285750">
              <a:lnSpc>
                <a:spcPct val="107000"/>
              </a:lnSpc>
              <a:spcAft>
                <a:spcPts val="800"/>
              </a:spcAft>
              <a:buFont typeface="Wingdings" pitchFamily="2" charset="2"/>
              <a:buChar char="Ø"/>
            </a:pPr>
            <a:r>
              <a:rPr lang="en-IN" b="1" dirty="0">
                <a:latin typeface="Calibri" panose="020F0502020204030204" pitchFamily="34" charset="0"/>
                <a:ea typeface="Calibri" panose="020F0502020204030204" pitchFamily="34" charset="0"/>
                <a:cs typeface="Calibri" panose="020F0502020204030204" pitchFamily="34" charset="0"/>
              </a:rPr>
              <a:t>I have predicted the </a:t>
            </a:r>
            <a:r>
              <a:rPr lang="en-IN" b="1" dirty="0" err="1">
                <a:latin typeface="Calibri" panose="020F0502020204030204" pitchFamily="34" charset="0"/>
                <a:ea typeface="Calibri" panose="020F0502020204030204" pitchFamily="34" charset="0"/>
                <a:cs typeface="Calibri" panose="020F0502020204030204" pitchFamily="34" charset="0"/>
              </a:rPr>
              <a:t>SalePrice</a:t>
            </a:r>
            <a:r>
              <a:rPr lang="en-IN" b="1" dirty="0">
                <a:latin typeface="Calibri" panose="020F0502020204030204" pitchFamily="34" charset="0"/>
                <a:ea typeface="Calibri" panose="020F0502020204030204" pitchFamily="34" charset="0"/>
                <a:cs typeface="Calibri" panose="020F0502020204030204" pitchFamily="34" charset="0"/>
              </a:rPr>
              <a:t> for test dataset using saved model of train dataset, and the predictions look good. I have also saved my predictions for further analysis.</a:t>
            </a:r>
            <a:endParaRPr lang="en-IN" sz="1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589508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Arial" pitchFamily="34" charset="0"/>
                <a:cs typeface="Arial" pitchFamily="34" charset="0"/>
              </a:rPr>
              <a:t>Conclusion:</a:t>
            </a:r>
            <a:endParaRPr lang="en-US" sz="4000" dirty="0">
              <a:latin typeface="Arial" pitchFamily="34" charset="0"/>
              <a:cs typeface="Arial" pitchFamily="34" charset="0"/>
            </a:endParaRPr>
          </a:p>
        </p:txBody>
      </p:sp>
      <p:sp>
        <p:nvSpPr>
          <p:cNvPr id="3" name="Content Placeholder 2"/>
          <p:cNvSpPr>
            <a:spLocks noGrp="1"/>
          </p:cNvSpPr>
          <p:nvPr>
            <p:ph idx="1"/>
          </p:nvPr>
        </p:nvSpPr>
        <p:spPr/>
        <p:txBody>
          <a:bodyPr>
            <a:normAutofit fontScale="92500" lnSpcReduction="20000"/>
          </a:bodyPr>
          <a:lstStyle/>
          <a:p>
            <a:pPr>
              <a:spcBef>
                <a:spcPts val="300"/>
              </a:spcBef>
              <a:spcAft>
                <a:spcPts val="300"/>
              </a:spcAft>
              <a:buFont typeface="Wingdings" pitchFamily="2" charset="2"/>
              <a:buChar char="Ø"/>
            </a:pPr>
            <a:r>
              <a:rPr lang="en-IN" dirty="0">
                <a:latin typeface="Century" panose="02040604050505020304" pitchFamily="18" charset="0"/>
                <a:ea typeface="Calibri" panose="020F0502020204030204" pitchFamily="34" charset="0"/>
                <a:cs typeface="Times New Roman" panose="02020603050405020304" pitchFamily="18" charset="0"/>
              </a:rPr>
              <a:t>In this project report, we have used machine learning algorithms to predict the house </a:t>
            </a:r>
            <a:r>
              <a:rPr lang="en-IN" dirty="0" smtClean="0">
                <a:latin typeface="Century" panose="02040604050505020304" pitchFamily="18" charset="0"/>
                <a:ea typeface="Calibri" panose="020F0502020204030204" pitchFamily="34" charset="0"/>
                <a:cs typeface="Times New Roman" panose="02020603050405020304" pitchFamily="18" charset="0"/>
              </a:rPr>
              <a:t>prices.</a:t>
            </a:r>
          </a:p>
          <a:p>
            <a:pPr>
              <a:spcBef>
                <a:spcPts val="300"/>
              </a:spcBef>
              <a:spcAft>
                <a:spcPts val="300"/>
              </a:spcAft>
              <a:buFont typeface="Wingdings" pitchFamily="2" charset="2"/>
              <a:buChar char="Ø"/>
            </a:pPr>
            <a:r>
              <a:rPr lang="en-IN" dirty="0" smtClean="0">
                <a:latin typeface="Century" panose="02040604050505020304" pitchFamily="18" charset="0"/>
                <a:ea typeface="Calibri" panose="020F0502020204030204" pitchFamily="34" charset="0"/>
                <a:cs typeface="Times New Roman" panose="02020603050405020304" pitchFamily="18" charset="0"/>
              </a:rPr>
              <a:t>We </a:t>
            </a:r>
            <a:r>
              <a:rPr lang="en-IN" dirty="0">
                <a:latin typeface="Century" panose="02040604050505020304" pitchFamily="18" charset="0"/>
                <a:ea typeface="Calibri" panose="020F0502020204030204" pitchFamily="34" charset="0"/>
                <a:cs typeface="Times New Roman" panose="02020603050405020304" pitchFamily="18" charset="0"/>
              </a:rPr>
              <a:t>have mentioned the step by step procedure to </a:t>
            </a:r>
            <a:r>
              <a:rPr lang="en-IN" dirty="0" err="1">
                <a:latin typeface="Century" panose="02040604050505020304" pitchFamily="18" charset="0"/>
                <a:ea typeface="Calibri" panose="020F0502020204030204" pitchFamily="34" charset="0"/>
                <a:cs typeface="Times New Roman" panose="02020603050405020304" pitchFamily="18" charset="0"/>
              </a:rPr>
              <a:t>analyze</a:t>
            </a:r>
            <a:r>
              <a:rPr lang="en-IN" dirty="0">
                <a:latin typeface="Century" panose="02040604050505020304" pitchFamily="18" charset="0"/>
                <a:ea typeface="Calibri" panose="020F0502020204030204" pitchFamily="34" charset="0"/>
                <a:cs typeface="Times New Roman" panose="02020603050405020304" pitchFamily="18" charset="0"/>
              </a:rPr>
              <a:t> the dataset and finding the correlation between the </a:t>
            </a:r>
            <a:r>
              <a:rPr lang="en-IN" dirty="0" err="1">
                <a:latin typeface="Century" panose="02040604050505020304" pitchFamily="18" charset="0"/>
                <a:ea typeface="Calibri" panose="020F0502020204030204" pitchFamily="34" charset="0"/>
                <a:cs typeface="Times New Roman" panose="02020603050405020304" pitchFamily="18" charset="0"/>
              </a:rPr>
              <a:t>featuers</a:t>
            </a:r>
            <a:r>
              <a:rPr lang="en-IN" dirty="0">
                <a:latin typeface="Century" panose="02040604050505020304" pitchFamily="18" charset="0"/>
                <a:ea typeface="Calibri" panose="020F0502020204030204" pitchFamily="34" charset="0"/>
                <a:cs typeface="Times New Roman" panose="02020603050405020304" pitchFamily="18" charset="0"/>
              </a:rPr>
              <a:t>. Thus we can select the features which are not correlated to each other and are independent in nature. </a:t>
            </a:r>
            <a:endParaRPr lang="en-IN" dirty="0" smtClean="0">
              <a:latin typeface="Century" panose="02040604050505020304" pitchFamily="18" charset="0"/>
              <a:ea typeface="Calibri" panose="020F0502020204030204" pitchFamily="34" charset="0"/>
              <a:cs typeface="Times New Roman" panose="02020603050405020304" pitchFamily="18" charset="0"/>
            </a:endParaRPr>
          </a:p>
          <a:p>
            <a:pPr>
              <a:spcBef>
                <a:spcPts val="300"/>
              </a:spcBef>
              <a:spcAft>
                <a:spcPts val="300"/>
              </a:spcAft>
              <a:buFont typeface="Wingdings" pitchFamily="2" charset="2"/>
              <a:buChar char="Ø"/>
            </a:pPr>
            <a:r>
              <a:rPr lang="en-IN" dirty="0" smtClean="0">
                <a:latin typeface="Century" panose="02040604050505020304" pitchFamily="18" charset="0"/>
                <a:ea typeface="Calibri" panose="020F0502020204030204" pitchFamily="34" charset="0"/>
                <a:cs typeface="Times New Roman" panose="02020603050405020304" pitchFamily="18" charset="0"/>
              </a:rPr>
              <a:t>Those </a:t>
            </a:r>
            <a:r>
              <a:rPr lang="en-IN" dirty="0">
                <a:latin typeface="Century" panose="02040604050505020304" pitchFamily="18" charset="0"/>
                <a:ea typeface="Calibri" panose="020F0502020204030204" pitchFamily="34" charset="0"/>
                <a:cs typeface="Times New Roman" panose="02020603050405020304" pitchFamily="18" charset="0"/>
              </a:rPr>
              <a:t>feature sets were then given as an input to five algorithms and a </a:t>
            </a:r>
            <a:r>
              <a:rPr lang="en-IN" dirty="0" err="1">
                <a:latin typeface="Century" panose="02040604050505020304" pitchFamily="18" charset="0"/>
                <a:ea typeface="Calibri" panose="020F0502020204030204" pitchFamily="34" charset="0"/>
                <a:cs typeface="Times New Roman" panose="02020603050405020304" pitchFamily="18" charset="0"/>
              </a:rPr>
              <a:t>csv</a:t>
            </a:r>
            <a:r>
              <a:rPr lang="en-IN" dirty="0">
                <a:latin typeface="Century" panose="02040604050505020304" pitchFamily="18" charset="0"/>
                <a:ea typeface="Calibri" panose="020F0502020204030204" pitchFamily="34" charset="0"/>
                <a:cs typeface="Times New Roman" panose="02020603050405020304" pitchFamily="18" charset="0"/>
              </a:rPr>
              <a:t> file was generated consisting of predicted house prices. </a:t>
            </a:r>
            <a:endParaRPr lang="en-IN" dirty="0" smtClean="0">
              <a:latin typeface="Century" panose="02040604050505020304" pitchFamily="18" charset="0"/>
              <a:ea typeface="Calibri" panose="020F0502020204030204" pitchFamily="34" charset="0"/>
              <a:cs typeface="Times New Roman" panose="02020603050405020304" pitchFamily="18" charset="0"/>
            </a:endParaRPr>
          </a:p>
          <a:p>
            <a:pPr>
              <a:spcBef>
                <a:spcPts val="300"/>
              </a:spcBef>
              <a:spcAft>
                <a:spcPts val="300"/>
              </a:spcAft>
              <a:buFont typeface="Wingdings" pitchFamily="2" charset="2"/>
              <a:buChar char="Ø"/>
            </a:pPr>
            <a:r>
              <a:rPr lang="en-IN" dirty="0" smtClean="0">
                <a:latin typeface="Century" panose="02040604050505020304" pitchFamily="18" charset="0"/>
                <a:ea typeface="Calibri" panose="020F0502020204030204" pitchFamily="34" charset="0"/>
                <a:cs typeface="Times New Roman" panose="02020603050405020304" pitchFamily="18" charset="0"/>
              </a:rPr>
              <a:t>Hence </a:t>
            </a:r>
            <a:r>
              <a:rPr lang="en-IN" dirty="0">
                <a:latin typeface="Century" panose="02040604050505020304" pitchFamily="18" charset="0"/>
                <a:ea typeface="Calibri" panose="020F0502020204030204" pitchFamily="34" charset="0"/>
                <a:cs typeface="Times New Roman" panose="02020603050405020304" pitchFamily="18" charset="0"/>
              </a:rPr>
              <a:t>we calculated the performance of each model using different performance metrics and compared them based on these metrics. Then we have also saved the </a:t>
            </a:r>
            <a:r>
              <a:rPr lang="en-IN" dirty="0" err="1">
                <a:latin typeface="Century" panose="02040604050505020304" pitchFamily="18" charset="0"/>
                <a:ea typeface="Calibri" panose="020F0502020204030204" pitchFamily="34" charset="0"/>
                <a:cs typeface="Times New Roman" panose="02020603050405020304" pitchFamily="18" charset="0"/>
              </a:rPr>
              <a:t>dataframe</a:t>
            </a:r>
            <a:r>
              <a:rPr lang="en-IN" dirty="0">
                <a:latin typeface="Century" panose="02040604050505020304" pitchFamily="18" charset="0"/>
                <a:ea typeface="Calibri" panose="020F0502020204030204" pitchFamily="34" charset="0"/>
                <a:cs typeface="Times New Roman" panose="02020603050405020304" pitchFamily="18" charset="0"/>
              </a:rPr>
              <a:t> of predicted prices of test </a:t>
            </a:r>
            <a:r>
              <a:rPr lang="en-IN" dirty="0" smtClean="0">
                <a:latin typeface="Century" panose="02040604050505020304" pitchFamily="18" charset="0"/>
                <a:ea typeface="Calibri" panose="020F0502020204030204" pitchFamily="34" charset="0"/>
                <a:cs typeface="Times New Roman" panose="02020603050405020304" pitchFamily="18" charset="0"/>
              </a:rPr>
              <a:t>dataset.</a:t>
            </a:r>
          </a:p>
          <a:p>
            <a:pPr>
              <a:spcBef>
                <a:spcPts val="300"/>
              </a:spcBef>
              <a:spcAft>
                <a:spcPts val="300"/>
              </a:spcAft>
              <a:buFont typeface="Wingdings" pitchFamily="2" charset="2"/>
              <a:buChar char="Ø"/>
            </a:pPr>
            <a:r>
              <a:rPr lang="en-IN" dirty="0" smtClean="0">
                <a:solidFill>
                  <a:srgbClr val="333333"/>
                </a:solidFill>
                <a:latin typeface="Century" panose="02040604050505020304" pitchFamily="18" charset="0"/>
                <a:ea typeface="Calibri" panose="020F0502020204030204" pitchFamily="34" charset="0"/>
                <a:cs typeface="Calibri" panose="020F0502020204030204" pitchFamily="34" charset="0"/>
              </a:rPr>
              <a:t>To </a:t>
            </a:r>
            <a:r>
              <a:rPr lang="en-IN" dirty="0">
                <a:solidFill>
                  <a:srgbClr val="333333"/>
                </a:solidFill>
                <a:latin typeface="Century" panose="02040604050505020304" pitchFamily="18" charset="0"/>
                <a:ea typeface="Calibri" panose="020F0502020204030204" pitchFamily="34" charset="0"/>
                <a:cs typeface="Calibri" panose="020F0502020204030204" pitchFamily="34" charset="0"/>
              </a:rPr>
              <a:t>conclude, the application of machine learning in property research is still at an early stage. We hope this study has moved a small step ahead in providing some methodological and empirical contributions to property appraisal, and presenting an alternative approach to the valuation of housing prices. </a:t>
            </a:r>
          </a:p>
          <a:p>
            <a:pPr>
              <a:spcBef>
                <a:spcPts val="300"/>
              </a:spcBef>
              <a:spcAft>
                <a:spcPts val="300"/>
              </a:spcAft>
              <a:buFont typeface="Wingdings" pitchFamily="2" charset="2"/>
              <a:buChar char="Ø"/>
            </a:pPr>
            <a:r>
              <a:rPr lang="en-IN" dirty="0" smtClean="0">
                <a:solidFill>
                  <a:srgbClr val="333333"/>
                </a:solidFill>
                <a:latin typeface="Century" panose="02040604050505020304" pitchFamily="18" charset="0"/>
                <a:ea typeface="Calibri" panose="020F0502020204030204" pitchFamily="34" charset="0"/>
                <a:cs typeface="Calibri" panose="020F0502020204030204" pitchFamily="34" charset="0"/>
              </a:rPr>
              <a:t>Future </a:t>
            </a:r>
            <a:r>
              <a:rPr lang="en-IN" dirty="0">
                <a:solidFill>
                  <a:srgbClr val="333333"/>
                </a:solidFill>
                <a:latin typeface="Century" panose="02040604050505020304" pitchFamily="18" charset="0"/>
                <a:ea typeface="Calibri" panose="020F0502020204030204" pitchFamily="34" charset="0"/>
                <a:cs typeface="Calibri" panose="020F0502020204030204" pitchFamily="34" charset="0"/>
              </a:rPr>
              <a:t>direction of research may consider incorporating additional property transaction data from a larger geographical location with more features, or analysing other property types beyond housing development.</a:t>
            </a:r>
            <a:endParaRPr lang="en-IN" dirty="0">
              <a:latin typeface="Century" panose="020406040505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2801315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18" name="Content Placeholder 17"/>
          <p:cNvSpPr>
            <a:spLocks noGrp="1"/>
          </p:cNvSpPr>
          <p:nvPr>
            <p:ph idx="1"/>
          </p:nvPr>
        </p:nvSpPr>
        <p:spPr/>
        <p:txBody>
          <a:bodyPr>
            <a:normAutofit/>
          </a:bodyPr>
          <a:lstStyle/>
          <a:p>
            <a:pPr marL="3200400" lvl="7" indent="0">
              <a:buNone/>
            </a:pPr>
            <a:r>
              <a:rPr lang="en-US" sz="5400" dirty="0" smtClean="0">
                <a:solidFill>
                  <a:schemeClr val="accent1">
                    <a:lumMod val="50000"/>
                  </a:schemeClr>
                </a:solidFill>
                <a:latin typeface="Algerian" pitchFamily="82" charset="0"/>
              </a:rPr>
              <a:t>Thank</a:t>
            </a:r>
            <a:r>
              <a:rPr lang="en-US" sz="5400" dirty="0" smtClean="0">
                <a:latin typeface="Algerian" pitchFamily="82" charset="0"/>
              </a:rPr>
              <a:t> You</a:t>
            </a:r>
            <a:endParaRPr lang="en-US" sz="5400" dirty="0">
              <a:latin typeface="Algerian" pitchFamily="82" charset="0"/>
            </a:endParaRPr>
          </a:p>
        </p:txBody>
      </p:sp>
    </p:spTree>
    <p:extLst>
      <p:ext uri="{BB962C8B-B14F-4D97-AF65-F5344CB8AC3E}">
        <p14:creationId xmlns:p14="http://schemas.microsoft.com/office/powerpoint/2010/main" val="3696244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EC495F-3FAF-4508-8F50-7EEF95047A4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Problem Statement:</a:t>
            </a:r>
          </a:p>
        </p:txBody>
      </p:sp>
      <p:sp>
        <p:nvSpPr>
          <p:cNvPr id="3" name="Content Placeholder 2">
            <a:extLst>
              <a:ext uri="{FF2B5EF4-FFF2-40B4-BE49-F238E27FC236}">
                <a16:creationId xmlns="" xmlns:a16="http://schemas.microsoft.com/office/drawing/2014/main" id="{0BDA38D3-10C2-4A2F-8942-2A377BB4399B}"/>
              </a:ext>
            </a:extLst>
          </p:cNvPr>
          <p:cNvSpPr>
            <a:spLocks noGrp="1"/>
          </p:cNvSpPr>
          <p:nvPr>
            <p:ph idx="1"/>
          </p:nvPr>
        </p:nvSpPr>
        <p:spPr/>
        <p:txBody>
          <a:bodyPr>
            <a:normAutofit fontScale="92500"/>
          </a:bodyPr>
          <a:lstStyle/>
          <a:p>
            <a:pPr marL="0" indent="0">
              <a:buNone/>
            </a:pPr>
            <a:r>
              <a:rPr lang="en-IN" sz="2000" dirty="0"/>
              <a:t>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 The data is provided in the CSV file below.</a:t>
            </a:r>
          </a:p>
          <a:p>
            <a:pPr marL="0" indent="0">
              <a:buNone/>
            </a:pPr>
            <a:r>
              <a:rPr lang="en-IN" sz="2000" dirty="0"/>
              <a:t>The company is looking at prospective properties to buy houses to enter the market. You are required to build a model  using Machine Learning in order to predict the actual value of the prospective properties and decide whether to invest </a:t>
            </a:r>
            <a:r>
              <a:rPr lang="en-US" sz="2000" dirty="0"/>
              <a:t>in them or not. For this company wants to know: </a:t>
            </a:r>
          </a:p>
          <a:p>
            <a:pPr marL="0" indent="0">
              <a:buNone/>
            </a:pPr>
            <a:r>
              <a:rPr lang="en-US" sz="2000" dirty="0"/>
              <a:t>• Which variables are important to predict the price of variable? </a:t>
            </a:r>
          </a:p>
          <a:p>
            <a:pPr marL="0" indent="0">
              <a:buNone/>
            </a:pPr>
            <a:r>
              <a:rPr lang="en-US" sz="2000" dirty="0"/>
              <a:t>• How do these variables describe the price of the house?</a:t>
            </a:r>
            <a:endParaRPr lang="en-IN" sz="2000" dirty="0"/>
          </a:p>
          <a:p>
            <a:pPr marL="0" indent="0">
              <a:buNone/>
            </a:pPr>
            <a:endParaRPr lang="en-IN" sz="2000" dirty="0"/>
          </a:p>
        </p:txBody>
      </p:sp>
    </p:spTree>
    <p:extLst>
      <p:ext uri="{BB962C8B-B14F-4D97-AF65-F5344CB8AC3E}">
        <p14:creationId xmlns:p14="http://schemas.microsoft.com/office/powerpoint/2010/main" val="21403390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9534657-8D7F-4E98-BF4A-35B10984A867}"/>
              </a:ext>
            </a:extLst>
          </p:cNvPr>
          <p:cNvSpPr>
            <a:spLocks noGrp="1"/>
          </p:cNvSpPr>
          <p:nvPr>
            <p:ph type="title"/>
          </p:nvPr>
        </p:nvSpPr>
        <p:spPr/>
        <p:txBody>
          <a:bodyPr/>
          <a:lstStyle/>
          <a:p>
            <a:r>
              <a:rPr kumimoji="0" lang="en-IN" sz="3600" b="0" i="0" u="none" strike="noStrike" kern="1200" cap="none" spc="0" normalizeH="0" baseline="0" noProof="0" dirty="0">
                <a:ln>
                  <a:noFill/>
                </a:ln>
                <a:effectLst/>
                <a:uLnTx/>
                <a:uFillTx/>
                <a:latin typeface="Arial" panose="020B0604020202020204" pitchFamily="34" charset="0"/>
                <a:cs typeface="Arial" panose="020B0604020202020204" pitchFamily="34" charset="0"/>
              </a:rPr>
              <a:t>Problem</a:t>
            </a:r>
            <a:r>
              <a:rPr kumimoji="0" lang="en-IN" sz="3600" b="0" i="0" u="none" strike="noStrike" kern="1200" cap="none" spc="0" normalizeH="0" baseline="0" noProof="0" dirty="0">
                <a:ln>
                  <a:noFill/>
                </a:ln>
                <a:solidFill>
                  <a:srgbClr val="F7C547">
                    <a:lumMod val="50000"/>
                  </a:srgbClr>
                </a:solidFill>
                <a:effectLst/>
                <a:uLnTx/>
                <a:uFillTx/>
                <a:latin typeface="Arial" panose="020B0604020202020204" pitchFamily="34" charset="0"/>
                <a:cs typeface="Arial" panose="020B0604020202020204" pitchFamily="34" charset="0"/>
              </a:rPr>
              <a:t> </a:t>
            </a:r>
            <a:r>
              <a:rPr kumimoji="0" lang="en-IN" sz="3600" b="0" i="0" u="none" strike="noStrike" kern="1200" cap="none" spc="0" normalizeH="0" baseline="0" noProof="0" dirty="0">
                <a:ln>
                  <a:noFill/>
                </a:ln>
                <a:effectLst/>
                <a:uLnTx/>
                <a:uFillTx/>
                <a:latin typeface="Arial" panose="020B0604020202020204" pitchFamily="34" charset="0"/>
                <a:cs typeface="Arial" panose="020B0604020202020204" pitchFamily="34" charset="0"/>
              </a:rPr>
              <a:t>Understanding</a:t>
            </a:r>
            <a:r>
              <a:rPr kumimoji="0" lang="en-IN" sz="3600" b="0" i="0" u="none" strike="noStrike" kern="1200" cap="none" spc="0" normalizeH="0" baseline="0" noProof="0" dirty="0">
                <a:ln>
                  <a:noFill/>
                </a:ln>
                <a:solidFill>
                  <a:srgbClr val="F7C547">
                    <a:lumMod val="50000"/>
                  </a:srgbClr>
                </a:solidFill>
                <a:effectLst/>
                <a:uLnTx/>
                <a:uFillTx/>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 xmlns:a16="http://schemas.microsoft.com/office/drawing/2014/main" id="{A6A091B8-4137-4192-9230-F0F238A69338}"/>
              </a:ext>
            </a:extLst>
          </p:cNvPr>
          <p:cNvSpPr>
            <a:spLocks noGrp="1"/>
          </p:cNvSpPr>
          <p:nvPr>
            <p:ph idx="1"/>
          </p:nvPr>
        </p:nvSpPr>
        <p:spPr/>
        <p:txBody>
          <a:bodyPr>
            <a:normAutofit fontScale="85000" lnSpcReduction="10000"/>
          </a:bodyPr>
          <a:lstStyle/>
          <a:p>
            <a:pPr algn="just"/>
            <a:r>
              <a:rPr lang="en-IN" sz="2400" dirty="0"/>
              <a:t> </a:t>
            </a:r>
            <a:r>
              <a:rPr lang="en-IN" sz="2400" dirty="0">
                <a:solidFill>
                  <a:srgbClr val="202124"/>
                </a:solidFill>
                <a:effectLst/>
                <a:ea typeface="Calibri" panose="020F0502020204030204" pitchFamily="34" charset="0"/>
                <a:cs typeface="Calibri" panose="020F0502020204030204" pitchFamily="34" charset="0"/>
              </a:rPr>
              <a:t>House price prediction can help the developer determine the selling price of a house and can help the customer to arrange the right time to purchase a house. House Price prediction, is important to drive Real Estate efficiency. As earlier, House prices were determined by calculating the acquiring and selling price in a locality. Therefore, the House Price prediction model is very essential in filling the information gap and improve Real Estate efficiency.</a:t>
            </a:r>
            <a:r>
              <a:rPr lang="en-IN" sz="2400" dirty="0">
                <a:solidFill>
                  <a:srgbClr val="202124"/>
                </a:solidFill>
                <a:effectLst/>
                <a:ea typeface="Calibri" panose="020F0502020204030204" pitchFamily="34" charset="0"/>
                <a:cs typeface="Times New Roman" panose="02020603050405020304" pitchFamily="18" charset="0"/>
              </a:rPr>
              <a:t> </a:t>
            </a:r>
            <a:r>
              <a:rPr lang="en-IN" sz="2400" dirty="0">
                <a:solidFill>
                  <a:srgbClr val="202124"/>
                </a:solidFill>
                <a:effectLst/>
                <a:ea typeface="Calibri" panose="020F0502020204030204" pitchFamily="34" charset="0"/>
                <a:cs typeface="Calibri" panose="020F0502020204030204" pitchFamily="34" charset="0"/>
              </a:rPr>
              <a:t>The aim is to predict the efficient house pricing for real estate customers with respect to their budgets and priorities. By analysing previous market trends and price ranges, and also upcoming developments future prices will be predicted. ...... cost of property depending on number of attributes considered . </a:t>
            </a:r>
            <a:r>
              <a:rPr lang="en-IN" sz="2400" dirty="0">
                <a:solidFill>
                  <a:srgbClr val="111111"/>
                </a:solidFill>
                <a:effectLst/>
                <a:ea typeface="Calibri" panose="020F0502020204030204" pitchFamily="34" charset="0"/>
              </a:rPr>
              <a:t>Now as a data scientist our work is to analyse the dataset and apply our skills towards predicting house price.</a:t>
            </a:r>
            <a:endParaRPr lang="en-IN" sz="2400" dirty="0"/>
          </a:p>
          <a:p>
            <a:pPr algn="just"/>
            <a:endParaRPr lang="en-IN" sz="2400" dirty="0"/>
          </a:p>
        </p:txBody>
      </p:sp>
    </p:spTree>
    <p:extLst>
      <p:ext uri="{BB962C8B-B14F-4D97-AF65-F5344CB8AC3E}">
        <p14:creationId xmlns:p14="http://schemas.microsoft.com/office/powerpoint/2010/main" val="18307687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B3545AC-937F-4BFD-808B-2535654A5853}"/>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What is Housing Price Prediction?</a:t>
            </a:r>
          </a:p>
        </p:txBody>
      </p:sp>
      <p:sp>
        <p:nvSpPr>
          <p:cNvPr id="3" name="Content Placeholder 2">
            <a:extLst>
              <a:ext uri="{FF2B5EF4-FFF2-40B4-BE49-F238E27FC236}">
                <a16:creationId xmlns="" xmlns:a16="http://schemas.microsoft.com/office/drawing/2014/main" id="{404EE23E-4C12-4D8C-987B-D40F4C0F4D0E}"/>
              </a:ext>
            </a:extLst>
          </p:cNvPr>
          <p:cNvSpPr>
            <a:spLocks noGrp="1"/>
          </p:cNvSpPr>
          <p:nvPr>
            <p:ph idx="1"/>
          </p:nvPr>
        </p:nvSpPr>
        <p:spPr>
          <a:xfrm>
            <a:off x="838200" y="1825625"/>
            <a:ext cx="5257800" cy="4351338"/>
          </a:xfrm>
        </p:spPr>
        <p:txBody>
          <a:bodyPr/>
          <a:lstStyle/>
          <a:p>
            <a:pPr marL="0" indent="0">
              <a:buNone/>
            </a:pPr>
            <a:r>
              <a:rPr lang="en-US" sz="2400" b="0" i="0" dirty="0">
                <a:solidFill>
                  <a:srgbClr val="202124"/>
                </a:solidFill>
                <a:effectLst/>
              </a:rPr>
              <a:t>Prediction house prices are expected to help people who plan to buy a house  so they can know the price range in the future, then they can plan their finance well. In addition, house price predictions are also beneficial for property investors to know the trend of housing prices in a certain location.</a:t>
            </a:r>
            <a:endParaRPr lang="en-IN" sz="2400" dirty="0"/>
          </a:p>
          <a:p>
            <a:endParaRPr lang="en-IN" dirty="0"/>
          </a:p>
        </p:txBody>
      </p:sp>
      <p:pic>
        <p:nvPicPr>
          <p:cNvPr id="4" name="Content Placeholder 5">
            <a:extLst>
              <a:ext uri="{FF2B5EF4-FFF2-40B4-BE49-F238E27FC236}">
                <a16:creationId xmlns:lc="http://schemas.openxmlformats.org/drawingml/2006/lockedCanvas" xmlns:a16="http://schemas.microsoft.com/office/drawing/2014/main" xmlns="" id="{B1027E34-C65C-48C2-8098-5FD5AA556DAC}"/>
              </a:ext>
            </a:extLst>
          </p:cNvPr>
          <p:cNvPicPr>
            <a:picLocks noGrp="1"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74184" y="1988840"/>
            <a:ext cx="3673475" cy="2880320"/>
          </a:xfrm>
          <a:prstGeom prst="rect">
            <a:avLst/>
          </a:prstGeom>
        </p:spPr>
      </p:pic>
    </p:spTree>
    <p:extLst>
      <p:ext uri="{BB962C8B-B14F-4D97-AF65-F5344CB8AC3E}">
        <p14:creationId xmlns:p14="http://schemas.microsoft.com/office/powerpoint/2010/main" val="22497246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245580A-4488-4661-B61A-1190021FF431}"/>
              </a:ext>
            </a:extLst>
          </p:cNvPr>
          <p:cNvSpPr>
            <a:spLocks noGrp="1"/>
          </p:cNvSpPr>
          <p:nvPr>
            <p:ph type="title"/>
          </p:nvPr>
        </p:nvSpPr>
        <p:spPr/>
        <p:txBody>
          <a:bodyPr>
            <a:normAutofit/>
          </a:bodyPr>
          <a:lstStyle/>
          <a:p>
            <a:r>
              <a:rPr lang="en-IN" dirty="0">
                <a:latin typeface="Arial" panose="020B0604020202020204" pitchFamily="34" charset="0"/>
                <a:cs typeface="Arial" panose="020B0604020202020204" pitchFamily="34" charset="0"/>
              </a:rPr>
              <a:t>Importance of Housing Price Prediction.</a:t>
            </a:r>
          </a:p>
        </p:txBody>
      </p:sp>
      <p:sp>
        <p:nvSpPr>
          <p:cNvPr id="3" name="Content Placeholder 2">
            <a:extLst>
              <a:ext uri="{FF2B5EF4-FFF2-40B4-BE49-F238E27FC236}">
                <a16:creationId xmlns="" xmlns:a16="http://schemas.microsoft.com/office/drawing/2014/main" id="{F3A39D74-3317-4C53-BC31-27B5AA1AA8F8}"/>
              </a:ext>
            </a:extLst>
          </p:cNvPr>
          <p:cNvSpPr>
            <a:spLocks noGrp="1"/>
          </p:cNvSpPr>
          <p:nvPr>
            <p:ph idx="1"/>
          </p:nvPr>
        </p:nvSpPr>
        <p:spPr>
          <a:xfrm>
            <a:off x="838200" y="1825625"/>
            <a:ext cx="5257800" cy="4351338"/>
          </a:xfrm>
        </p:spPr>
        <p:txBody>
          <a:bodyPr>
            <a:normAutofit/>
          </a:bodyPr>
          <a:lstStyle/>
          <a:p>
            <a:pPr marL="0" indent="0" algn="just">
              <a:buNone/>
            </a:pPr>
            <a:r>
              <a:rPr lang="en-IN" sz="2400" dirty="0"/>
              <a:t> </a:t>
            </a:r>
            <a:r>
              <a:rPr lang="en-US" sz="2400" b="0" i="0" dirty="0">
                <a:solidFill>
                  <a:srgbClr val="202124"/>
                </a:solidFill>
                <a:effectLst/>
              </a:rPr>
              <a:t>House Price prediction, is important to drive Real Estate efficiency. As earlier, House prices were determined by calculating the acquiring and selling price in a locality. Therefore, the House Price prediction model is very essential in filling the information gap and improve Real Estate efficiency.</a:t>
            </a:r>
            <a:endParaRPr lang="en-IN" sz="2400" dirty="0"/>
          </a:p>
          <a:p>
            <a:pPr marL="0" indent="0" algn="just">
              <a:buNone/>
            </a:pPr>
            <a:endParaRPr lang="en-IN" sz="2400" dirty="0"/>
          </a:p>
        </p:txBody>
      </p:sp>
      <p:pic>
        <p:nvPicPr>
          <p:cNvPr id="4" name="Content Placeholder 5">
            <a:extLst>
              <a:ext uri="{FF2B5EF4-FFF2-40B4-BE49-F238E27FC236}">
                <a16:creationId xmlns:lc="http://schemas.openxmlformats.org/drawingml/2006/lockedCanvas" xmlns:a16="http://schemas.microsoft.com/office/drawing/2014/main" xmlns="" id="{260BB245-DAAA-4F23-8800-A15D527703CB}"/>
              </a:ext>
            </a:extLst>
          </p:cNvPr>
          <p:cNvPicPr>
            <a:picLocks noGrp="1"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28935" y="1979778"/>
            <a:ext cx="3386139" cy="2257425"/>
          </a:xfrm>
          <a:prstGeom prst="rect">
            <a:avLst/>
          </a:prstGeom>
        </p:spPr>
      </p:pic>
    </p:spTree>
    <p:extLst>
      <p:ext uri="{BB962C8B-B14F-4D97-AF65-F5344CB8AC3E}">
        <p14:creationId xmlns:p14="http://schemas.microsoft.com/office/powerpoint/2010/main" val="18925142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5BC40EE-5F7D-43C0-83A5-6255E9CF70C8}"/>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Exploratory Data Analysis:</a:t>
            </a:r>
          </a:p>
        </p:txBody>
      </p:sp>
      <p:sp>
        <p:nvSpPr>
          <p:cNvPr id="3" name="Content Placeholder 2">
            <a:extLst>
              <a:ext uri="{FF2B5EF4-FFF2-40B4-BE49-F238E27FC236}">
                <a16:creationId xmlns="" xmlns:a16="http://schemas.microsoft.com/office/drawing/2014/main" id="{92A0755F-7D4D-4C7E-B3C2-919BC5802CCF}"/>
              </a:ext>
            </a:extLst>
          </p:cNvPr>
          <p:cNvSpPr>
            <a:spLocks noGrp="1"/>
          </p:cNvSpPr>
          <p:nvPr>
            <p:ph idx="1"/>
          </p:nvPr>
        </p:nvSpPr>
        <p:spPr>
          <a:xfrm>
            <a:off x="394449" y="1954305"/>
            <a:ext cx="10959353" cy="4222657"/>
          </a:xfrm>
        </p:spPr>
        <p:txBody>
          <a:bodyPr>
            <a:noAutofit/>
          </a:bodyPr>
          <a:lstStyle/>
          <a:p>
            <a:pPr marL="0" lvl="0" indent="0" algn="just">
              <a:lnSpc>
                <a:spcPct val="107000"/>
              </a:lnSpc>
              <a:buNone/>
            </a:pPr>
            <a:r>
              <a:rPr lang="en-IN" sz="2400" dirty="0">
                <a:effectLst/>
                <a:ea typeface="Calibri" panose="020F0502020204030204" pitchFamily="34" charset="0"/>
                <a:cs typeface="Times New Roman" panose="02020603050405020304" pitchFamily="18" charset="0"/>
              </a:rPr>
              <a:t>As a first step I have imported required libraries and I have imported both the datasets which were in csv format. </a:t>
            </a:r>
          </a:p>
          <a:p>
            <a:pPr marL="0" lvl="0" indent="0" algn="just">
              <a:lnSpc>
                <a:spcPct val="107000"/>
              </a:lnSpc>
              <a:buNone/>
            </a:pPr>
            <a:r>
              <a:rPr lang="en-IN" sz="2400" dirty="0">
                <a:effectLst/>
                <a:ea typeface="Calibri" panose="020F0502020204030204" pitchFamily="34" charset="0"/>
                <a:cs typeface="Times New Roman" panose="02020603050405020304" pitchFamily="18" charset="0"/>
              </a:rPr>
              <a:t>Then I did all th</a:t>
            </a:r>
            <a:r>
              <a:rPr lang="en-IN" sz="2400" dirty="0">
                <a:effectLst/>
                <a:ea typeface="Calibri" panose="020F0502020204030204" pitchFamily="34" charset="0"/>
                <a:cs typeface="Calibri" panose="020F0502020204030204" pitchFamily="34" charset="0"/>
              </a:rPr>
              <a:t>e  statistical analysis like checking shape, </a:t>
            </a:r>
            <a:r>
              <a:rPr lang="en-IN" sz="2400" dirty="0" err="1">
                <a:effectLst/>
                <a:ea typeface="Calibri" panose="020F0502020204030204" pitchFamily="34" charset="0"/>
                <a:cs typeface="Calibri" panose="020F0502020204030204" pitchFamily="34" charset="0"/>
              </a:rPr>
              <a:t>nunique</a:t>
            </a:r>
            <a:r>
              <a:rPr lang="en-IN" sz="2400" dirty="0">
                <a:effectLst/>
                <a:ea typeface="Calibri" panose="020F0502020204030204" pitchFamily="34" charset="0"/>
                <a:cs typeface="Calibri" panose="020F0502020204030204" pitchFamily="34" charset="0"/>
              </a:rPr>
              <a:t>, value counts, info etc….. </a:t>
            </a:r>
            <a:endParaRPr lang="en-IN" sz="2400" dirty="0">
              <a:effectLst/>
              <a:ea typeface="Calibri" panose="020F0502020204030204" pitchFamily="34" charset="0"/>
              <a:cs typeface="Times New Roman" panose="02020603050405020304" pitchFamily="18" charset="0"/>
            </a:endParaRPr>
          </a:p>
          <a:p>
            <a:pPr marL="0" lvl="0" indent="0" algn="just">
              <a:lnSpc>
                <a:spcPct val="107000"/>
              </a:lnSpc>
              <a:buNone/>
            </a:pPr>
            <a:r>
              <a:rPr lang="en-IN" sz="2400" dirty="0">
                <a:effectLst/>
                <a:ea typeface="Calibri" panose="020F0502020204030204" pitchFamily="34" charset="0"/>
                <a:cs typeface="Calibri" panose="020F0502020204030204" pitchFamily="34" charset="0"/>
              </a:rPr>
              <a:t>While checking the info of the datasets I found some columns with more than 80% null values, so these columns will create skewness in datasets so I decided to drop those columns.</a:t>
            </a:r>
            <a:endParaRPr lang="en-IN" sz="2400" dirty="0">
              <a:effectLst/>
              <a:ea typeface="Calibri" panose="020F0502020204030204" pitchFamily="34" charset="0"/>
              <a:cs typeface="Times New Roman" panose="02020603050405020304" pitchFamily="18" charset="0"/>
            </a:endParaRPr>
          </a:p>
          <a:p>
            <a:pPr marL="0" lvl="0" indent="0" algn="just">
              <a:lnSpc>
                <a:spcPct val="107000"/>
              </a:lnSpc>
              <a:buNone/>
            </a:pPr>
            <a:r>
              <a:rPr lang="en-IN" sz="2400" dirty="0">
                <a:effectLst/>
                <a:ea typeface="Calibri" panose="020F0502020204030204" pitchFamily="34" charset="0"/>
                <a:cs typeface="Calibri" panose="020F0502020204030204" pitchFamily="34" charset="0"/>
              </a:rPr>
              <a:t>Then while looking into the value counts I found some columns with more than 85% zero values this also creates skewness in the model and there are chances of getting model bias so I have dropped those columns with more than 85% zero values.</a:t>
            </a:r>
            <a:endParaRPr lang="en-IN" sz="2400" dirty="0">
              <a:effectLst/>
              <a:ea typeface="Calibri" panose="020F0502020204030204" pitchFamily="34" charset="0"/>
              <a:cs typeface="Times New Roman" panose="02020603050405020304" pitchFamily="18" charset="0"/>
            </a:endParaRPr>
          </a:p>
          <a:p>
            <a:pPr marL="0" indent="0" algn="just">
              <a:buNone/>
            </a:pPr>
            <a:endParaRPr lang="en-IN" sz="2400" dirty="0"/>
          </a:p>
        </p:txBody>
      </p:sp>
    </p:spTree>
    <p:extLst>
      <p:ext uri="{BB962C8B-B14F-4D97-AF65-F5344CB8AC3E}">
        <p14:creationId xmlns:p14="http://schemas.microsoft.com/office/powerpoint/2010/main" val="13576471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4C5F873-CB37-4F37-86D1-FF26EB9CA9E2}"/>
              </a:ext>
            </a:extLst>
          </p:cNvPr>
          <p:cNvSpPr>
            <a:spLocks noGrp="1"/>
          </p:cNvSpPr>
          <p:nvPr>
            <p:ph type="title"/>
          </p:nvPr>
        </p:nvSpPr>
        <p:spPr>
          <a:xfrm>
            <a:off x="528919" y="1"/>
            <a:ext cx="10569388" cy="782424"/>
          </a:xfrm>
        </p:spPr>
        <p:txBody>
          <a:bodyPr/>
          <a:lstStyle/>
          <a:p>
            <a:r>
              <a:rPr lang="en-IN" dirty="0">
                <a:latin typeface="Arial" panose="020B0604020202020204" pitchFamily="34" charset="0"/>
                <a:cs typeface="Arial" panose="020B0604020202020204" pitchFamily="34" charset="0"/>
              </a:rPr>
              <a:t>Exploratory Data Analysis:</a:t>
            </a:r>
          </a:p>
        </p:txBody>
      </p:sp>
      <p:sp>
        <p:nvSpPr>
          <p:cNvPr id="3" name="Content Placeholder 2">
            <a:extLst>
              <a:ext uri="{FF2B5EF4-FFF2-40B4-BE49-F238E27FC236}">
                <a16:creationId xmlns="" xmlns:a16="http://schemas.microsoft.com/office/drawing/2014/main" id="{0D7D1C63-B5A7-4F3B-A0B3-ACF75CA90A39}"/>
              </a:ext>
            </a:extLst>
          </p:cNvPr>
          <p:cNvSpPr>
            <a:spLocks noGrp="1"/>
          </p:cNvSpPr>
          <p:nvPr>
            <p:ph idx="1"/>
          </p:nvPr>
        </p:nvSpPr>
        <p:spPr>
          <a:xfrm>
            <a:off x="331695" y="1174378"/>
            <a:ext cx="11331388" cy="5002587"/>
          </a:xfrm>
        </p:spPr>
        <p:txBody>
          <a:bodyPr>
            <a:noAutofit/>
          </a:bodyPr>
          <a:lstStyle/>
          <a:p>
            <a:pPr marL="0" lvl="0" indent="0" algn="just">
              <a:lnSpc>
                <a:spcPct val="107000"/>
              </a:lnSpc>
              <a:buNone/>
            </a:pPr>
            <a:r>
              <a:rPr lang="en-IN" sz="2400" dirty="0"/>
              <a:t> </a:t>
            </a:r>
            <a:r>
              <a:rPr lang="en-IN" sz="2400" dirty="0">
                <a:effectLst/>
                <a:ea typeface="Calibri" panose="020F0502020204030204" pitchFamily="34" charset="0"/>
                <a:cs typeface="Calibri" panose="020F0502020204030204" pitchFamily="34" charset="0"/>
              </a:rPr>
              <a:t>While checking for null values I found null values in most of the columns and I have used imputation method to replace those null values (mode for categorical column and mean for numerical columns).</a:t>
            </a:r>
            <a:endParaRPr lang="en-IN" sz="2400" dirty="0">
              <a:effectLst/>
              <a:ea typeface="Calibri" panose="020F0502020204030204" pitchFamily="34" charset="0"/>
              <a:cs typeface="Times New Roman" panose="02020603050405020304" pitchFamily="18" charset="0"/>
            </a:endParaRPr>
          </a:p>
          <a:p>
            <a:pPr marL="0" lvl="0" indent="0" algn="just">
              <a:lnSpc>
                <a:spcPct val="107000"/>
              </a:lnSpc>
              <a:buNone/>
            </a:pPr>
            <a:r>
              <a:rPr lang="en-IN" sz="2400" dirty="0">
                <a:effectLst/>
                <a:ea typeface="Calibri" panose="020F0502020204030204" pitchFamily="34" charset="0"/>
                <a:cs typeface="Calibri" panose="020F0502020204030204" pitchFamily="34" charset="0"/>
              </a:rPr>
              <a:t>In Id and Utilities column the unique counts were 1168 and 1 respectively, which means all the entries in Id column are unique and </a:t>
            </a:r>
            <a:r>
              <a:rPr lang="en-IN" sz="2400" dirty="0">
                <a:solidFill>
                  <a:srgbClr val="000000"/>
                </a:solidFill>
                <a:effectLst/>
                <a:ea typeface="Calibri" panose="020F0502020204030204" pitchFamily="34" charset="0"/>
                <a:cs typeface="Calibri" panose="020F0502020204030204" pitchFamily="34" charset="0"/>
              </a:rPr>
              <a:t>ID is the identity number given for particular asset and all the entries in Utilities column were same so these two column will not help us in model building. So I decided to drop those columns.</a:t>
            </a:r>
            <a:endParaRPr lang="en-IN" sz="2400" dirty="0">
              <a:effectLst/>
              <a:ea typeface="Calibri" panose="020F0502020204030204" pitchFamily="34" charset="0"/>
              <a:cs typeface="Times New Roman" panose="02020603050405020304" pitchFamily="18" charset="0"/>
            </a:endParaRPr>
          </a:p>
          <a:p>
            <a:pPr marL="0" lvl="0" indent="0" algn="just">
              <a:lnSpc>
                <a:spcPct val="107000"/>
              </a:lnSpc>
              <a:spcAft>
                <a:spcPts val="800"/>
              </a:spcAft>
              <a:buNone/>
            </a:pPr>
            <a:r>
              <a:rPr lang="en-IN" sz="2400" dirty="0">
                <a:solidFill>
                  <a:srgbClr val="000000"/>
                </a:solidFill>
                <a:effectLst/>
                <a:ea typeface="Calibri" panose="020F0502020204030204" pitchFamily="34" charset="0"/>
                <a:cs typeface="Calibri" panose="020F0502020204030204" pitchFamily="34" charset="0"/>
              </a:rPr>
              <a:t>Next as a part of feature extraction I converted all the year columns to there respective age. Thinking that age will help us more than year.</a:t>
            </a:r>
          </a:p>
          <a:p>
            <a:pPr marL="0" lvl="0" indent="0" algn="just">
              <a:lnSpc>
                <a:spcPct val="107000"/>
              </a:lnSpc>
              <a:spcAft>
                <a:spcPts val="800"/>
              </a:spcAft>
              <a:buNone/>
            </a:pPr>
            <a:r>
              <a:rPr lang="en-IN" sz="2400" dirty="0">
                <a:solidFill>
                  <a:srgbClr val="000000"/>
                </a:solidFill>
                <a:effectLst/>
                <a:ea typeface="Calibri" panose="020F0502020204030204" pitchFamily="34" charset="0"/>
              </a:rPr>
              <a:t>And all these steps were performed to both train and test datasets separately and simultaneously.</a:t>
            </a:r>
            <a:endParaRPr lang="en-IN" sz="2400" dirty="0">
              <a:cs typeface="Calibri" panose="020F0502020204030204" pitchFamily="34" charset="0"/>
            </a:endParaRPr>
          </a:p>
          <a:p>
            <a:pPr algn="just">
              <a:buFont typeface="Wingdings" panose="05000000000000000000" pitchFamily="2" charset="2"/>
              <a:buChar char="ü"/>
            </a:pPr>
            <a:endParaRPr lang="en-IN" sz="2400" dirty="0"/>
          </a:p>
          <a:p>
            <a:pPr marL="0" indent="0" algn="just">
              <a:buNone/>
            </a:pPr>
            <a:endParaRPr lang="en-IN" sz="2400" dirty="0"/>
          </a:p>
        </p:txBody>
      </p:sp>
    </p:spTree>
    <p:extLst>
      <p:ext uri="{BB962C8B-B14F-4D97-AF65-F5344CB8AC3E}">
        <p14:creationId xmlns:p14="http://schemas.microsoft.com/office/powerpoint/2010/main" val="22787975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Summer">
  <a:themeElements>
    <a:clrScheme name="Summer">
      <a:dk1>
        <a:sysClr val="windowText" lastClr="000000"/>
      </a:dk1>
      <a:lt1>
        <a:sysClr val="window" lastClr="FFFFFF"/>
      </a:lt1>
      <a:dk2>
        <a:srgbClr val="E89117"/>
      </a:dk2>
      <a:lt2>
        <a:srgbClr val="FEDD78"/>
      </a:lt2>
      <a:accent1>
        <a:srgbClr val="A1B633"/>
      </a:accent1>
      <a:accent2>
        <a:srgbClr val="C4D73F"/>
      </a:accent2>
      <a:accent3>
        <a:srgbClr val="FFCE2D"/>
      </a:accent3>
      <a:accent4>
        <a:srgbClr val="FFA600"/>
      </a:accent4>
      <a:accent5>
        <a:srgbClr val="ED5E00"/>
      </a:accent5>
      <a:accent6>
        <a:srgbClr val="C62D03"/>
      </a:accent6>
      <a:hlink>
        <a:srgbClr val="408080"/>
      </a:hlink>
      <a:folHlink>
        <a:srgbClr val="5EAEAE"/>
      </a:folHlink>
    </a:clrScheme>
    <a:fontScheme name="Summer">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ummer">
      <a:fillStyleLst>
        <a:solidFill>
          <a:schemeClr val="phClr"/>
        </a:solidFill>
        <a:gradFill rotWithShape="1">
          <a:gsLst>
            <a:gs pos="0">
              <a:schemeClr val="phClr">
                <a:tint val="70000"/>
                <a:lumMod val="110000"/>
              </a:schemeClr>
            </a:gs>
            <a:gs pos="100000">
              <a:schemeClr val="phClr">
                <a:tint val="90000"/>
              </a:schemeClr>
            </a:gs>
          </a:gsLst>
          <a:lin ang="5400000" scaled="1"/>
        </a:gradFill>
        <a:gradFill rotWithShape="1">
          <a:gsLst>
            <a:gs pos="0">
              <a:schemeClr val="phClr">
                <a:tint val="98000"/>
                <a:satMod val="120000"/>
                <a:lumMod val="110000"/>
              </a:schemeClr>
            </a:gs>
            <a:gs pos="100000">
              <a:schemeClr val="phClr">
                <a:shade val="90000"/>
                <a:lumMod val="90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88900" dist="38100" dir="5400000" algn="ctr" rotWithShape="0">
              <a:srgbClr val="000000">
                <a:alpha val="65000"/>
              </a:srgbClr>
            </a:outerShdw>
          </a:effectLst>
          <a:scene3d>
            <a:camera prst="orthographicFront">
              <a:rot lat="0" lon="0" rev="0"/>
            </a:camera>
            <a:lightRig rig="threePt" dir="tl">
              <a:rot lat="0" lon="0" rev="5400000"/>
            </a:lightRig>
          </a:scene3d>
          <a:sp3d>
            <a:bevelT w="25400" h="38100"/>
          </a:sp3d>
        </a:effectStyle>
      </a:effectStyleLst>
      <a:bgFillStyleLst>
        <a:solidFill>
          <a:schemeClr val="phClr"/>
        </a:solidFill>
        <a:gradFill rotWithShape="1">
          <a:gsLst>
            <a:gs pos="0">
              <a:schemeClr val="phClr">
                <a:tint val="97000"/>
                <a:shade val="80000"/>
                <a:hueMod val="110000"/>
                <a:satMod val="120000"/>
              </a:schemeClr>
            </a:gs>
            <a:gs pos="100000">
              <a:schemeClr val="phClr">
                <a:shade val="60000"/>
                <a:hueMod val="40000"/>
                <a:satMod val="120000"/>
                <a:lumMod val="103000"/>
              </a:schemeClr>
            </a:gs>
          </a:gsLst>
          <a:lin ang="5400000" scaled="1"/>
        </a:gradFill>
        <a:gradFill rotWithShape="1">
          <a:gsLst>
            <a:gs pos="0">
              <a:schemeClr val="phClr">
                <a:tint val="97000"/>
                <a:shade val="80000"/>
                <a:hueMod val="110000"/>
                <a:satMod val="130000"/>
                <a:lumMod val="100000"/>
              </a:schemeClr>
            </a:gs>
            <a:gs pos="100000">
              <a:schemeClr val="phClr">
                <a:shade val="60000"/>
                <a:hueMod val="40000"/>
                <a:satMod val="120000"/>
                <a:lumMod val="103000"/>
              </a:schemeClr>
            </a:gs>
          </a:gsLst>
          <a:path path="circle">
            <a:fillToRect l="50000" t="5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TM01972873[[fn=Summer]]</Template>
  <TotalTime>220</TotalTime>
  <Words>2816</Words>
  <Application>Microsoft Office PowerPoint</Application>
  <PresentationFormat>Custom</PresentationFormat>
  <Paragraphs>176</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Summer</vt:lpstr>
      <vt:lpstr>Project Presentation On Housing: Price Prediction</vt:lpstr>
      <vt:lpstr>PowerPoint Presentation</vt:lpstr>
      <vt:lpstr>Overview:</vt:lpstr>
      <vt:lpstr>Problem Statement:</vt:lpstr>
      <vt:lpstr>Problem Understanding:</vt:lpstr>
      <vt:lpstr>What is Housing Price Prediction?</vt:lpstr>
      <vt:lpstr>Importance of Housing Price Prediction.</vt:lpstr>
      <vt:lpstr>Exploratory Data Analysis:</vt:lpstr>
      <vt:lpstr>Exploratory Data Analysis:</vt:lpstr>
      <vt:lpstr>Visualization of numerical columns:</vt:lpstr>
      <vt:lpstr>Observations:</vt:lpstr>
      <vt:lpstr>Visualization of numerical columns:</vt:lpstr>
      <vt:lpstr>Observations:</vt:lpstr>
      <vt:lpstr>Visualisation of numerical columns:</vt:lpstr>
      <vt:lpstr>Observations:</vt:lpstr>
      <vt:lpstr>Visualization of numerical columns:</vt:lpstr>
      <vt:lpstr>Observations:</vt:lpstr>
      <vt:lpstr>Visualizations of categorical columns:</vt:lpstr>
      <vt:lpstr>Observations:</vt:lpstr>
      <vt:lpstr>Visualizations of categorical columns:</vt:lpstr>
      <vt:lpstr>Observations:</vt:lpstr>
      <vt:lpstr>Visualizations of categorical columns:</vt:lpstr>
      <vt:lpstr>Observations:</vt:lpstr>
      <vt:lpstr>Visualizations of categorical columns:</vt:lpstr>
      <vt:lpstr>Observations:</vt:lpstr>
      <vt:lpstr>Visualizations of categorical columns:</vt:lpstr>
      <vt:lpstr>Analysis:</vt:lpstr>
      <vt:lpstr>Data Cleaning Steps:</vt:lpstr>
      <vt:lpstr>Model Building:</vt:lpstr>
      <vt:lpstr>i) RandomForestRegressor:</vt:lpstr>
      <vt:lpstr>ii)XGBRegressor</vt:lpstr>
      <vt:lpstr>iii) ExtraTreesRegressor:</vt:lpstr>
      <vt:lpstr>iv) GradientBoostingRegressor:</vt:lpstr>
      <vt:lpstr>v) DecisionTreeRegressor:</vt:lpstr>
      <vt:lpstr>Hyper Parameter Tuning:</vt:lpstr>
      <vt:lpstr>HyperParameterTuning:</vt:lpstr>
      <vt:lpstr>Saving the model and predictions using saved model:</vt:lpstr>
      <vt:lpstr>Conclusion:</vt:lpstr>
      <vt:lpst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 On Housing: Price Prediction”</dc:title>
  <dc:creator>mohammedayyub2000@gmail.com;Manikar Umesh</dc:creator>
  <cp:lastModifiedBy>Admin</cp:lastModifiedBy>
  <cp:revision>16</cp:revision>
  <dcterms:created xsi:type="dcterms:W3CDTF">2022-02-11T16:02:56Z</dcterms:created>
  <dcterms:modified xsi:type="dcterms:W3CDTF">2022-07-11T13:44:30Z</dcterms:modified>
</cp:coreProperties>
</file>