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483B7-6C1C-0C3E-42F6-FD69339CB37E}" v="773" dt="2023-02-22T18:36:44.699"/>
    <p1510:client id="{8D455453-DFDE-13D1-83C4-F697A29D436C}" v="40" dt="2023-02-22T18:46:06.722"/>
    <p1510:client id="{E6EFA654-AE65-4653-9B4E-6458FF17BF57}" v="43" dt="2023-02-22T16:52:56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140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1999A10-4355-4A13-B008-196B21ABEE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3B596B8-8230-4695-8D76-F06AFA815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53EBF93-5FD9-4F4E-8485-7B937145C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4108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83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16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1B299E6-11CC-4181-86C3-528A13F1F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DFF0049-0231-4557-A707-569556F0CA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57A0DB1-87C8-4BF4-B2A2-F9CA6ED05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6C29209-8A8F-48A7-8BA2-AFADA37CBD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5040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66BE9C-AE7C-4C39-9694-C32D6939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1BA86D8-2A29-4A0E-AEA0-39B41C418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085E13E-918A-4D04-9E84-94148D7C8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0612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891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4B6724-AB30-4E7C-BE2B-ECD94FF1B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4EC6F70-D800-4067-A36A-5BBFC8018E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2B66CB6-8988-4FBA-8524-726765A5F2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638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836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525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2039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0" r:id="rId2"/>
    <p:sldLayoutId id="2147483899" r:id="rId3"/>
    <p:sldLayoutId id="2147483898" r:id="rId4"/>
    <p:sldLayoutId id="2147483897" r:id="rId5"/>
    <p:sldLayoutId id="2147483896" r:id="rId6"/>
    <p:sldLayoutId id="2147483895" r:id="rId7"/>
    <p:sldLayoutId id="2147483894" r:id="rId8"/>
    <p:sldLayoutId id="2147483893" r:id="rId9"/>
    <p:sldLayoutId id="2147483892" r:id="rId10"/>
    <p:sldLayoutId id="21474838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5lyo2woUFHbH_DI9EG5gmJnBSHFzrn46/view?usp=share_lin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sit.com/docs/Volume%207/vol7issue1/ijcsit2016070101.pdf" TargetMode="External"/><Relationship Id="rId2" Type="http://schemas.openxmlformats.org/officeDocument/2006/relationships/hyperlink" Target="https://www.researchgate.net/publication/298808334_Handwritten_Text_Recognition_System_based_on_Neural_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269953" TargetMode="External"/><Relationship Id="rId5" Type="http://schemas.openxmlformats.org/officeDocument/2006/relationships/hyperlink" Target="http://cs231n.stanford.edu/reports/2017/pdfs/810.pdf" TargetMode="External"/><Relationship Id="rId4" Type="http://schemas.openxmlformats.org/officeDocument/2006/relationships/hyperlink" Target="http://cdn.iiit.ac.in/cdn/cvit.iiit.ac.in/images/ConferencePapers/2018/improving-cnn-rn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2" name="Rectangle 14">
            <a:extLst>
              <a:ext uri="{FF2B5EF4-FFF2-40B4-BE49-F238E27FC236}">
                <a16:creationId xmlns:a16="http://schemas.microsoft.com/office/drawing/2014/main" xmlns="" id="{92B0CFF1-78D7-4A83-A95E-71F9E38316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xmlns="" id="{C34B9DE3-1715-4EE3-99FA-C9BC12F5DB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3" descr="Computer script on a screen">
            <a:extLst>
              <a:ext uri="{FF2B5EF4-FFF2-40B4-BE49-F238E27FC236}">
                <a16:creationId xmlns:a16="http://schemas.microsoft.com/office/drawing/2014/main" xmlns="" id="{ADBD0368-8272-F2B2-2332-F69A2B8BDD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t="6562" r="6" b="9027"/>
          <a:stretch/>
        </p:blipFill>
        <p:spPr>
          <a:xfrm>
            <a:off x="20" y="17262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3" y="1281271"/>
            <a:ext cx="10095751" cy="22794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Handwritten text to Digital Text Conversion using Deep Learning</a:t>
            </a:r>
          </a:p>
        </p:txBody>
      </p: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xmlns="" id="{6108BD3D-CFD0-4A15-ACF6-EBC254CD7C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9704" y="3728775"/>
            <a:ext cx="4569966" cy="2299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2000" dirty="0">
                <a:solidFill>
                  <a:srgbClr val="FFFFFF"/>
                </a:solidFill>
              </a:rPr>
              <a:t>By</a:t>
            </a:r>
            <a:endParaRPr lang="en-US" dirty="0"/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Shiny Sherly </a:t>
            </a:r>
            <a:r>
              <a:rPr lang="en-US" sz="2000" dirty="0">
                <a:solidFill>
                  <a:srgbClr val="FFFFFF"/>
                </a:solidFill>
              </a:rPr>
              <a:t>Katuru</a:t>
            </a:r>
            <a:r>
              <a:rPr lang="en-US" sz="2000" dirty="0">
                <a:solidFill>
                  <a:srgbClr val="FFFFFF"/>
                </a:solidFill>
              </a:rPr>
              <a:t> - 700744314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Sneha Latha Kusuma - 700745374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Bhavyasri Maddineni - 700748499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xmlns="" id="{DB2019E5-6C31-4640-A135-6BBA7FFCF6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50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52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54">
            <a:extLst>
              <a:ext uri="{FF2B5EF4-FFF2-40B4-BE49-F238E27FC236}">
                <a16:creationId xmlns:a16="http://schemas.microsoft.com/office/drawing/2014/main" xmlns="" id="{7DA568B4-06BE-42A6-A5B6-A0FC251DA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6">
            <a:extLst>
              <a:ext uri="{FF2B5EF4-FFF2-40B4-BE49-F238E27FC236}">
                <a16:creationId xmlns:a16="http://schemas.microsoft.com/office/drawing/2014/main" xmlns="" id="{ACC85BFE-0D03-41B5-87E4-5FA667FA55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7" descr="Text&#10;&#10;Description automatically generated">
            <a:extLst>
              <a:ext uri="{FF2B5EF4-FFF2-40B4-BE49-F238E27FC236}">
                <a16:creationId xmlns:a16="http://schemas.microsoft.com/office/drawing/2014/main" xmlns="" id="{E81EDDD9-B074-7323-A559-11524C6F57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9829" r="1" b="5797"/>
          <a:stretch/>
        </p:blipFill>
        <p:spPr>
          <a:xfrm>
            <a:off x="517584" y="1578634"/>
            <a:ext cx="10948183" cy="4668734"/>
          </a:xfrm>
          <a:prstGeom prst="rect">
            <a:avLst/>
          </a:prstGeom>
        </p:spPr>
      </p:pic>
      <p:cxnSp>
        <p:nvCxnSpPr>
          <p:cNvPr id="56" name="Straight Connector 60">
            <a:extLst>
              <a:ext uri="{FF2B5EF4-FFF2-40B4-BE49-F238E27FC236}">
                <a16:creationId xmlns:a16="http://schemas.microsoft.com/office/drawing/2014/main" xmlns="" id="{6108BD3D-CFD0-4A15-ACF6-EBC254CD7C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62">
            <a:extLst>
              <a:ext uri="{FF2B5EF4-FFF2-40B4-BE49-F238E27FC236}">
                <a16:creationId xmlns:a16="http://schemas.microsoft.com/office/drawing/2014/main" xmlns="" id="{DB2019E5-6C31-4640-A135-6BBA7FFCF6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2475" y="1009291"/>
            <a:ext cx="991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drive.google.com/file/d/15lyo2woUFHbH_DI9EG5gmJnBSHFzrn46/view?usp=share_link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981" y="543464"/>
            <a:ext cx="223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Video Link: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40621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9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11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79" name="Rectangle 13">
            <a:extLst>
              <a:ext uri="{FF2B5EF4-FFF2-40B4-BE49-F238E27FC236}">
                <a16:creationId xmlns:a16="http://schemas.microsoft.com/office/drawing/2014/main" xmlns="" id="{7BF58C06-AB7F-4BF8-A0C5-778D93E544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15">
            <a:extLst>
              <a:ext uri="{FF2B5EF4-FFF2-40B4-BE49-F238E27FC236}">
                <a16:creationId xmlns:a16="http://schemas.microsoft.com/office/drawing/2014/main" xmlns="" id="{38EA1840-1C13-42A4-887A-1010FD1CE9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17">
            <a:extLst>
              <a:ext uri="{FF2B5EF4-FFF2-40B4-BE49-F238E27FC236}">
                <a16:creationId xmlns:a16="http://schemas.microsoft.com/office/drawing/2014/main" xmlns="" id="{514FEF77-D8A7-45D2-9BB8-D8CAF98604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CCB68E-ED72-A59E-B4EF-5EC347439A96}"/>
              </a:ext>
            </a:extLst>
          </p:cNvPr>
          <p:cNvSpPr txBox="1"/>
          <p:nvPr/>
        </p:nvSpPr>
        <p:spPr>
          <a:xfrm>
            <a:off x="484654" y="1490382"/>
            <a:ext cx="1113640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This conversion provides solutions to the various problems such as physical damage of the document, accessing the document from anywhere around the world, transferring the document and security related problems. </a:t>
            </a:r>
          </a:p>
          <a:p>
            <a:pPr marL="285750" indent="-285750">
              <a:buFont typeface="Wingdings"/>
              <a:buChar char="Ø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Handwritten Text Recognition (HTR) or Handwriting Recognition (HWR) plays an important role to recognize the handwritten text from the input scanned images and converts it into digital format. </a:t>
            </a: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52AFAC-7713-001A-3697-B2EB75BB25E9}"/>
              </a:ext>
            </a:extLst>
          </p:cNvPr>
          <p:cNvSpPr txBox="1"/>
          <p:nvPr/>
        </p:nvSpPr>
        <p:spPr>
          <a:xfrm>
            <a:off x="487455" y="72558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u="sng" dirty="0">
                <a:latin typeface="Times New Roman"/>
                <a:cs typeface="Times New Roman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338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52BAF-5928-8A64-3F5B-6BA10089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59" y="709466"/>
            <a:ext cx="10556031" cy="656396"/>
          </a:xfrm>
        </p:spPr>
        <p:txBody>
          <a:bodyPr/>
          <a:lstStyle/>
          <a:p>
            <a:r>
              <a:rPr lang="en-US" sz="3200" b="1" u="sng" dirty="0">
                <a:latin typeface="Times New Roman"/>
                <a:cs typeface="Times New Roman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40F12F-5F9B-91AF-0F79-DA323F04A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59" y="1525135"/>
            <a:ext cx="10506991" cy="3457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OCR recognizes character and they are differentiated based on the shape.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It is used as an input device for pre - printed documents to read alpha-numeric characters.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OCR system does not contain many tools to handle handwriting recognition. As the handwritings differ from person to person, traditional OCR system cannot recognize everyone's handwriting.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To recognize all the different handwritings successfully complex deep learning algorithms are to be used.</a:t>
            </a:r>
            <a:endParaRPr lang="en-US" sz="20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07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6B48D-89DE-5C2D-91BC-9939AB89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9467"/>
            <a:ext cx="10634472" cy="712426"/>
          </a:xfrm>
        </p:spPr>
        <p:txBody>
          <a:bodyPr/>
          <a:lstStyle/>
          <a:p>
            <a:r>
              <a:rPr lang="en-US" sz="3200" b="1" u="sng" dirty="0"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449FCE-B826-DEE5-7304-A1E6E34A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13929"/>
            <a:ext cx="11224167" cy="2202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Character Extraction: It involves scanning of image and then individual character contained is to be extracted.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Character Recognition: Once the individual characters are extracted, the computer outputs the corresponding digital character.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Feature Extraction: In this step the programmer must determine the properties that may appear to be important.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8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C47152-5419-EC5E-344C-00DD5914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53437"/>
            <a:ext cx="10634472" cy="589161"/>
          </a:xfrm>
        </p:spPr>
        <p:txBody>
          <a:bodyPr/>
          <a:lstStyle/>
          <a:p>
            <a:r>
              <a:rPr lang="en-US" sz="3200" b="1" u="sng" dirty="0">
                <a:latin typeface="Times New Roman"/>
                <a:cs typeface="Times New Roman"/>
              </a:rPr>
              <a:t>Paper-1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50848F-6209-FCC5-C3AA-649F8F91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45841"/>
            <a:ext cx="10506991" cy="4533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The task of the recognizer is to predict the character string (w) which is later given to a linguistic engine which constrains w to form a valid word.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Improvement in performance can be credited due to: </a:t>
            </a:r>
            <a:endParaRPr lang="en-US" sz="2000" dirty="0">
              <a:latin typeface="Times New Roman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CNN and RNN. 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Better learning schemes and regularizes.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availability of large scale of annotated data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944028CB-1781-2326-7EC2-5FE1DC6B20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371" y="3833671"/>
            <a:ext cx="6429935" cy="1836681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xmlns="" id="{07D67EE2-3BE6-8E44-0234-97C3166963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6077" y="3830856"/>
            <a:ext cx="3974410" cy="183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94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E765490E-4522-6315-5234-82C5404AE03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135" y="677776"/>
            <a:ext cx="12245788" cy="56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09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D512C-9133-1D9E-CD37-B0083738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71150"/>
            <a:ext cx="10634472" cy="793759"/>
          </a:xfrm>
        </p:spPr>
        <p:txBody>
          <a:bodyPr/>
          <a:lstStyle/>
          <a:p>
            <a:r>
              <a:rPr lang="en-US" sz="3200" b="1" u="sng" dirty="0">
                <a:latin typeface="Times New Roman"/>
                <a:cs typeface="Times New Roman"/>
              </a:rPr>
              <a:t>Paper 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CF5A71-C548-2E00-AA62-88371382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98516"/>
            <a:ext cx="11281281" cy="3913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Offline handwritten character Recognition using deep neural networks.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In this system they have used OpenCV for performing image processing and have used Tensor flow for training a neural network. 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The backend part performs two important things.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      1. Hosting the pre-trained neural network model to serve predictions.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      2. Image Processing: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1028700" lvl="1">
              <a:buFont typeface="Wingdings" panose="020B0604020202020204" pitchFamily="34" charset="0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Pre-Processing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1028700" lvl="1">
              <a:buFont typeface="Wingdings" panose="020B0604020202020204" pitchFamily="34" charset="0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Conversion to Gray-Scale</a:t>
            </a:r>
            <a:endParaRPr lang="en-US" dirty="0">
              <a:latin typeface="Seaford"/>
              <a:ea typeface="+mn-lt"/>
              <a:cs typeface="+mn-lt"/>
            </a:endParaRPr>
          </a:p>
          <a:p>
            <a:pPr marL="1028700" lvl="1">
              <a:buFont typeface="Wingdings" panose="020B0604020202020204" pitchFamily="34" charset="0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Thresholding</a:t>
            </a:r>
            <a:endParaRPr lang="en-US" dirty="0">
              <a:latin typeface="Seaford"/>
              <a:ea typeface="+mn-lt"/>
              <a:cs typeface="+mn-lt"/>
            </a:endParaRPr>
          </a:p>
          <a:p>
            <a:pPr marL="1028700" lvl="1">
              <a:buFont typeface="Wingdings" panose="020B0604020202020204" pitchFamily="34" charset="0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Image Segmentation 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8136" y="5641675"/>
            <a:ext cx="665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Result: This system can recognize the cursive handwritten text.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75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8FBE3-092C-CD69-4368-45CD129D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83440"/>
            <a:ext cx="10634472" cy="732306"/>
          </a:xfrm>
        </p:spPr>
        <p:txBody>
          <a:bodyPr/>
          <a:lstStyle/>
          <a:p>
            <a:r>
              <a:rPr lang="en-US" sz="3200" b="1" u="sng" dirty="0">
                <a:latin typeface="Times New Roman"/>
                <a:cs typeface="Times New Roman"/>
              </a:rPr>
              <a:t>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EF5041-1144-F6E4-586F-BF2E4A80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33710"/>
            <a:ext cx="10506991" cy="5129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After training the dataset by using different Neural Network techniques, The best model is selected based on the accuracies that are acquired.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The input sample image is expected to be converted into a digital text.</a:t>
            </a:r>
          </a:p>
        </p:txBody>
      </p:sp>
    </p:spTree>
    <p:extLst>
      <p:ext uri="{BB962C8B-B14F-4D97-AF65-F5344CB8AC3E}">
        <p14:creationId xmlns:p14="http://schemas.microsoft.com/office/powerpoint/2010/main" xmlns="" val="39269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5E9A0-3FA2-824F-F9DA-50037199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97408"/>
            <a:ext cx="10634472" cy="806049"/>
          </a:xfrm>
        </p:spPr>
        <p:txBody>
          <a:bodyPr/>
          <a:lstStyle/>
          <a:p>
            <a:r>
              <a:rPr lang="en-US" sz="3200" b="1" u="sng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506EBD-50C8-4648-F10D-1F1E6B61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73934"/>
            <a:ext cx="10506991" cy="4477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  <a:hlinkClick r:id="rId2"/>
              </a:rPr>
              <a:t>https://www.researchgate.net/publication/298808334_Handwritten_Text_Recognition_System_based_on_Neural_Network</a:t>
            </a:r>
            <a:endParaRPr lang="en-US" sz="2000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  <a:hlinkClick r:id="rId3"/>
              </a:rPr>
              <a:t>http://www.ijcsit.com/docs/Volume%207/vol7issue1/ijcsit2016070101.pdf</a:t>
            </a:r>
            <a:endParaRPr lang="en-US" sz="2000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  <a:hlinkClick r:id="rId4"/>
              </a:rPr>
              <a:t>http://cdn.iiit.ac.in/cdn/cvit.iiit.ac.in/images/ConferencePapers/2018/improving-cnn-rnn.pdf</a:t>
            </a:r>
            <a:endParaRPr lang="en-US" sz="2000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  <a:hlinkClick r:id="rId5"/>
              </a:rPr>
              <a:t>http://cs231n.stanford.edu/reports/2017/pdfs/810.pdf</a:t>
            </a:r>
            <a:r>
              <a:rPr lang="en-US" sz="2000" dirty="0">
                <a:ea typeface="+mn-lt"/>
                <a:cs typeface="+mn-lt"/>
              </a:rPr>
              <a:t> 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  <a:hlinkClick r:id="rId6"/>
              </a:rPr>
              <a:t>Handwritten Chinese Text Recognition Using Separable Multi-Dimensional Recurrent Neural Network | IEEE Conference Publication | IEEE Xplore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47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291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LevelVTI</vt:lpstr>
      <vt:lpstr>Handwritten text to Digital Text Conversion using Deep Learning</vt:lpstr>
      <vt:lpstr>Slide 2</vt:lpstr>
      <vt:lpstr>Problem Statement</vt:lpstr>
      <vt:lpstr>Objectives</vt:lpstr>
      <vt:lpstr>Paper-1</vt:lpstr>
      <vt:lpstr>Slide 6</vt:lpstr>
      <vt:lpstr>Paper -3</vt:lpstr>
      <vt:lpstr>Expected Results</vt:lpstr>
      <vt:lpstr>References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Bhavya</cp:lastModifiedBy>
  <cp:revision>382</cp:revision>
  <dcterms:created xsi:type="dcterms:W3CDTF">2023-02-22T16:50:01Z</dcterms:created>
  <dcterms:modified xsi:type="dcterms:W3CDTF">2023-02-23T05:19:54Z</dcterms:modified>
</cp:coreProperties>
</file>