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8" r:id="rId2"/>
    <p:sldId id="259" r:id="rId3"/>
    <p:sldId id="260" r:id="rId4"/>
    <p:sldId id="271" r:id="rId5"/>
    <p:sldId id="269" r:id="rId6"/>
    <p:sldId id="272" r:id="rId7"/>
    <p:sldId id="278" r:id="rId8"/>
    <p:sldId id="273" r:id="rId9"/>
    <p:sldId id="265" r:id="rId10"/>
    <p:sldId id="266" r:id="rId11"/>
    <p:sldId id="267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7CBF876-4ADB-461E-AF94-A8B7C9A017FB}" type="datetimeFigureOut">
              <a:rPr lang="en-US"/>
              <a:pPr>
                <a:defRPr/>
              </a:pPr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573D828-2AF1-4DA6-A95E-9DB088F73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BDD45-E69B-410E-9157-589FB199A394}" type="datetimeFigureOut">
              <a:rPr lang="en-US"/>
              <a:pPr>
                <a:defRPr/>
              </a:pPr>
              <a:t>2/25/2020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21A9A2-145D-477D-AF02-A4AE31099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6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6014E-E113-40E4-8221-7E40B502626A}" type="datetimeFigureOut">
              <a:rPr lang="en-US"/>
              <a:pPr>
                <a:defRPr/>
              </a:pPr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87992-D210-46B5-8FCD-38BEEDBF4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074E6-A55A-47FE-A9D8-1CFE72007784}" type="datetimeFigureOut">
              <a:rPr lang="en-US"/>
              <a:pPr>
                <a:defRPr/>
              </a:pPr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5A70C-F257-4079-B4D9-CF3CBCE93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9F28-2CCA-4A24-AF53-65299627D160}" type="datetimeFigureOut">
              <a:rPr lang="en-US"/>
              <a:pPr>
                <a:defRPr/>
              </a:pPr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56AF-497B-4CB1-8D24-32E5D8DE8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7DC18-01F9-4C46-8221-FD728DFB74D4}" type="datetimeFigureOut">
              <a:rPr lang="en-US"/>
              <a:pPr>
                <a:defRPr/>
              </a:pPr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10628-9E5B-49E0-BE02-60D2F25F6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4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3576-58E6-4757-ADB5-57D5333722FD}" type="datetimeFigureOut">
              <a:rPr lang="en-US"/>
              <a:pPr>
                <a:defRPr/>
              </a:pPr>
              <a:t>2/25/2020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44A83-7EC1-4F85-9F33-9CDFD2AC2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9A298-5ADB-4C6E-B80F-2547D806F49D}" type="datetimeFigureOut">
              <a:rPr lang="en-US"/>
              <a:pPr>
                <a:defRPr/>
              </a:pPr>
              <a:t>2/25/2020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023F9-77D9-4894-81B7-62BF69765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6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F4A7B-6D65-44F7-BEB1-9EDC101994E0}" type="datetimeFigureOut">
              <a:rPr lang="en-US"/>
              <a:pPr>
                <a:defRPr/>
              </a:pPr>
              <a:t>2/25/2020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B4858-0842-4883-AB78-B6F410BA7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FD5AC-9D32-4CEA-8C96-5582ED2798EA}" type="datetimeFigureOut">
              <a:rPr lang="en-US"/>
              <a:pPr>
                <a:defRPr/>
              </a:pPr>
              <a:t>2/25/2020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BF982-CFC9-49A6-A820-8AF63EDB9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66D63-F31B-4ECC-B943-5CBEE21C6C46}" type="datetimeFigureOut">
              <a:rPr lang="en-US"/>
              <a:pPr>
                <a:defRPr/>
              </a:pPr>
              <a:t>2/25/2020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86381-7868-4976-9EB0-BD54F2D15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F6A91-5CDB-4AA1-90C2-71EED657A450}" type="datetimeFigureOut">
              <a:rPr lang="en-US"/>
              <a:pPr>
                <a:defRPr/>
              </a:pPr>
              <a:t>2/25/2020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B9AFC-AB4F-49CF-98BC-F1E1F03869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872BC8-4EDD-4347-8504-A9A9A0FF68C5}" type="datetimeFigureOut">
              <a:rPr lang="en-US"/>
              <a:pPr>
                <a:defRPr/>
              </a:pPr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CE2F3DE-9ECA-4718-8EA4-8325C028C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911850"/>
            <a:ext cx="1136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51765-AEA8-49BB-863F-D4A785DC5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"/>
            <a:ext cx="8991600" cy="5929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6E5E1-CE67-4F3B-8648-FA8C73C7DF5A}"/>
              </a:ext>
            </a:extLst>
          </p:cNvPr>
          <p:cNvSpPr txBox="1"/>
          <p:nvPr/>
        </p:nvSpPr>
        <p:spPr>
          <a:xfrm>
            <a:off x="1828800" y="838200"/>
            <a:ext cx="685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Airline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departure delay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0F170-2A79-41DE-B27D-E01EBEF6DB9E}"/>
              </a:ext>
            </a:extLst>
          </p:cNvPr>
          <p:cNvSpPr txBox="1"/>
          <p:nvPr/>
        </p:nvSpPr>
        <p:spPr>
          <a:xfrm>
            <a:off x="6324600" y="4131463"/>
            <a:ext cx="3276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Presented by-</a:t>
            </a:r>
          </a:p>
          <a:p>
            <a:r>
              <a:rPr lang="en-US" sz="2000" b="1" dirty="0" err="1"/>
              <a:t>Kinchal</a:t>
            </a:r>
            <a:r>
              <a:rPr lang="en-US" sz="2000" b="1" dirty="0"/>
              <a:t> </a:t>
            </a:r>
            <a:r>
              <a:rPr lang="en-US" sz="2000" b="1" dirty="0" smtClean="0"/>
              <a:t>Sharma </a:t>
            </a:r>
            <a:r>
              <a:rPr lang="en-US" sz="2000" b="1" dirty="0" err="1" smtClean="0"/>
              <a:t>Tandon</a:t>
            </a:r>
            <a:endParaRPr lang="en-US" sz="2000" b="1" dirty="0"/>
          </a:p>
          <a:p>
            <a:r>
              <a:rPr lang="en-US" sz="2000" b="1" dirty="0"/>
              <a:t>Sneha </a:t>
            </a:r>
            <a:r>
              <a:rPr lang="en-US" sz="2000" b="1" dirty="0" err="1"/>
              <a:t>Lokhare</a:t>
            </a:r>
            <a:endParaRPr lang="en-US" sz="2000" b="1" dirty="0"/>
          </a:p>
          <a:p>
            <a:r>
              <a:rPr lang="en-US" sz="2000" b="1" dirty="0"/>
              <a:t>Rohan </a:t>
            </a:r>
            <a:r>
              <a:rPr lang="en-US" sz="2000" b="1" dirty="0" err="1"/>
              <a:t>Salian</a:t>
            </a:r>
            <a:endParaRPr lang="en-US" sz="2000" b="1" dirty="0"/>
          </a:p>
          <a:p>
            <a:r>
              <a:rPr lang="en-US" sz="2000" b="1" dirty="0"/>
              <a:t>Shruti Dhruv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Null Values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9A2F3-4BA7-4B98-AA5F-1AB7FC6B5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6" t="21838" r="13334" b="8497"/>
          <a:stretch/>
        </p:blipFill>
        <p:spPr>
          <a:xfrm>
            <a:off x="457200" y="1742439"/>
            <a:ext cx="7924800" cy="413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After Preprocessing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E1229-23C0-44B3-928F-DC3860011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33" t="21838" r="12500" b="7016"/>
          <a:stretch/>
        </p:blipFill>
        <p:spPr>
          <a:xfrm>
            <a:off x="304800" y="1905000"/>
            <a:ext cx="8489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22AB-DF3F-492A-9F9A-53392FCE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</a:t>
            </a:r>
            <a:r>
              <a:rPr lang="en-US" b="1" dirty="0" err="1"/>
              <a:t>Multicolinearity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24704-8D6B-49FE-8246-11F11649C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6" t="23321" r="13333" b="5533"/>
          <a:stretch/>
        </p:blipFill>
        <p:spPr>
          <a:xfrm>
            <a:off x="1447800" y="1397760"/>
            <a:ext cx="6400800" cy="3657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E2124-8546-4A0D-9CDB-BE37572B7F7A}"/>
              </a:ext>
            </a:extLst>
          </p:cNvPr>
          <p:cNvSpPr txBox="1"/>
          <p:nvPr/>
        </p:nvSpPr>
        <p:spPr>
          <a:xfrm>
            <a:off x="838200" y="54102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find that some features are correlated so we try to find features that are related to target variable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DepDelay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5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A81B-4E7F-4146-BED5-04850E23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selection and Model Building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FA57A-0786-4B5C-BBA3-7B24C8C34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38143" r="35416" b="10552"/>
          <a:stretch/>
        </p:blipFill>
        <p:spPr>
          <a:xfrm>
            <a:off x="309033" y="2057400"/>
            <a:ext cx="807296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1F98-E575-42EC-9395-D29E468F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2166A-9E97-4CF8-BE8E-6A4E2B684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6" t="21838" r="18333" b="4052"/>
          <a:stretch/>
        </p:blipFill>
        <p:spPr>
          <a:xfrm>
            <a:off x="1219200" y="1417638"/>
            <a:ext cx="6400800" cy="3810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92F2E-3C95-4223-9337-17B49786E292}"/>
              </a:ext>
            </a:extLst>
          </p:cNvPr>
          <p:cNvSpPr txBox="1"/>
          <p:nvPr/>
        </p:nvSpPr>
        <p:spPr>
          <a:xfrm>
            <a:off x="609600" y="54864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Arrival Delay </a:t>
            </a:r>
            <a:r>
              <a:rPr lang="en-US" dirty="0"/>
              <a:t>is highly correlated to </a:t>
            </a:r>
            <a:r>
              <a:rPr lang="en-US" dirty="0" smtClean="0"/>
              <a:t>Departure </a:t>
            </a:r>
            <a:r>
              <a:rPr lang="en-US" dirty="0"/>
              <a:t>delay followed by Carrier Delay</a:t>
            </a:r>
            <a:r>
              <a:rPr lang="en-US" dirty="0" smtClean="0"/>
              <a:t>, Weather </a:t>
            </a:r>
            <a:r>
              <a:rPr lang="en-US" dirty="0"/>
              <a:t>Delay and </a:t>
            </a:r>
            <a:r>
              <a:rPr lang="en-US" dirty="0" err="1"/>
              <a:t>NASDelay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722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9C91FD-D314-4FBC-82F0-10F6799D3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Delays cost 32.9 billion dollars to passengers, airlines and other parts of the economy</a:t>
            </a:r>
          </a:p>
          <a:p>
            <a:r>
              <a:rPr lang="en-US" dirty="0"/>
              <a:t>More than half of that amount comes from the pockets of passengers who lose time waiting for their planes to leave.</a:t>
            </a:r>
          </a:p>
          <a:p>
            <a:r>
              <a:rPr lang="en-US" dirty="0"/>
              <a:t>They also miss connecting flights, spend money on food and have to sleep on hotel rooms while they're stranded.</a:t>
            </a:r>
          </a:p>
        </p:txBody>
      </p:sp>
    </p:spTree>
    <p:extLst>
      <p:ext uri="{BB962C8B-B14F-4D97-AF65-F5344CB8AC3E}">
        <p14:creationId xmlns:p14="http://schemas.microsoft.com/office/powerpoint/2010/main" val="20157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17" y="440635"/>
            <a:ext cx="8229600" cy="1143000"/>
          </a:xfrm>
        </p:spPr>
        <p:txBody>
          <a:bodyPr/>
          <a:lstStyle/>
          <a:p>
            <a:r>
              <a:rPr lang="en-US" sz="4000" b="1" dirty="0" smtClean="0"/>
              <a:t>Dataset Description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A8317-DC8E-48C1-A431-0DAF1A307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2" t="26285" r="14168" b="8500"/>
          <a:stretch/>
        </p:blipFill>
        <p:spPr>
          <a:xfrm>
            <a:off x="1" y="1173163"/>
            <a:ext cx="899672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134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Dataset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A51C1E-2688-497E-890B-D336DF798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30" t="21887" r="12137" b="39390"/>
          <a:stretch/>
        </p:blipFill>
        <p:spPr>
          <a:xfrm>
            <a:off x="417441" y="2792694"/>
            <a:ext cx="8269359" cy="3074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953C32-2AE9-4B6E-866E-5BD360435A3B}"/>
              </a:ext>
            </a:extLst>
          </p:cNvPr>
          <p:cNvSpPr txBox="1"/>
          <p:nvPr/>
        </p:nvSpPr>
        <p:spPr>
          <a:xfrm>
            <a:off x="1600200" y="1391134"/>
            <a:ext cx="464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19Lac +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30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Year 2008 </a:t>
            </a:r>
            <a:r>
              <a:rPr lang="en-US" sz="28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3148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b="1" dirty="0"/>
              <a:t>EDA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1B8D63-E449-4224-8B32-B6C29CF4E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438400"/>
            <a:ext cx="3429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83C8A0-8715-464C-B092-FCD03A726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t="35178" r="57500" b="15910"/>
          <a:stretch/>
        </p:blipFill>
        <p:spPr>
          <a:xfrm>
            <a:off x="304800" y="1600200"/>
            <a:ext cx="4495800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EFBB9-DEA7-4D3C-A2DF-F493F616AB30}"/>
              </a:ext>
            </a:extLst>
          </p:cNvPr>
          <p:cNvSpPr txBox="1"/>
          <p:nvPr/>
        </p:nvSpPr>
        <p:spPr>
          <a:xfrm>
            <a:off x="5257800" y="16002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Proportion of Airlines</a:t>
            </a:r>
          </a:p>
        </p:txBody>
      </p:sp>
    </p:spTree>
    <p:extLst>
      <p:ext uri="{BB962C8B-B14F-4D97-AF65-F5344CB8AC3E}">
        <p14:creationId xmlns:p14="http://schemas.microsoft.com/office/powerpoint/2010/main" val="215587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Airlines that gets cancelled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err="1"/>
              <a:t>CancellationCode</a:t>
            </a:r>
            <a:r>
              <a:rPr lang="en-US" sz="1800" dirty="0"/>
              <a:t>: reason for cancellation: A = carrier, B = weather, C = national air system, D = </a:t>
            </a:r>
            <a:r>
              <a:rPr lang="en-US" sz="1800" dirty="0" err="1"/>
              <a:t>security,N</a:t>
            </a:r>
            <a:r>
              <a:rPr lang="en-US" sz="1800" dirty="0"/>
              <a:t>=not cancelled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553F08-4623-4CF0-9355-219165BB0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7696200" cy="424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Monthly</a:t>
            </a:r>
            <a:r>
              <a:rPr lang="en-US" b="1" dirty="0" smtClean="0"/>
              <a:t>, Weekly </a:t>
            </a:r>
            <a:r>
              <a:rPr lang="en-US" b="1" dirty="0"/>
              <a:t>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988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156" t="41667" r="46704" b="13541"/>
          <a:stretch/>
        </p:blipFill>
        <p:spPr>
          <a:xfrm>
            <a:off x="457201" y="1600200"/>
            <a:ext cx="3886200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204" t="44793" r="45900" b="6249"/>
          <a:stretch/>
        </p:blipFill>
        <p:spPr>
          <a:xfrm>
            <a:off x="4495799" y="1417638"/>
            <a:ext cx="4191001" cy="3581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6400" y="5094197"/>
            <a:ext cx="17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Month wise </a:t>
            </a:r>
            <a:r>
              <a:rPr lang="en-US" dirty="0"/>
              <a:t>Plot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5094197"/>
            <a:ext cx="252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wise </a:t>
            </a:r>
            <a:r>
              <a:rPr lang="en-US" dirty="0"/>
              <a:t>plot of a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6384853-3585-4765-926F-A38ABEA37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390650"/>
            <a:ext cx="713422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F5FEAE-043A-47BC-A76C-C4B0C4F87567}"/>
              </a:ext>
            </a:extLst>
          </p:cNvPr>
          <p:cNvSpPr txBox="1"/>
          <p:nvPr/>
        </p:nvSpPr>
        <p:spPr>
          <a:xfrm>
            <a:off x="2057400" y="743605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Weekly Plot of </a:t>
            </a:r>
            <a:r>
              <a:rPr lang="en-US" sz="2800" b="1" dirty="0" smtClean="0"/>
              <a:t>Cancelled</a:t>
            </a:r>
            <a:r>
              <a:rPr lang="en-US" sz="2800" b="1" dirty="0"/>
              <a:t> Flight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C836C-8038-494A-887A-CBF99E947FB2}"/>
              </a:ext>
            </a:extLst>
          </p:cNvPr>
          <p:cNvSpPr txBox="1"/>
          <p:nvPr/>
        </p:nvSpPr>
        <p:spPr>
          <a:xfrm>
            <a:off x="1295400" y="571500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shows that Tuesday has the highest percentage of cancelled flights, and Monday has the lowest</a:t>
            </a:r>
          </a:p>
        </p:txBody>
      </p:sp>
    </p:spTree>
    <p:extLst>
      <p:ext uri="{BB962C8B-B14F-4D97-AF65-F5344CB8AC3E}">
        <p14:creationId xmlns:p14="http://schemas.microsoft.com/office/powerpoint/2010/main" val="25974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16449-5223-4A5A-9F01-F79AB3AD5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6" t="45553" r="42530" b="26285"/>
          <a:stretch/>
        </p:blipFill>
        <p:spPr>
          <a:xfrm>
            <a:off x="990600" y="1676400"/>
            <a:ext cx="617220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8591DD-B02D-43C9-8681-0515A344937C}"/>
              </a:ext>
            </a:extLst>
          </p:cNvPr>
          <p:cNvSpPr txBox="1"/>
          <p:nvPr/>
        </p:nvSpPr>
        <p:spPr>
          <a:xfrm>
            <a:off x="990600" y="4495801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-categorical </a:t>
            </a:r>
            <a:r>
              <a:rPr lang="en-US" dirty="0"/>
              <a:t>Variables</a:t>
            </a:r>
          </a:p>
          <a:p>
            <a:r>
              <a:rPr lang="en-US" dirty="0" smtClean="0"/>
              <a:t>19-Numeric </a:t>
            </a:r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0293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egis Template PPT.pptx" id="{FA90D603-5D95-41EB-8DCB-6F3F8E67F3AD}" vid="{4EE586D9-26EB-41C7-B56B-4F62AC90E4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Aegis Template PPT</Template>
  <TotalTime>1766</TotalTime>
  <Words>191</Words>
  <Application>Microsoft Office PowerPoint</Application>
  <PresentationFormat>On-screen Show (4:3)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Presentation3</vt:lpstr>
      <vt:lpstr>PowerPoint Presentation</vt:lpstr>
      <vt:lpstr>Introduction</vt:lpstr>
      <vt:lpstr>Dataset Description </vt:lpstr>
      <vt:lpstr> Dataset </vt:lpstr>
      <vt:lpstr>EDA</vt:lpstr>
      <vt:lpstr>Airlines that gets cancelled CancellationCode: reason for cancellation: A = carrier, B = weather, C = national air system, D = security,N=not cancelled</vt:lpstr>
      <vt:lpstr>Monthly, Weekly Delays</vt:lpstr>
      <vt:lpstr>PowerPoint Presentation</vt:lpstr>
      <vt:lpstr>Feature Selection</vt:lpstr>
      <vt:lpstr>Handling Null Values </vt:lpstr>
      <vt:lpstr>After Preprocessing </vt:lpstr>
      <vt:lpstr>Check Multicolinearity</vt:lpstr>
      <vt:lpstr>Feature selection and Model Building</vt:lpstr>
      <vt:lpstr>Final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24</cp:revision>
  <dcterms:created xsi:type="dcterms:W3CDTF">2020-01-09T12:21:02Z</dcterms:created>
  <dcterms:modified xsi:type="dcterms:W3CDTF">2020-02-26T05:24:16Z</dcterms:modified>
</cp:coreProperties>
</file>