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bookmarkIdSeed="6">
  <p:sldMasterIdLst>
    <p:sldMasterId id="2147483648" r:id="rId1"/>
  </p:sldMasterIdLst>
  <p:notesMasterIdLst>
    <p:notesMasterId r:id="rId15"/>
  </p:notesMasterIdLst>
  <p:sldIdLst>
    <p:sldId id="256" r:id="rId2"/>
    <p:sldId id="289" r:id="rId3"/>
    <p:sldId id="257" r:id="rId4"/>
    <p:sldId id="258" r:id="rId5"/>
    <p:sldId id="260" r:id="rId6"/>
    <p:sldId id="268" r:id="rId7"/>
    <p:sldId id="275" r:id="rId8"/>
    <p:sldId id="276" r:id="rId9"/>
    <p:sldId id="281" r:id="rId10"/>
    <p:sldId id="283" r:id="rId11"/>
    <p:sldId id="288" r:id="rId12"/>
    <p:sldId id="286" r:id="rId13"/>
    <p:sldId id="287" r:id="rId14"/>
  </p:sldIdLst>
  <p:sldSz cx="12188825"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pos="3839">
          <p15:clr>
            <a:srgbClr val="A4A3A4"/>
          </p15:clr>
        </p15:guide>
        <p15:guide id="2" orient="horz" pos="216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FC8DB0E-034F-41BE-AEEF-C5EAE6A63398}" styleName="Table_0">
    <a:wholeTbl>
      <a:tcTxStyle>
        <a:font>
          <a:latin typeface="Euphemia"/>
          <a:ea typeface="Euphemia"/>
          <a:cs typeface="Euphem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Style>
        <a:tcBdr/>
      </a:tcStyle>
    </a:seCell>
    <a:swCell>
      <a:tcStyle>
        <a:tcBdr/>
      </a:tcStyle>
    </a:swCell>
    <a:firstRow>
      <a:tcTxStyle b="on"/>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437" y="77"/>
      </p:cViewPr>
      <p:guideLst>
        <p:guide pos="3839"/>
        <p:guide orient="horz" pos="216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76"/>
        <p:cNvGrpSpPr/>
        <p:nvPr/>
      </p:nvGrpSpPr>
      <p:grpSpPr>
        <a:xfrm>
          <a:off x="0" y="0"/>
          <a:ext cx="0" cy="0"/>
          <a:chOff x="0" y="0"/>
          <a:chExt cx="0" cy="0"/>
        </a:xfrm>
      </p:grpSpPr>
      <p:sp>
        <p:nvSpPr>
          <p:cNvPr id="3077" name="Google Shape;3077;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78" name="Google Shape;3078;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79" name="Google Shape;3079;n"/>
          <p:cNvSpPr>
            <a:spLocks noGrp="1" noRot="1" noChangeAspect="1"/>
          </p:cNvSpPr>
          <p:nvPr>
            <p:ph type="sldImg" idx="3"/>
          </p:nvPr>
        </p:nvSpPr>
        <p:spPr>
          <a:xfrm>
            <a:off x="382588" y="685800"/>
            <a:ext cx="60927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80" name="Google Shape;3080;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22860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81" name="Google Shape;3081;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82" name="Google Shape;3082;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panose="020B0604020202020204"/>
                <a:ea typeface="Arial" panose="020B0604020202020204"/>
                <a:cs typeface="Arial" panose="020B0604020202020204"/>
                <a:sym typeface="Arial" panose="020B0604020202020204"/>
              </a:rPr>
              <a:t>‹#›</a:t>
            </a:fld>
            <a:endParaRPr sz="12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extLst>
      <p:ext uri="{BB962C8B-B14F-4D97-AF65-F5344CB8AC3E}">
        <p14:creationId xmlns:p14="http://schemas.microsoft.com/office/powerpoint/2010/main" val="359900822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6"/>
        <p:cNvGrpSpPr/>
        <p:nvPr/>
      </p:nvGrpSpPr>
      <p:grpSpPr>
        <a:xfrm>
          <a:off x="0" y="0"/>
          <a:ext cx="0" cy="0"/>
          <a:chOff x="0" y="0"/>
          <a:chExt cx="0" cy="0"/>
        </a:xfrm>
      </p:grpSpPr>
      <p:sp>
        <p:nvSpPr>
          <p:cNvPr id="3157" name="Google Shape;3157;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8" name="Google Shape;3158;p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365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6"/>
        <p:cNvGrpSpPr/>
        <p:nvPr/>
      </p:nvGrpSpPr>
      <p:grpSpPr>
        <a:xfrm>
          <a:off x="0" y="0"/>
          <a:ext cx="0" cy="0"/>
          <a:chOff x="0" y="0"/>
          <a:chExt cx="0" cy="0"/>
        </a:xfrm>
      </p:grpSpPr>
      <p:sp>
        <p:nvSpPr>
          <p:cNvPr id="3327" name="Google Shape;3327;p2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8" name="Google Shape;3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9" name="Google Shape;332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lang="en-US"/>
          </a:p>
        </p:txBody>
      </p:sp>
    </p:spTree>
    <p:extLst>
      <p:ext uri="{BB962C8B-B14F-4D97-AF65-F5344CB8AC3E}">
        <p14:creationId xmlns:p14="http://schemas.microsoft.com/office/powerpoint/2010/main" val="3878787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6"/>
        <p:cNvGrpSpPr/>
        <p:nvPr/>
      </p:nvGrpSpPr>
      <p:grpSpPr>
        <a:xfrm>
          <a:off x="0" y="0"/>
          <a:ext cx="0" cy="0"/>
          <a:chOff x="0" y="0"/>
          <a:chExt cx="0" cy="0"/>
        </a:xfrm>
      </p:grpSpPr>
      <p:sp>
        <p:nvSpPr>
          <p:cNvPr id="3327" name="Google Shape;3327;p28: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8" name="Google Shape;3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9" name="Google Shape;3329;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lang="en-US"/>
          </a:p>
        </p:txBody>
      </p:sp>
    </p:spTree>
    <p:extLst>
      <p:ext uri="{BB962C8B-B14F-4D97-AF65-F5344CB8AC3E}">
        <p14:creationId xmlns:p14="http://schemas.microsoft.com/office/powerpoint/2010/main" val="4091003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5"/>
        <p:cNvGrpSpPr/>
        <p:nvPr/>
      </p:nvGrpSpPr>
      <p:grpSpPr>
        <a:xfrm>
          <a:off x="0" y="0"/>
          <a:ext cx="0" cy="0"/>
          <a:chOff x="0" y="0"/>
          <a:chExt cx="0" cy="0"/>
        </a:xfrm>
      </p:grpSpPr>
      <p:sp>
        <p:nvSpPr>
          <p:cNvPr id="3346" name="Google Shape;3346;p3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7" name="Google Shape;334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8" name="Google Shape;3348;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lang="en-US"/>
          </a:p>
        </p:txBody>
      </p:sp>
    </p:spTree>
    <p:extLst>
      <p:ext uri="{BB962C8B-B14F-4D97-AF65-F5344CB8AC3E}">
        <p14:creationId xmlns:p14="http://schemas.microsoft.com/office/powerpoint/2010/main" val="159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3"/>
        <p:cNvGrpSpPr/>
        <p:nvPr/>
      </p:nvGrpSpPr>
      <p:grpSpPr>
        <a:xfrm>
          <a:off x="0" y="0"/>
          <a:ext cx="0" cy="0"/>
          <a:chOff x="0" y="0"/>
          <a:chExt cx="0" cy="0"/>
        </a:xfrm>
      </p:grpSpPr>
      <p:sp>
        <p:nvSpPr>
          <p:cNvPr id="3354" name="Google Shape;335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5" name="Google Shape;3355;p3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63092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8" name="Google Shape;316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640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6"/>
        <p:cNvGrpSpPr/>
        <p:nvPr/>
      </p:nvGrpSpPr>
      <p:grpSpPr>
        <a:xfrm>
          <a:off x="0" y="0"/>
          <a:ext cx="0" cy="0"/>
          <a:chOff x="0" y="0"/>
          <a:chExt cx="0" cy="0"/>
        </a:xfrm>
      </p:grpSpPr>
      <p:sp>
        <p:nvSpPr>
          <p:cNvPr id="3167" name="Google Shape;3167;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8" name="Google Shape;3168;p2: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6366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4"/>
        <p:cNvGrpSpPr/>
        <p:nvPr/>
      </p:nvGrpSpPr>
      <p:grpSpPr>
        <a:xfrm>
          <a:off x="0" y="0"/>
          <a:ext cx="0" cy="0"/>
          <a:chOff x="0" y="0"/>
          <a:chExt cx="0" cy="0"/>
        </a:xfrm>
      </p:grpSpPr>
      <p:sp>
        <p:nvSpPr>
          <p:cNvPr id="3175" name="Google Shape;3175;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6" name="Google Shape;3176;p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2748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6"/>
        <p:cNvGrpSpPr/>
        <p:nvPr/>
      </p:nvGrpSpPr>
      <p:grpSpPr>
        <a:xfrm>
          <a:off x="0" y="0"/>
          <a:ext cx="0" cy="0"/>
          <a:chOff x="0" y="0"/>
          <a:chExt cx="0" cy="0"/>
        </a:xfrm>
      </p:grpSpPr>
      <p:sp>
        <p:nvSpPr>
          <p:cNvPr id="3187" name="Google Shape;318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88" name="Google Shape;3188;p5: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0936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3"/>
        <p:cNvGrpSpPr/>
        <p:nvPr/>
      </p:nvGrpSpPr>
      <p:grpSpPr>
        <a:xfrm>
          <a:off x="0" y="0"/>
          <a:ext cx="0" cy="0"/>
          <a:chOff x="0" y="0"/>
          <a:chExt cx="0" cy="0"/>
        </a:xfrm>
      </p:grpSpPr>
      <p:sp>
        <p:nvSpPr>
          <p:cNvPr id="3234" name="Google Shape;323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5" name="Google Shape;3235;p13: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0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5"/>
        <p:cNvGrpSpPr/>
        <p:nvPr/>
      </p:nvGrpSpPr>
      <p:grpSpPr>
        <a:xfrm>
          <a:off x="0" y="0"/>
          <a:ext cx="0" cy="0"/>
          <a:chOff x="0" y="0"/>
          <a:chExt cx="0" cy="0"/>
        </a:xfrm>
      </p:grpSpPr>
      <p:sp>
        <p:nvSpPr>
          <p:cNvPr id="3276" name="Google Shape;3276;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7" name="Google Shape;3277;p20: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4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1"/>
        <p:cNvGrpSpPr/>
        <p:nvPr/>
      </p:nvGrpSpPr>
      <p:grpSpPr>
        <a:xfrm>
          <a:off x="0" y="0"/>
          <a:ext cx="0" cy="0"/>
          <a:chOff x="0" y="0"/>
          <a:chExt cx="0" cy="0"/>
        </a:xfrm>
      </p:grpSpPr>
      <p:sp>
        <p:nvSpPr>
          <p:cNvPr id="3282" name="Google Shape;328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3" name="Google Shape;3283;p21: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1854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4"/>
        <p:cNvGrpSpPr/>
        <p:nvPr/>
      </p:nvGrpSpPr>
      <p:grpSpPr>
        <a:xfrm>
          <a:off x="0" y="0"/>
          <a:ext cx="0" cy="0"/>
          <a:chOff x="0" y="0"/>
          <a:chExt cx="0" cy="0"/>
        </a:xfrm>
      </p:grpSpPr>
      <p:sp>
        <p:nvSpPr>
          <p:cNvPr id="3315" name="Google Shape;3315;p26:notes"/>
          <p:cNvSpPr>
            <a:spLocks noGrp="1" noRot="1" noChangeAspect="1"/>
          </p:cNvSpPr>
          <p:nvPr>
            <p:ph type="sldImg" idx="2"/>
          </p:nvPr>
        </p:nvSpPr>
        <p:spPr>
          <a:xfrm>
            <a:off x="382588" y="685800"/>
            <a:ext cx="6092825"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16" name="Google Shape;3316;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7" name="Google Shape;3317;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extLst>
      <p:ext uri="{BB962C8B-B14F-4D97-AF65-F5344CB8AC3E}">
        <p14:creationId xmlns:p14="http://schemas.microsoft.com/office/powerpoint/2010/main" val="1742855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stretch>
            <a:fillRect/>
          </a:stretch>
        </a:blipFill>
        <a:effectLst/>
      </p:bgPr>
    </p:bg>
    <p:spTree>
      <p:nvGrpSpPr>
        <p:cNvPr id="1" name="Shape 3090"/>
        <p:cNvGrpSpPr/>
        <p:nvPr/>
      </p:nvGrpSpPr>
      <p:grpSpPr>
        <a:xfrm>
          <a:off x="0" y="0"/>
          <a:ext cx="0" cy="0"/>
          <a:chOff x="0" y="0"/>
          <a:chExt cx="0" cy="0"/>
        </a:xfrm>
      </p:grpSpPr>
      <p:sp>
        <p:nvSpPr>
          <p:cNvPr id="3091" name="Google Shape;3091;p2"/>
          <p:cNvSpPr txBox="1">
            <a:spLocks noGrp="1"/>
          </p:cNvSpPr>
          <p:nvPr>
            <p:ph type="ctrTitle"/>
          </p:nvPr>
        </p:nvSpPr>
        <p:spPr>
          <a:xfrm>
            <a:off x="1293814" y="990600"/>
            <a:ext cx="8458200" cy="32004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6000"/>
              <a:buFont typeface="Arial" panose="020B0604020202020204"/>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92" name="Google Shape;3092;p2"/>
          <p:cNvSpPr txBox="1">
            <a:spLocks noGrp="1"/>
          </p:cNvSpPr>
          <p:nvPr>
            <p:ph type="subTitle" idx="1"/>
          </p:nvPr>
        </p:nvSpPr>
        <p:spPr>
          <a:xfrm>
            <a:off x="1293813" y="4267200"/>
            <a:ext cx="8458200" cy="13716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dk1"/>
              </a:buClr>
              <a:buSzPts val="2400"/>
              <a:buNone/>
              <a:defRPr sz="2400">
                <a:solidFill>
                  <a:schemeClr val="dk1"/>
                </a:solidFill>
              </a:defRPr>
            </a:lvl1pPr>
            <a:lvl2pPr lvl="1" algn="ctr" rtl="0">
              <a:lnSpc>
                <a:spcPct val="90000"/>
              </a:lnSpc>
              <a:spcBef>
                <a:spcPts val="600"/>
              </a:spcBef>
              <a:spcAft>
                <a:spcPts val="0"/>
              </a:spcAft>
              <a:buClr>
                <a:srgbClr val="899495"/>
              </a:buClr>
              <a:buSzPts val="2000"/>
              <a:buNone/>
              <a:defRPr>
                <a:solidFill>
                  <a:srgbClr val="899495"/>
                </a:solidFill>
              </a:defRPr>
            </a:lvl2pPr>
            <a:lvl3pPr lvl="2" algn="ctr" rtl="0">
              <a:lnSpc>
                <a:spcPct val="90000"/>
              </a:lnSpc>
              <a:spcBef>
                <a:spcPts val="600"/>
              </a:spcBef>
              <a:spcAft>
                <a:spcPts val="0"/>
              </a:spcAft>
              <a:buClr>
                <a:srgbClr val="899495"/>
              </a:buClr>
              <a:buSzPts val="1800"/>
              <a:buNone/>
              <a:defRPr>
                <a:solidFill>
                  <a:srgbClr val="899495"/>
                </a:solidFill>
              </a:defRPr>
            </a:lvl3pPr>
            <a:lvl4pPr lvl="3" algn="ctr" rtl="0">
              <a:lnSpc>
                <a:spcPct val="90000"/>
              </a:lnSpc>
              <a:spcBef>
                <a:spcPts val="600"/>
              </a:spcBef>
              <a:spcAft>
                <a:spcPts val="0"/>
              </a:spcAft>
              <a:buClr>
                <a:srgbClr val="899495"/>
              </a:buClr>
              <a:buSzPts val="1600"/>
              <a:buNone/>
              <a:defRPr>
                <a:solidFill>
                  <a:srgbClr val="899495"/>
                </a:solidFill>
              </a:defRPr>
            </a:lvl4pPr>
            <a:lvl5pPr lvl="4" algn="ctr" rtl="0">
              <a:lnSpc>
                <a:spcPct val="90000"/>
              </a:lnSpc>
              <a:spcBef>
                <a:spcPts val="600"/>
              </a:spcBef>
              <a:spcAft>
                <a:spcPts val="0"/>
              </a:spcAft>
              <a:buClr>
                <a:srgbClr val="899495"/>
              </a:buClr>
              <a:buSzPts val="1600"/>
              <a:buNone/>
              <a:defRPr>
                <a:solidFill>
                  <a:srgbClr val="899495"/>
                </a:solidFill>
              </a:defRPr>
            </a:lvl5pPr>
            <a:lvl6pPr lvl="5" algn="ctr" rtl="0">
              <a:spcBef>
                <a:spcPts val="600"/>
              </a:spcBef>
              <a:spcAft>
                <a:spcPts val="0"/>
              </a:spcAft>
              <a:buClr>
                <a:srgbClr val="899495"/>
              </a:buClr>
              <a:buSzPts val="1600"/>
              <a:buNone/>
              <a:defRPr>
                <a:solidFill>
                  <a:srgbClr val="899495"/>
                </a:solidFill>
              </a:defRPr>
            </a:lvl6pPr>
            <a:lvl7pPr lvl="6" algn="ctr" rtl="0">
              <a:spcBef>
                <a:spcPts val="600"/>
              </a:spcBef>
              <a:spcAft>
                <a:spcPts val="0"/>
              </a:spcAft>
              <a:buClr>
                <a:srgbClr val="899495"/>
              </a:buClr>
              <a:buSzPts val="1600"/>
              <a:buNone/>
              <a:defRPr>
                <a:solidFill>
                  <a:srgbClr val="899495"/>
                </a:solidFill>
              </a:defRPr>
            </a:lvl7pPr>
            <a:lvl8pPr lvl="7" algn="ctr" rtl="0">
              <a:spcBef>
                <a:spcPts val="600"/>
              </a:spcBef>
              <a:spcAft>
                <a:spcPts val="0"/>
              </a:spcAft>
              <a:buClr>
                <a:srgbClr val="899495"/>
              </a:buClr>
              <a:buSzPts val="1600"/>
              <a:buNone/>
              <a:defRPr>
                <a:solidFill>
                  <a:srgbClr val="899495"/>
                </a:solidFill>
              </a:defRPr>
            </a:lvl8pPr>
            <a:lvl9pPr lvl="8" algn="ctr" rtl="0">
              <a:spcBef>
                <a:spcPts val="600"/>
              </a:spcBef>
              <a:spcAft>
                <a:spcPts val="0"/>
              </a:spcAft>
              <a:buClr>
                <a:srgbClr val="899495"/>
              </a:buClr>
              <a:buSzPts val="1600"/>
              <a:buNone/>
              <a:defRPr>
                <a:solidFill>
                  <a:srgbClr val="899495"/>
                </a:solidFill>
              </a:defRPr>
            </a:lvl9pPr>
          </a:lstStyle>
          <a:p>
            <a:endParaRPr/>
          </a:p>
        </p:txBody>
      </p:sp>
      <p:sp>
        <p:nvSpPr>
          <p:cNvPr id="3093" name="Google Shape;3093;p2"/>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94" name="Google Shape;3094;p2"/>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95" name="Google Shape;3095;p2"/>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96"/>
        <p:cNvGrpSpPr/>
        <p:nvPr/>
      </p:nvGrpSpPr>
      <p:grpSpPr>
        <a:xfrm>
          <a:off x="0" y="0"/>
          <a:ext cx="0" cy="0"/>
          <a:chOff x="0" y="0"/>
          <a:chExt cx="0" cy="0"/>
        </a:xfrm>
      </p:grpSpPr>
      <p:sp>
        <p:nvSpPr>
          <p:cNvPr id="3097" name="Google Shape;3097;p3"/>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098" name="Google Shape;3098;p3"/>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600"/>
              </a:spcBef>
              <a:spcAft>
                <a:spcPts val="0"/>
              </a:spcAft>
              <a:buClr>
                <a:schemeClr val="dk1"/>
              </a:buClr>
              <a:buSzPts val="1800"/>
              <a:buChar char="•"/>
              <a:defRPr/>
            </a:lvl1pPr>
            <a:lvl2pPr marL="914400" lvl="1" indent="-342900" algn="l" rtl="0">
              <a:lnSpc>
                <a:spcPct val="90000"/>
              </a:lnSpc>
              <a:spcBef>
                <a:spcPts val="600"/>
              </a:spcBef>
              <a:spcAft>
                <a:spcPts val="0"/>
              </a:spcAft>
              <a:buClr>
                <a:schemeClr val="dk1"/>
              </a:buClr>
              <a:buSzPts val="1800"/>
              <a:buChar char="–"/>
              <a:defRPr/>
            </a:lvl2pPr>
            <a:lvl3pPr marL="1371600" lvl="2" indent="-342900" algn="l" rtl="0">
              <a:lnSpc>
                <a:spcPct val="90000"/>
              </a:lnSpc>
              <a:spcBef>
                <a:spcPts val="600"/>
              </a:spcBef>
              <a:spcAft>
                <a:spcPts val="0"/>
              </a:spcAft>
              <a:buClr>
                <a:schemeClr val="dk1"/>
              </a:buClr>
              <a:buSzPts val="1800"/>
              <a:buChar char="–"/>
              <a:defRPr/>
            </a:lvl3pPr>
            <a:lvl4pPr marL="1828800" lvl="3" indent="-342900" algn="l" rtl="0">
              <a:lnSpc>
                <a:spcPct val="90000"/>
              </a:lnSpc>
              <a:spcBef>
                <a:spcPts val="600"/>
              </a:spcBef>
              <a:spcAft>
                <a:spcPts val="0"/>
              </a:spcAft>
              <a:buClr>
                <a:schemeClr val="dk1"/>
              </a:buClr>
              <a:buSzPts val="1800"/>
              <a:buChar char="–"/>
              <a:defRPr/>
            </a:lvl4pPr>
            <a:lvl5pPr marL="2286000" lvl="4" indent="-330200" algn="l" rtl="0">
              <a:lnSpc>
                <a:spcPct val="90000"/>
              </a:lnSpc>
              <a:spcBef>
                <a:spcPts val="600"/>
              </a:spcBef>
              <a:spcAft>
                <a:spcPts val="0"/>
              </a:spcAft>
              <a:buClr>
                <a:schemeClr val="dk1"/>
              </a:buClr>
              <a:buSzPts val="1600"/>
              <a:buChar char="–"/>
              <a:defRPr/>
            </a:lvl5pPr>
            <a:lvl6pPr marL="2743200" lvl="5" indent="-330200" algn="l" rtl="0">
              <a:spcBef>
                <a:spcPts val="600"/>
              </a:spcBef>
              <a:spcAft>
                <a:spcPts val="0"/>
              </a:spcAft>
              <a:buClr>
                <a:schemeClr val="dk1"/>
              </a:buClr>
              <a:buSzPts val="1600"/>
              <a:buChar char="–"/>
              <a:defRPr/>
            </a:lvl6pPr>
            <a:lvl7pPr marL="3200400" lvl="6" indent="-330200" algn="l" rtl="0">
              <a:spcBef>
                <a:spcPts val="600"/>
              </a:spcBef>
              <a:spcAft>
                <a:spcPts val="0"/>
              </a:spcAft>
              <a:buClr>
                <a:schemeClr val="dk1"/>
              </a:buClr>
              <a:buSzPts val="1600"/>
              <a:buChar char="–"/>
              <a:defRPr/>
            </a:lvl7pPr>
            <a:lvl8pPr marL="3657600" lvl="7" indent="-330200" algn="l" rtl="0">
              <a:spcBef>
                <a:spcPts val="600"/>
              </a:spcBef>
              <a:spcAft>
                <a:spcPts val="0"/>
              </a:spcAft>
              <a:buClr>
                <a:schemeClr val="dk1"/>
              </a:buClr>
              <a:buSzPts val="1600"/>
              <a:buChar char="–"/>
              <a:defRPr/>
            </a:lvl8pPr>
            <a:lvl9pPr marL="4114800" lvl="8" indent="-330200" algn="l" rtl="0">
              <a:spcBef>
                <a:spcPts val="600"/>
              </a:spcBef>
              <a:spcAft>
                <a:spcPts val="0"/>
              </a:spcAft>
              <a:buClr>
                <a:schemeClr val="dk1"/>
              </a:buClr>
              <a:buSzPts val="1600"/>
              <a:buChar char="–"/>
              <a:defRPr/>
            </a:lvl9pPr>
          </a:lstStyle>
          <a:p>
            <a:endParaRPr/>
          </a:p>
        </p:txBody>
      </p:sp>
      <p:sp>
        <p:nvSpPr>
          <p:cNvPr id="3099" name="Google Shape;3099;p3"/>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00" name="Google Shape;3100;p3"/>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01" name="Google Shape;3101;p3"/>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02"/>
        <p:cNvGrpSpPr/>
        <p:nvPr/>
      </p:nvGrpSpPr>
      <p:grpSpPr>
        <a:xfrm>
          <a:off x="0" y="0"/>
          <a:ext cx="0" cy="0"/>
          <a:chOff x="0" y="0"/>
          <a:chExt cx="0" cy="0"/>
        </a:xfrm>
      </p:grpSpPr>
      <p:sp>
        <p:nvSpPr>
          <p:cNvPr id="3103" name="Google Shape;3103;p4"/>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04" name="Google Shape;3104;p4"/>
          <p:cNvSpPr txBox="1">
            <a:spLocks noGrp="1"/>
          </p:cNvSpPr>
          <p:nvPr>
            <p:ph type="body" idx="1"/>
          </p:nvPr>
        </p:nvSpPr>
        <p:spPr>
          <a:xfrm>
            <a:off x="1293812" y="1676400"/>
            <a:ext cx="4700100" cy="44958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1600"/>
              </a:spcBef>
              <a:spcAft>
                <a:spcPts val="0"/>
              </a:spcAft>
              <a:buClr>
                <a:schemeClr val="dk1"/>
              </a:buClr>
              <a:buSzPts val="2400"/>
              <a:buChar char="•"/>
              <a:defRPr sz="2400"/>
            </a:lvl1pPr>
            <a:lvl2pPr marL="914400" lvl="1" indent="-355600" algn="l" rtl="0">
              <a:lnSpc>
                <a:spcPct val="90000"/>
              </a:lnSpc>
              <a:spcBef>
                <a:spcPts val="600"/>
              </a:spcBef>
              <a:spcAft>
                <a:spcPts val="0"/>
              </a:spcAft>
              <a:buClr>
                <a:schemeClr val="dk1"/>
              </a:buClr>
              <a:buSzPts val="2000"/>
              <a:buChar char="–"/>
              <a:defRPr sz="2000"/>
            </a:lvl2pPr>
            <a:lvl3pPr marL="1371600" lvl="2" indent="-342900" algn="l" rtl="0">
              <a:lnSpc>
                <a:spcPct val="90000"/>
              </a:lnSpc>
              <a:spcBef>
                <a:spcPts val="600"/>
              </a:spcBef>
              <a:spcAft>
                <a:spcPts val="0"/>
              </a:spcAft>
              <a:buClr>
                <a:schemeClr val="dk1"/>
              </a:buClr>
              <a:buSzPts val="1800"/>
              <a:buChar char="–"/>
              <a:defRPr sz="1800"/>
            </a:lvl3pPr>
            <a:lvl4pPr marL="1828800" lvl="3" indent="-330200" algn="l" rtl="0">
              <a:lnSpc>
                <a:spcPct val="90000"/>
              </a:lnSpc>
              <a:spcBef>
                <a:spcPts val="600"/>
              </a:spcBef>
              <a:spcAft>
                <a:spcPts val="0"/>
              </a:spcAft>
              <a:buClr>
                <a:schemeClr val="dk1"/>
              </a:buClr>
              <a:buSzPts val="1600"/>
              <a:buChar char="–"/>
              <a:defRPr sz="1600"/>
            </a:lvl4pPr>
            <a:lvl5pPr marL="2286000" lvl="4" indent="-330200" algn="l" rtl="0">
              <a:lnSpc>
                <a:spcPct val="90000"/>
              </a:lnSpc>
              <a:spcBef>
                <a:spcPts val="600"/>
              </a:spcBef>
              <a:spcAft>
                <a:spcPts val="0"/>
              </a:spcAft>
              <a:buClr>
                <a:schemeClr val="dk1"/>
              </a:buClr>
              <a:buSzPts val="1600"/>
              <a:buChar char="–"/>
              <a:defRPr sz="1600"/>
            </a:lvl5pPr>
            <a:lvl6pPr marL="2743200" lvl="5" indent="-330200" algn="l" rtl="0">
              <a:spcBef>
                <a:spcPts val="600"/>
              </a:spcBef>
              <a:spcAft>
                <a:spcPts val="0"/>
              </a:spcAft>
              <a:buClr>
                <a:schemeClr val="dk1"/>
              </a:buClr>
              <a:buSzPts val="1600"/>
              <a:buChar char="–"/>
              <a:defRPr sz="1600"/>
            </a:lvl6pPr>
            <a:lvl7pPr marL="3200400" lvl="6" indent="-330200" algn="l" rtl="0">
              <a:spcBef>
                <a:spcPts val="600"/>
              </a:spcBef>
              <a:spcAft>
                <a:spcPts val="0"/>
              </a:spcAft>
              <a:buClr>
                <a:schemeClr val="dk1"/>
              </a:buClr>
              <a:buSzPts val="1600"/>
              <a:buChar char="–"/>
              <a:defRPr sz="1600"/>
            </a:lvl7pPr>
            <a:lvl8pPr marL="3657600" lvl="7" indent="-330200" algn="l" rtl="0">
              <a:spcBef>
                <a:spcPts val="600"/>
              </a:spcBef>
              <a:spcAft>
                <a:spcPts val="0"/>
              </a:spcAft>
              <a:buClr>
                <a:schemeClr val="dk1"/>
              </a:buClr>
              <a:buSzPts val="1600"/>
              <a:buChar char="–"/>
              <a:defRPr sz="1600"/>
            </a:lvl8pPr>
            <a:lvl9pPr marL="4114800" lvl="8" indent="-330200" algn="l" rtl="0">
              <a:spcBef>
                <a:spcPts val="600"/>
              </a:spcBef>
              <a:spcAft>
                <a:spcPts val="0"/>
              </a:spcAft>
              <a:buClr>
                <a:schemeClr val="dk1"/>
              </a:buClr>
              <a:buSzPts val="1600"/>
              <a:buChar char="–"/>
              <a:defRPr sz="1600"/>
            </a:lvl9pPr>
          </a:lstStyle>
          <a:p>
            <a:endParaRPr/>
          </a:p>
        </p:txBody>
      </p:sp>
      <p:sp>
        <p:nvSpPr>
          <p:cNvPr id="3105" name="Google Shape;3105;p4"/>
          <p:cNvSpPr txBox="1">
            <a:spLocks noGrp="1"/>
          </p:cNvSpPr>
          <p:nvPr>
            <p:ph type="body" idx="2"/>
          </p:nvPr>
        </p:nvSpPr>
        <p:spPr>
          <a:xfrm>
            <a:off x="6202035" y="1676401"/>
            <a:ext cx="4700100" cy="4495800"/>
          </a:xfrm>
          <a:prstGeom prst="rect">
            <a:avLst/>
          </a:prstGeom>
          <a:noFill/>
          <a:ln>
            <a:noFill/>
          </a:ln>
        </p:spPr>
        <p:txBody>
          <a:bodyPr spcFirstLastPara="1" wrap="square" lIns="91425" tIns="45700" rIns="91425" bIns="45700" anchor="t" anchorCtr="0">
            <a:normAutofit/>
          </a:bodyPr>
          <a:lstStyle>
            <a:lvl1pPr marL="457200" lvl="0" indent="-381000" algn="l" rtl="0">
              <a:lnSpc>
                <a:spcPct val="90000"/>
              </a:lnSpc>
              <a:spcBef>
                <a:spcPts val="1600"/>
              </a:spcBef>
              <a:spcAft>
                <a:spcPts val="0"/>
              </a:spcAft>
              <a:buClr>
                <a:schemeClr val="dk1"/>
              </a:buClr>
              <a:buSzPts val="2400"/>
              <a:buChar char="•"/>
              <a:defRPr sz="2400"/>
            </a:lvl1pPr>
            <a:lvl2pPr marL="914400" lvl="1" indent="-355600" algn="l" rtl="0">
              <a:lnSpc>
                <a:spcPct val="90000"/>
              </a:lnSpc>
              <a:spcBef>
                <a:spcPts val="600"/>
              </a:spcBef>
              <a:spcAft>
                <a:spcPts val="0"/>
              </a:spcAft>
              <a:buClr>
                <a:schemeClr val="dk1"/>
              </a:buClr>
              <a:buSzPts val="2000"/>
              <a:buChar char="–"/>
              <a:defRPr sz="2000"/>
            </a:lvl2pPr>
            <a:lvl3pPr marL="1371600" lvl="2" indent="-342900" algn="l" rtl="0">
              <a:lnSpc>
                <a:spcPct val="90000"/>
              </a:lnSpc>
              <a:spcBef>
                <a:spcPts val="600"/>
              </a:spcBef>
              <a:spcAft>
                <a:spcPts val="0"/>
              </a:spcAft>
              <a:buClr>
                <a:schemeClr val="dk1"/>
              </a:buClr>
              <a:buSzPts val="1800"/>
              <a:buChar char="–"/>
              <a:defRPr sz="1800"/>
            </a:lvl3pPr>
            <a:lvl4pPr marL="1828800" lvl="3" indent="-330200" algn="l" rtl="0">
              <a:lnSpc>
                <a:spcPct val="90000"/>
              </a:lnSpc>
              <a:spcBef>
                <a:spcPts val="600"/>
              </a:spcBef>
              <a:spcAft>
                <a:spcPts val="0"/>
              </a:spcAft>
              <a:buClr>
                <a:schemeClr val="dk1"/>
              </a:buClr>
              <a:buSzPts val="1600"/>
              <a:buChar char="–"/>
              <a:defRPr sz="1600"/>
            </a:lvl4pPr>
            <a:lvl5pPr marL="2286000" lvl="4" indent="-330200" algn="l" rtl="0">
              <a:lnSpc>
                <a:spcPct val="90000"/>
              </a:lnSpc>
              <a:spcBef>
                <a:spcPts val="600"/>
              </a:spcBef>
              <a:spcAft>
                <a:spcPts val="0"/>
              </a:spcAft>
              <a:buClr>
                <a:schemeClr val="dk1"/>
              </a:buClr>
              <a:buSzPts val="1600"/>
              <a:buChar char="–"/>
              <a:defRPr sz="1600"/>
            </a:lvl5pPr>
            <a:lvl6pPr marL="2743200" lvl="5" indent="-330200" algn="l" rtl="0">
              <a:spcBef>
                <a:spcPts val="600"/>
              </a:spcBef>
              <a:spcAft>
                <a:spcPts val="0"/>
              </a:spcAft>
              <a:buClr>
                <a:schemeClr val="dk1"/>
              </a:buClr>
              <a:buSzPts val="1600"/>
              <a:buChar char="–"/>
              <a:defRPr sz="1600"/>
            </a:lvl6pPr>
            <a:lvl7pPr marL="3200400" lvl="6" indent="-330200" algn="l" rtl="0">
              <a:spcBef>
                <a:spcPts val="600"/>
              </a:spcBef>
              <a:spcAft>
                <a:spcPts val="0"/>
              </a:spcAft>
              <a:buClr>
                <a:schemeClr val="dk1"/>
              </a:buClr>
              <a:buSzPts val="1600"/>
              <a:buChar char="–"/>
              <a:defRPr sz="1600"/>
            </a:lvl7pPr>
            <a:lvl8pPr marL="3657600" lvl="7" indent="-330200" algn="l" rtl="0">
              <a:spcBef>
                <a:spcPts val="600"/>
              </a:spcBef>
              <a:spcAft>
                <a:spcPts val="0"/>
              </a:spcAft>
              <a:buClr>
                <a:schemeClr val="dk1"/>
              </a:buClr>
              <a:buSzPts val="1600"/>
              <a:buChar char="–"/>
              <a:defRPr sz="1600"/>
            </a:lvl8pPr>
            <a:lvl9pPr marL="4114800" lvl="8" indent="-330200" algn="l" rtl="0">
              <a:spcBef>
                <a:spcPts val="600"/>
              </a:spcBef>
              <a:spcAft>
                <a:spcPts val="0"/>
              </a:spcAft>
              <a:buClr>
                <a:schemeClr val="dk1"/>
              </a:buClr>
              <a:buSzPts val="1600"/>
              <a:buChar char="–"/>
              <a:defRPr sz="1600"/>
            </a:lvl9pPr>
          </a:lstStyle>
          <a:p>
            <a:endParaRPr/>
          </a:p>
        </p:txBody>
      </p:sp>
      <p:sp>
        <p:nvSpPr>
          <p:cNvPr id="3106" name="Google Shape;3106;p4"/>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07" name="Google Shape;3107;p4"/>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08" name="Google Shape;3108;p4"/>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24"/>
        <p:cNvGrpSpPr/>
        <p:nvPr/>
      </p:nvGrpSpPr>
      <p:grpSpPr>
        <a:xfrm>
          <a:off x="0" y="0"/>
          <a:ext cx="0" cy="0"/>
          <a:chOff x="0" y="0"/>
          <a:chExt cx="0" cy="0"/>
        </a:xfrm>
      </p:grpSpPr>
      <p:sp>
        <p:nvSpPr>
          <p:cNvPr id="3125" name="Google Shape;3125;p7"/>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26" name="Google Shape;3126;p7"/>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27" name="Google Shape;3127;p7"/>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28" name="Google Shape;3128;p7"/>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40"/>
        <p:cNvGrpSpPr/>
        <p:nvPr/>
      </p:nvGrpSpPr>
      <p:grpSpPr>
        <a:xfrm>
          <a:off x="0" y="0"/>
          <a:ext cx="0" cy="0"/>
          <a:chOff x="0" y="0"/>
          <a:chExt cx="0" cy="0"/>
        </a:xfrm>
      </p:grpSpPr>
      <p:sp>
        <p:nvSpPr>
          <p:cNvPr id="3141" name="Google Shape;3141;p10"/>
          <p:cNvSpPr txBox="1">
            <a:spLocks noGrp="1"/>
          </p:cNvSpPr>
          <p:nvPr>
            <p:ph type="title"/>
          </p:nvPr>
        </p:nvSpPr>
        <p:spPr>
          <a:xfrm>
            <a:off x="7770812" y="1676400"/>
            <a:ext cx="3810000" cy="2438400"/>
          </a:xfrm>
          <a:prstGeom prst="rect">
            <a:avLst/>
          </a:prstGeom>
          <a:noFill/>
          <a:ln>
            <a:noFill/>
          </a:ln>
        </p:spPr>
        <p:txBody>
          <a:bodyPr spcFirstLastPara="1" wrap="square" lIns="91425" tIns="45700" rIns="91425" bIns="45700" anchor="b" anchorCtr="0">
            <a:noAutofit/>
          </a:bodyPr>
          <a:lstStyle>
            <a:lvl1pPr lvl="0" algn="l" rtl="0">
              <a:lnSpc>
                <a:spcPct val="90000"/>
              </a:lnSpc>
              <a:spcBef>
                <a:spcPts val="0"/>
              </a:spcBef>
              <a:spcAft>
                <a:spcPts val="0"/>
              </a:spcAft>
              <a:buClr>
                <a:schemeClr val="dk1"/>
              </a:buClr>
              <a:buSzPts val="3200"/>
              <a:buFont typeface="Arial" panose="020B0604020202020204"/>
              <a:buNone/>
              <a:defRPr sz="3200" b="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42" name="Google Shape;3142;p10" descr="An empty placeholder to add an image. Click on the placeholder and select the image that you wish to add."/>
          <p:cNvSpPr>
            <a:spLocks noGrp="1"/>
          </p:cNvSpPr>
          <p:nvPr>
            <p:ph type="pic" idx="2"/>
          </p:nvPr>
        </p:nvSpPr>
        <p:spPr>
          <a:xfrm>
            <a:off x="1522412" y="0"/>
            <a:ext cx="5943600" cy="6858000"/>
          </a:xfrm>
          <a:prstGeom prst="rect">
            <a:avLst/>
          </a:prstGeom>
          <a:noFill/>
          <a:ln>
            <a:noFill/>
          </a:ln>
        </p:spPr>
      </p:sp>
      <p:sp>
        <p:nvSpPr>
          <p:cNvPr id="3143" name="Google Shape;3143;p10"/>
          <p:cNvSpPr txBox="1">
            <a:spLocks noGrp="1"/>
          </p:cNvSpPr>
          <p:nvPr>
            <p:ph type="body" idx="1"/>
          </p:nvPr>
        </p:nvSpPr>
        <p:spPr>
          <a:xfrm>
            <a:off x="7770812" y="4191000"/>
            <a:ext cx="3810000" cy="1524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600"/>
              </a:spcBef>
              <a:spcAft>
                <a:spcPts val="0"/>
              </a:spcAft>
              <a:buClr>
                <a:schemeClr val="dk1"/>
              </a:buClr>
              <a:buSzPts val="1800"/>
              <a:buNone/>
              <a:defRPr sz="1800"/>
            </a:lvl1pPr>
            <a:lvl2pPr marL="914400" lvl="1" indent="-228600" algn="l" rtl="0">
              <a:lnSpc>
                <a:spcPct val="90000"/>
              </a:lnSpc>
              <a:spcBef>
                <a:spcPts val="600"/>
              </a:spcBef>
              <a:spcAft>
                <a:spcPts val="0"/>
              </a:spcAft>
              <a:buClr>
                <a:schemeClr val="dk1"/>
              </a:buClr>
              <a:buSzPts val="1200"/>
              <a:buNone/>
              <a:defRPr sz="1200"/>
            </a:lvl2pPr>
            <a:lvl3pPr marL="1371600" lvl="2" indent="-228600" algn="l" rtl="0">
              <a:lnSpc>
                <a:spcPct val="90000"/>
              </a:lnSpc>
              <a:spcBef>
                <a:spcPts val="600"/>
              </a:spcBef>
              <a:spcAft>
                <a:spcPts val="0"/>
              </a:spcAft>
              <a:buClr>
                <a:schemeClr val="dk1"/>
              </a:buClr>
              <a:buSzPts val="1000"/>
              <a:buNone/>
              <a:defRPr sz="1000"/>
            </a:lvl3pPr>
            <a:lvl4pPr marL="1828800" lvl="3" indent="-228600" algn="l" rtl="0">
              <a:lnSpc>
                <a:spcPct val="90000"/>
              </a:lnSpc>
              <a:spcBef>
                <a:spcPts val="600"/>
              </a:spcBef>
              <a:spcAft>
                <a:spcPts val="0"/>
              </a:spcAft>
              <a:buClr>
                <a:schemeClr val="dk1"/>
              </a:buClr>
              <a:buSzPts val="900"/>
              <a:buNone/>
              <a:defRPr sz="900"/>
            </a:lvl4pPr>
            <a:lvl5pPr marL="2286000" lvl="4" indent="-228600" algn="l" rtl="0">
              <a:lnSpc>
                <a:spcPct val="90000"/>
              </a:lnSpc>
              <a:spcBef>
                <a:spcPts val="600"/>
              </a:spcBef>
              <a:spcAft>
                <a:spcPts val="0"/>
              </a:spcAft>
              <a:buClr>
                <a:schemeClr val="dk1"/>
              </a:buClr>
              <a:buSzPts val="900"/>
              <a:buNone/>
              <a:defRPr sz="900"/>
            </a:lvl5pPr>
            <a:lvl6pPr marL="2743200" lvl="5" indent="-228600" algn="l" rtl="0">
              <a:spcBef>
                <a:spcPts val="600"/>
              </a:spcBef>
              <a:spcAft>
                <a:spcPts val="0"/>
              </a:spcAft>
              <a:buClr>
                <a:schemeClr val="dk1"/>
              </a:buClr>
              <a:buSzPts val="900"/>
              <a:buNone/>
              <a:defRPr sz="900"/>
            </a:lvl6pPr>
            <a:lvl7pPr marL="3200400" lvl="6" indent="-228600" algn="l" rtl="0">
              <a:spcBef>
                <a:spcPts val="600"/>
              </a:spcBef>
              <a:spcAft>
                <a:spcPts val="0"/>
              </a:spcAft>
              <a:buClr>
                <a:schemeClr val="dk1"/>
              </a:buClr>
              <a:buSzPts val="900"/>
              <a:buNone/>
              <a:defRPr sz="900"/>
            </a:lvl7pPr>
            <a:lvl8pPr marL="3657600" lvl="7" indent="-228600" algn="l" rtl="0">
              <a:spcBef>
                <a:spcPts val="600"/>
              </a:spcBef>
              <a:spcAft>
                <a:spcPts val="0"/>
              </a:spcAft>
              <a:buClr>
                <a:schemeClr val="dk1"/>
              </a:buClr>
              <a:buSzPts val="900"/>
              <a:buNone/>
              <a:defRPr sz="900"/>
            </a:lvl8pPr>
            <a:lvl9pPr marL="4114800" lvl="8" indent="-228600" algn="l" rtl="0">
              <a:spcBef>
                <a:spcPts val="600"/>
              </a:spcBef>
              <a:spcAft>
                <a:spcPts val="0"/>
              </a:spcAft>
              <a:buClr>
                <a:schemeClr val="dk1"/>
              </a:buClr>
              <a:buSzPts val="900"/>
              <a:buNone/>
              <a:defRPr sz="900"/>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44"/>
        <p:cNvGrpSpPr/>
        <p:nvPr/>
      </p:nvGrpSpPr>
      <p:grpSpPr>
        <a:xfrm>
          <a:off x="0" y="0"/>
          <a:ext cx="0" cy="0"/>
          <a:chOff x="0" y="0"/>
          <a:chExt cx="0" cy="0"/>
        </a:xfrm>
      </p:grpSpPr>
      <p:sp>
        <p:nvSpPr>
          <p:cNvPr id="3145" name="Google Shape;3145;p11"/>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46" name="Google Shape;3146;p11"/>
          <p:cNvSpPr txBox="1">
            <a:spLocks noGrp="1"/>
          </p:cNvSpPr>
          <p:nvPr>
            <p:ph type="body" idx="1"/>
          </p:nvPr>
        </p:nvSpPr>
        <p:spPr>
          <a:xfrm rot="5400000">
            <a:off x="3846513" y="-876300"/>
            <a:ext cx="4495800" cy="96012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600"/>
              </a:spcBef>
              <a:spcAft>
                <a:spcPts val="0"/>
              </a:spcAft>
              <a:buClr>
                <a:schemeClr val="dk1"/>
              </a:buClr>
              <a:buSzPts val="1800"/>
              <a:buChar char="•"/>
              <a:defRPr/>
            </a:lvl1pPr>
            <a:lvl2pPr marL="914400" lvl="1" indent="-342900" algn="l" rtl="0">
              <a:lnSpc>
                <a:spcPct val="90000"/>
              </a:lnSpc>
              <a:spcBef>
                <a:spcPts val="600"/>
              </a:spcBef>
              <a:spcAft>
                <a:spcPts val="0"/>
              </a:spcAft>
              <a:buClr>
                <a:schemeClr val="dk1"/>
              </a:buClr>
              <a:buSzPts val="1800"/>
              <a:buChar char="–"/>
              <a:defRPr/>
            </a:lvl2pPr>
            <a:lvl3pPr marL="1371600" lvl="2" indent="-342900" algn="l" rtl="0">
              <a:lnSpc>
                <a:spcPct val="90000"/>
              </a:lnSpc>
              <a:spcBef>
                <a:spcPts val="600"/>
              </a:spcBef>
              <a:spcAft>
                <a:spcPts val="0"/>
              </a:spcAft>
              <a:buClr>
                <a:schemeClr val="dk1"/>
              </a:buClr>
              <a:buSzPts val="1800"/>
              <a:buChar char="–"/>
              <a:defRPr/>
            </a:lvl3pPr>
            <a:lvl4pPr marL="1828800" lvl="3" indent="-342900" algn="l" rtl="0">
              <a:lnSpc>
                <a:spcPct val="90000"/>
              </a:lnSpc>
              <a:spcBef>
                <a:spcPts val="600"/>
              </a:spcBef>
              <a:spcAft>
                <a:spcPts val="0"/>
              </a:spcAft>
              <a:buClr>
                <a:schemeClr val="dk1"/>
              </a:buClr>
              <a:buSzPts val="1800"/>
              <a:buChar char="–"/>
              <a:defRPr/>
            </a:lvl4pPr>
            <a:lvl5pPr marL="2286000" lvl="4" indent="-330200" algn="l" rtl="0">
              <a:lnSpc>
                <a:spcPct val="90000"/>
              </a:lnSpc>
              <a:spcBef>
                <a:spcPts val="600"/>
              </a:spcBef>
              <a:spcAft>
                <a:spcPts val="0"/>
              </a:spcAft>
              <a:buClr>
                <a:schemeClr val="dk1"/>
              </a:buClr>
              <a:buSzPts val="1600"/>
              <a:buChar char="–"/>
              <a:defRPr/>
            </a:lvl5pPr>
            <a:lvl6pPr marL="2743200" lvl="5" indent="-330200" algn="l" rtl="0">
              <a:spcBef>
                <a:spcPts val="600"/>
              </a:spcBef>
              <a:spcAft>
                <a:spcPts val="0"/>
              </a:spcAft>
              <a:buClr>
                <a:schemeClr val="dk1"/>
              </a:buClr>
              <a:buSzPts val="1600"/>
              <a:buChar char="–"/>
              <a:defRPr/>
            </a:lvl6pPr>
            <a:lvl7pPr marL="3200400" lvl="6" indent="-330200" algn="l" rtl="0">
              <a:spcBef>
                <a:spcPts val="600"/>
              </a:spcBef>
              <a:spcAft>
                <a:spcPts val="0"/>
              </a:spcAft>
              <a:buClr>
                <a:schemeClr val="dk1"/>
              </a:buClr>
              <a:buSzPts val="1600"/>
              <a:buChar char="–"/>
              <a:defRPr/>
            </a:lvl7pPr>
            <a:lvl8pPr marL="3657600" lvl="7" indent="-330200" algn="l" rtl="0">
              <a:spcBef>
                <a:spcPts val="600"/>
              </a:spcBef>
              <a:spcAft>
                <a:spcPts val="0"/>
              </a:spcAft>
              <a:buClr>
                <a:schemeClr val="dk1"/>
              </a:buClr>
              <a:buSzPts val="1600"/>
              <a:buChar char="–"/>
              <a:defRPr/>
            </a:lvl8pPr>
            <a:lvl9pPr marL="4114800" lvl="8" indent="-330200" algn="l" rtl="0">
              <a:spcBef>
                <a:spcPts val="600"/>
              </a:spcBef>
              <a:spcAft>
                <a:spcPts val="0"/>
              </a:spcAft>
              <a:buClr>
                <a:schemeClr val="dk1"/>
              </a:buClr>
              <a:buSzPts val="1600"/>
              <a:buChar char="–"/>
              <a:defRPr/>
            </a:lvl9pPr>
          </a:lstStyle>
          <a:p>
            <a:endParaRPr/>
          </a:p>
        </p:txBody>
      </p:sp>
      <p:sp>
        <p:nvSpPr>
          <p:cNvPr id="3147" name="Google Shape;3147;p11"/>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48" name="Google Shape;3148;p11"/>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49" name="Google Shape;3149;p11"/>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50"/>
        <p:cNvGrpSpPr/>
        <p:nvPr/>
      </p:nvGrpSpPr>
      <p:grpSpPr>
        <a:xfrm>
          <a:off x="0" y="0"/>
          <a:ext cx="0" cy="0"/>
          <a:chOff x="0" y="0"/>
          <a:chExt cx="0" cy="0"/>
        </a:xfrm>
      </p:grpSpPr>
      <p:sp>
        <p:nvSpPr>
          <p:cNvPr id="3151" name="Google Shape;3151;p12"/>
          <p:cNvSpPr txBox="1">
            <a:spLocks noGrp="1"/>
          </p:cNvSpPr>
          <p:nvPr>
            <p:ph type="title"/>
          </p:nvPr>
        </p:nvSpPr>
        <p:spPr>
          <a:xfrm rot="5400000">
            <a:off x="7808912" y="2324100"/>
            <a:ext cx="5791200" cy="1905000"/>
          </a:xfrm>
          <a:prstGeom prst="rect">
            <a:avLst/>
          </a:prstGeom>
          <a:noFill/>
          <a:ln>
            <a:noFill/>
          </a:ln>
        </p:spPr>
        <p:txBody>
          <a:bodyPr spcFirstLastPara="1" wrap="square" lIns="91425" tIns="45700" rIns="91425" bIns="45700" anchor="b" anchorCtr="0">
            <a:normAutofit/>
          </a:bodyPr>
          <a:lstStyle>
            <a:lvl1pPr lvl="0" algn="l" rtl="0">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152" name="Google Shape;3152;p12"/>
          <p:cNvSpPr txBox="1">
            <a:spLocks noGrp="1"/>
          </p:cNvSpPr>
          <p:nvPr>
            <p:ph type="body" idx="1"/>
          </p:nvPr>
        </p:nvSpPr>
        <p:spPr>
          <a:xfrm rot="5400000">
            <a:off x="2551114" y="-876300"/>
            <a:ext cx="5791200" cy="8305800"/>
          </a:xfrm>
          <a:prstGeom prst="rect">
            <a:avLst/>
          </a:prstGeom>
          <a:noFill/>
          <a:ln>
            <a:noFill/>
          </a:ln>
        </p:spPr>
        <p:txBody>
          <a:bodyPr spcFirstLastPara="1" wrap="square" lIns="91425" tIns="45700" rIns="91425" bIns="45700" anchor="t" anchorCtr="0">
            <a:normAutofit/>
          </a:bodyPr>
          <a:lstStyle>
            <a:lvl1pPr marL="457200" lvl="0" indent="-342900" algn="l" rtl="0">
              <a:lnSpc>
                <a:spcPct val="90000"/>
              </a:lnSpc>
              <a:spcBef>
                <a:spcPts val="1600"/>
              </a:spcBef>
              <a:spcAft>
                <a:spcPts val="0"/>
              </a:spcAft>
              <a:buClr>
                <a:schemeClr val="dk1"/>
              </a:buClr>
              <a:buSzPts val="1800"/>
              <a:buChar char="•"/>
              <a:defRPr/>
            </a:lvl1pPr>
            <a:lvl2pPr marL="914400" lvl="1" indent="-342900" algn="l" rtl="0">
              <a:lnSpc>
                <a:spcPct val="90000"/>
              </a:lnSpc>
              <a:spcBef>
                <a:spcPts val="600"/>
              </a:spcBef>
              <a:spcAft>
                <a:spcPts val="0"/>
              </a:spcAft>
              <a:buClr>
                <a:schemeClr val="dk1"/>
              </a:buClr>
              <a:buSzPts val="1800"/>
              <a:buChar char="–"/>
              <a:defRPr/>
            </a:lvl2pPr>
            <a:lvl3pPr marL="1371600" lvl="2" indent="-342900" algn="l" rtl="0">
              <a:lnSpc>
                <a:spcPct val="90000"/>
              </a:lnSpc>
              <a:spcBef>
                <a:spcPts val="600"/>
              </a:spcBef>
              <a:spcAft>
                <a:spcPts val="0"/>
              </a:spcAft>
              <a:buClr>
                <a:schemeClr val="dk1"/>
              </a:buClr>
              <a:buSzPts val="1800"/>
              <a:buChar char="–"/>
              <a:defRPr/>
            </a:lvl3pPr>
            <a:lvl4pPr marL="1828800" lvl="3" indent="-342900" algn="l" rtl="0">
              <a:lnSpc>
                <a:spcPct val="90000"/>
              </a:lnSpc>
              <a:spcBef>
                <a:spcPts val="600"/>
              </a:spcBef>
              <a:spcAft>
                <a:spcPts val="0"/>
              </a:spcAft>
              <a:buClr>
                <a:schemeClr val="dk1"/>
              </a:buClr>
              <a:buSzPts val="1800"/>
              <a:buChar char="–"/>
              <a:defRPr/>
            </a:lvl4pPr>
            <a:lvl5pPr marL="2286000" lvl="4" indent="-330200" algn="l" rtl="0">
              <a:lnSpc>
                <a:spcPct val="90000"/>
              </a:lnSpc>
              <a:spcBef>
                <a:spcPts val="600"/>
              </a:spcBef>
              <a:spcAft>
                <a:spcPts val="0"/>
              </a:spcAft>
              <a:buClr>
                <a:schemeClr val="dk1"/>
              </a:buClr>
              <a:buSzPts val="1600"/>
              <a:buChar char="–"/>
              <a:defRPr/>
            </a:lvl5pPr>
            <a:lvl6pPr marL="2743200" lvl="5" indent="-330200" algn="l" rtl="0">
              <a:spcBef>
                <a:spcPts val="600"/>
              </a:spcBef>
              <a:spcAft>
                <a:spcPts val="0"/>
              </a:spcAft>
              <a:buClr>
                <a:schemeClr val="dk1"/>
              </a:buClr>
              <a:buSzPts val="1600"/>
              <a:buChar char="–"/>
              <a:defRPr/>
            </a:lvl6pPr>
            <a:lvl7pPr marL="3200400" lvl="6" indent="-330200" algn="l" rtl="0">
              <a:spcBef>
                <a:spcPts val="600"/>
              </a:spcBef>
              <a:spcAft>
                <a:spcPts val="0"/>
              </a:spcAft>
              <a:buClr>
                <a:schemeClr val="dk1"/>
              </a:buClr>
              <a:buSzPts val="1600"/>
              <a:buChar char="–"/>
              <a:defRPr/>
            </a:lvl7pPr>
            <a:lvl8pPr marL="3657600" lvl="7" indent="-330200" algn="l" rtl="0">
              <a:spcBef>
                <a:spcPts val="600"/>
              </a:spcBef>
              <a:spcAft>
                <a:spcPts val="0"/>
              </a:spcAft>
              <a:buClr>
                <a:schemeClr val="dk1"/>
              </a:buClr>
              <a:buSzPts val="1600"/>
              <a:buChar char="–"/>
              <a:defRPr/>
            </a:lvl8pPr>
            <a:lvl9pPr marL="4114800" lvl="8" indent="-330200" algn="l" rtl="0">
              <a:spcBef>
                <a:spcPts val="600"/>
              </a:spcBef>
              <a:spcAft>
                <a:spcPts val="0"/>
              </a:spcAft>
              <a:buClr>
                <a:schemeClr val="dk1"/>
              </a:buClr>
              <a:buSzPts val="1600"/>
              <a:buChar char="–"/>
              <a:defRPr/>
            </a:lvl9pPr>
          </a:lstStyle>
          <a:p>
            <a:endParaRPr/>
          </a:p>
        </p:txBody>
      </p:sp>
      <p:sp>
        <p:nvSpPr>
          <p:cNvPr id="3153" name="Google Shape;3153;p12"/>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54" name="Google Shape;3154;p12"/>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10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155" name="Google Shape;3155;p12"/>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1pPr>
            <a:lvl2pPr marL="0" lvl="1"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2pPr>
            <a:lvl3pPr marL="0" lvl="2"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3pPr>
            <a:lvl4pPr marL="0" lvl="3"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4pPr>
            <a:lvl5pPr marL="0" lvl="4"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5pPr>
            <a:lvl6pPr marL="0" lvl="5"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6pPr>
            <a:lvl7pPr marL="0" lvl="6"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7pPr>
            <a:lvl8pPr marL="0" lvl="7"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8pPr>
            <a:lvl9pPr marL="0" lvl="8" indent="0" algn="r" rtl="0">
              <a:spcBef>
                <a:spcPts val="0"/>
              </a:spcBef>
              <a:buNone/>
              <a:defRPr sz="1100">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9"/>
          <a:stretch>
            <a:fillRect/>
          </a:stretch>
        </a:blipFill>
        <a:effectLst/>
      </p:bgPr>
    </p:bg>
    <p:spTree>
      <p:nvGrpSpPr>
        <p:cNvPr id="1" name="Shape 3083"/>
        <p:cNvGrpSpPr/>
        <p:nvPr/>
      </p:nvGrpSpPr>
      <p:grpSpPr>
        <a:xfrm>
          <a:off x="0" y="0"/>
          <a:ext cx="0" cy="0"/>
          <a:chOff x="0" y="0"/>
          <a:chExt cx="0" cy="0"/>
        </a:xfrm>
      </p:grpSpPr>
      <p:sp>
        <p:nvSpPr>
          <p:cNvPr id="3084" name="Google Shape;3084;p1"/>
          <p:cNvSpPr/>
          <p:nvPr/>
        </p:nvSpPr>
        <p:spPr>
          <a:xfrm>
            <a:off x="836614" y="0"/>
            <a:ext cx="11352300" cy="6858000"/>
          </a:xfrm>
          <a:prstGeom prst="rect">
            <a:avLst/>
          </a:prstGeom>
          <a:gradFill>
            <a:gsLst>
              <a:gs pos="0">
                <a:srgbClr val="FFFFFF">
                  <a:alpha val="60000"/>
                </a:srgbClr>
              </a:gs>
              <a:gs pos="100000">
                <a:srgbClr val="FFFFFF">
                  <a:alpha val="0"/>
                </a:srgbClr>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3085" name="Google Shape;3085;p1"/>
          <p:cNvSpPr txBox="1">
            <a:spLocks noGrp="1"/>
          </p:cNvSpPr>
          <p:nvPr>
            <p:ph type="title"/>
          </p:nvPr>
        </p:nvSpPr>
        <p:spPr>
          <a:xfrm>
            <a:off x="1293813" y="381000"/>
            <a:ext cx="9601200" cy="1143000"/>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dk1"/>
              </a:buClr>
              <a:buSzPts val="3600"/>
              <a:buFont typeface="Arial" panose="020B0604020202020204"/>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3086" name="Google Shape;3086;p1"/>
          <p:cNvSpPr txBox="1">
            <a:spLocks noGrp="1"/>
          </p:cNvSpPr>
          <p:nvPr>
            <p:ph type="body" idx="1"/>
          </p:nvPr>
        </p:nvSpPr>
        <p:spPr>
          <a:xfrm>
            <a:off x="1293813" y="1676400"/>
            <a:ext cx="9601200" cy="44958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6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55600" algn="l" rtl="0">
              <a:lnSpc>
                <a:spcPct val="90000"/>
              </a:lnSpc>
              <a:spcBef>
                <a:spcPts val="6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42900" algn="l" rtl="0">
              <a:lnSpc>
                <a:spcPct val="90000"/>
              </a:lnSpc>
              <a:spcBef>
                <a:spcPts val="6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30200" algn="l" rtl="0">
              <a:lnSpc>
                <a:spcPct val="9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30200" algn="l" rtl="0">
              <a:lnSpc>
                <a:spcPct val="90000"/>
              </a:lnSpc>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30200" algn="l" rtl="0">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30200" algn="l" rtl="0">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30200" algn="l" rtl="0">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30200" algn="l" rtl="0">
              <a:spcBef>
                <a:spcPts val="600"/>
              </a:spcBef>
              <a:spcAft>
                <a:spcPts val="0"/>
              </a:spcAft>
              <a:buClr>
                <a:schemeClr val="dk1"/>
              </a:buClr>
              <a:buSzPts val="1600"/>
              <a:buFont typeface="Arial" panose="020B0604020202020204"/>
              <a:buChar char="–"/>
              <a:defRPr sz="1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87" name="Google Shape;3087;p1"/>
          <p:cNvSpPr txBox="1">
            <a:spLocks noGrp="1"/>
          </p:cNvSpPr>
          <p:nvPr>
            <p:ph type="dt" idx="10"/>
          </p:nvPr>
        </p:nvSpPr>
        <p:spPr>
          <a:xfrm>
            <a:off x="1271781" y="6356351"/>
            <a:ext cx="28440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88" name="Google Shape;3088;p1"/>
          <p:cNvSpPr txBox="1">
            <a:spLocks noGrp="1"/>
          </p:cNvSpPr>
          <p:nvPr>
            <p:ph type="ftr" idx="11"/>
          </p:nvPr>
        </p:nvSpPr>
        <p:spPr>
          <a:xfrm>
            <a:off x="4164515" y="6356351"/>
            <a:ext cx="3859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3089" name="Google Shape;3089;p1"/>
          <p:cNvSpPr txBox="1">
            <a:spLocks noGrp="1"/>
          </p:cNvSpPr>
          <p:nvPr>
            <p:ph type="sldNum" idx="12"/>
          </p:nvPr>
        </p:nvSpPr>
        <p:spPr>
          <a:xfrm>
            <a:off x="8051225" y="6356351"/>
            <a:ext cx="28440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100" b="0" i="0" u="none" strike="noStrike" cap="none">
                <a:solidFill>
                  <a:srgbClr val="1D686F"/>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59"/>
        <p:cNvGrpSpPr/>
        <p:nvPr/>
      </p:nvGrpSpPr>
      <p:grpSpPr>
        <a:xfrm>
          <a:off x="0" y="0"/>
          <a:ext cx="0" cy="0"/>
          <a:chOff x="0" y="0"/>
          <a:chExt cx="0" cy="0"/>
        </a:xfrm>
      </p:grpSpPr>
      <p:sp>
        <p:nvSpPr>
          <p:cNvPr id="3160" name="Google Shape;3160;p13"/>
          <p:cNvSpPr txBox="1"/>
          <p:nvPr/>
        </p:nvSpPr>
        <p:spPr>
          <a:xfrm>
            <a:off x="601662" y="98868"/>
            <a:ext cx="9601200" cy="1754400"/>
          </a:xfrm>
          <a:prstGeom prst="rect">
            <a:avLst/>
          </a:prstGeom>
          <a:noFill/>
          <a:ln>
            <a:noFill/>
          </a:ln>
        </p:spPr>
        <p:txBody>
          <a:bodyPr spcFirstLastPara="1" wrap="square" lIns="91425" tIns="45700" rIns="91425" bIns="45700" anchor="t" anchorCtr="0">
            <a:spAutoFit/>
          </a:bodyPr>
          <a:lstStyle/>
          <a:p>
            <a:pPr lvl="1" algn="ctr"/>
            <a:r>
              <a:rPr lang="en-US" sz="4000" b="1" i="0" u="sng" strike="noStrike" cap="none" dirty="0">
                <a:solidFill>
                  <a:schemeClr val="dk1"/>
                </a:solidFill>
                <a:latin typeface="Cambria" panose="02040503050406030204"/>
                <a:ea typeface="Cambria" panose="02040503050406030204"/>
                <a:cs typeface="Cambria" panose="02040503050406030204"/>
                <a:sym typeface="Cambria" panose="02040503050406030204"/>
              </a:rPr>
              <a:t>ADVANCES IN DIABETES MANAGEMENT DURING COVID-19</a:t>
            </a:r>
          </a:p>
          <a:p>
            <a:pPr marL="0" marR="0" lvl="0" indent="0" algn="ctr" rtl="0">
              <a:spcBef>
                <a:spcPts val="0"/>
              </a:spcBef>
              <a:spcAft>
                <a:spcPts val="0"/>
              </a:spcAft>
              <a:buNone/>
            </a:pPr>
            <a:r>
              <a:rPr lang="en-US" sz="2800" b="1" i="0" u="none" strike="noStrike" cap="none" dirty="0">
                <a:solidFill>
                  <a:srgbClr val="358FA3"/>
                </a:solidFill>
                <a:latin typeface="Cambria" panose="02040503050406030204"/>
                <a:ea typeface="Cambria" panose="02040503050406030204"/>
                <a:cs typeface="Cambria" panose="02040503050406030204"/>
                <a:sym typeface="Cambria" panose="02040503050406030204"/>
              </a:rPr>
              <a:t>Project Review</a:t>
            </a:r>
            <a:endParaRPr sz="2800" b="0" i="0" u="none" strike="noStrike" cap="none" dirty="0">
              <a:solidFill>
                <a:srgbClr val="358FA3"/>
              </a:solidFill>
              <a:latin typeface="Cambria" panose="02040503050406030204"/>
              <a:ea typeface="Cambria" panose="02040503050406030204"/>
              <a:cs typeface="Cambria" panose="02040503050406030204"/>
              <a:sym typeface="Cambria" panose="02040503050406030204"/>
            </a:endParaRPr>
          </a:p>
        </p:txBody>
      </p:sp>
      <p:pic>
        <p:nvPicPr>
          <p:cNvPr id="3161" name="Google Shape;3161;p13"/>
          <p:cNvPicPr preferRelativeResize="0"/>
          <p:nvPr/>
        </p:nvPicPr>
        <p:blipFill rotWithShape="1">
          <a:blip r:embed="rId3"/>
          <a:srcRect/>
          <a:stretch>
            <a:fillRect/>
          </a:stretch>
        </p:blipFill>
        <p:spPr>
          <a:xfrm>
            <a:off x="10579670" y="228600"/>
            <a:ext cx="1333616" cy="1386960"/>
          </a:xfrm>
          <a:prstGeom prst="rect">
            <a:avLst/>
          </a:prstGeom>
          <a:noFill/>
          <a:ln>
            <a:noFill/>
          </a:ln>
        </p:spPr>
      </p:pic>
      <p:pic>
        <p:nvPicPr>
          <p:cNvPr id="3162" name="Google Shape;3162;p13"/>
          <p:cNvPicPr preferRelativeResize="0"/>
          <p:nvPr/>
        </p:nvPicPr>
        <p:blipFill rotWithShape="1">
          <a:blip r:embed="rId4"/>
          <a:srcRect/>
          <a:stretch>
            <a:fillRect/>
          </a:stretch>
        </p:blipFill>
        <p:spPr>
          <a:xfrm>
            <a:off x="912812" y="3407654"/>
            <a:ext cx="3495096" cy="2080877"/>
          </a:xfrm>
          <a:prstGeom prst="rect">
            <a:avLst/>
          </a:prstGeom>
          <a:noFill/>
          <a:ln>
            <a:noFill/>
          </a:ln>
        </p:spPr>
      </p:pic>
      <p:sp>
        <p:nvSpPr>
          <p:cNvPr id="3163" name="Google Shape;3163;p13"/>
          <p:cNvSpPr txBox="1"/>
          <p:nvPr/>
        </p:nvSpPr>
        <p:spPr>
          <a:xfrm>
            <a:off x="8075612" y="3733800"/>
            <a:ext cx="3581400" cy="1385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Cambria" panose="02040503050406030204"/>
                <a:ea typeface="Cambria" panose="02040503050406030204"/>
                <a:cs typeface="Cambria" panose="02040503050406030204"/>
                <a:sym typeface="Cambria" panose="02040503050406030204"/>
              </a:rPr>
              <a:t>Presenting by</a:t>
            </a:r>
          </a:p>
          <a:p>
            <a:pPr marL="0" marR="0" lvl="0" indent="0" algn="ctr" rtl="0">
              <a:spcBef>
                <a:spcPts val="0"/>
              </a:spcBef>
              <a:spcAft>
                <a:spcPts val="0"/>
              </a:spcAft>
              <a:buNone/>
            </a:pPr>
            <a:r>
              <a:rPr lang="en-US" sz="2000">
                <a:solidFill>
                  <a:schemeClr val="dk1"/>
                </a:solidFill>
                <a:latin typeface="Cambria" panose="02040503050406030204"/>
                <a:ea typeface="Cambria" panose="02040503050406030204"/>
                <a:cs typeface="Cambria" panose="02040503050406030204"/>
                <a:sym typeface="Cambria" panose="02040503050406030204"/>
              </a:rPr>
              <a:t>M.Sneha (18DH1R0056)</a:t>
            </a:r>
          </a:p>
          <a:p>
            <a:pPr marL="0" marR="0" lvl="0" indent="0" algn="ctr" rtl="0">
              <a:spcBef>
                <a:spcPts val="0"/>
              </a:spcBef>
              <a:spcAft>
                <a:spcPts val="0"/>
              </a:spcAft>
              <a:buNone/>
            </a:pPr>
            <a:r>
              <a:rPr lang="en-US" sz="2000">
                <a:solidFill>
                  <a:schemeClr val="dk1"/>
                </a:solidFill>
                <a:latin typeface="Cambria" panose="02040503050406030204"/>
                <a:ea typeface="Cambria" panose="02040503050406030204"/>
                <a:cs typeface="Cambria" panose="02040503050406030204"/>
                <a:sym typeface="Cambria" panose="02040503050406030204"/>
              </a:rPr>
              <a:t>N.Manisha (18DH1R0064)</a:t>
            </a:r>
          </a:p>
          <a:p>
            <a:pPr marL="0" marR="0" lvl="0" indent="0" algn="ctr" rtl="0">
              <a:spcBef>
                <a:spcPts val="0"/>
              </a:spcBef>
              <a:spcAft>
                <a:spcPts val="0"/>
              </a:spcAft>
              <a:buNone/>
            </a:pPr>
            <a:r>
              <a:rPr lang="en-US" sz="2000">
                <a:solidFill>
                  <a:schemeClr val="dk1"/>
                </a:solidFill>
                <a:latin typeface="Cambria" panose="02040503050406030204"/>
                <a:ea typeface="Cambria" panose="02040503050406030204"/>
                <a:cs typeface="Cambria" panose="02040503050406030204"/>
                <a:sym typeface="Cambria" panose="02040503050406030204"/>
              </a:rPr>
              <a:t>P.Srujana (18DH1R0076)</a:t>
            </a:r>
          </a:p>
        </p:txBody>
      </p:sp>
      <p:sp>
        <p:nvSpPr>
          <p:cNvPr id="3164" name="Google Shape;3164;p13"/>
          <p:cNvSpPr txBox="1"/>
          <p:nvPr/>
        </p:nvSpPr>
        <p:spPr>
          <a:xfrm>
            <a:off x="2525713" y="2159436"/>
            <a:ext cx="6019800" cy="11079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b="1" dirty="0">
                <a:solidFill>
                  <a:schemeClr val="dk1"/>
                </a:solidFill>
                <a:latin typeface="Cambria" panose="02040503050406030204"/>
                <a:ea typeface="Cambria" panose="02040503050406030204"/>
                <a:cs typeface="Cambria" panose="02040503050406030204"/>
                <a:sym typeface="Cambria" panose="02040503050406030204"/>
              </a:rPr>
              <a:t>Project guide - </a:t>
            </a:r>
            <a:r>
              <a:rPr lang="en-US" sz="2200" dirty="0">
                <a:solidFill>
                  <a:schemeClr val="dk1"/>
                </a:solidFill>
                <a:latin typeface="Cambria" panose="02040503050406030204"/>
                <a:ea typeface="Cambria" panose="02040503050406030204"/>
                <a:cs typeface="Cambria" panose="02040503050406030204"/>
                <a:sym typeface="Cambria" panose="02040503050406030204"/>
              </a:rPr>
              <a:t>Dr. A. Ramesh</a:t>
            </a:r>
            <a:endParaRPr sz="2200"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r" rtl="0">
              <a:spcBef>
                <a:spcPts val="0"/>
              </a:spcBef>
              <a:spcAft>
                <a:spcPts val="0"/>
              </a:spcAft>
              <a:buNone/>
            </a:pPr>
            <a:r>
              <a:rPr lang="en-US" sz="2200" dirty="0">
                <a:solidFill>
                  <a:schemeClr val="dk1"/>
                </a:solidFill>
                <a:latin typeface="Cambria" panose="02040503050406030204"/>
                <a:ea typeface="Cambria" panose="02040503050406030204"/>
                <a:cs typeface="Cambria" panose="02040503050406030204"/>
                <a:sym typeface="Cambria" panose="02040503050406030204"/>
              </a:rPr>
              <a:t>      Professor and Principal of VIPER</a:t>
            </a:r>
            <a:endParaRPr sz="2200"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spcBef>
                <a:spcPts val="0"/>
              </a:spcBef>
              <a:spcAft>
                <a:spcPts val="0"/>
              </a:spcAft>
              <a:buNone/>
            </a:pPr>
            <a:r>
              <a:rPr lang="en-US" sz="2200" dirty="0">
                <a:solidFill>
                  <a:schemeClr val="dk1"/>
                </a:solidFill>
                <a:latin typeface="Cambria" panose="02040503050406030204"/>
                <a:ea typeface="Cambria" panose="02040503050406030204"/>
                <a:cs typeface="Cambria" panose="02040503050406030204"/>
                <a:sym typeface="Cambria" panose="02040503050406030204"/>
              </a:rPr>
              <a:t>		  Department of Pharmacology   </a:t>
            </a:r>
            <a:endParaRPr sz="22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165" name="Google Shape;3165;p13"/>
          <p:cNvSpPr txBox="1"/>
          <p:nvPr/>
        </p:nvSpPr>
        <p:spPr>
          <a:xfrm>
            <a:off x="227012" y="5862161"/>
            <a:ext cx="11582400" cy="615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400">
                <a:solidFill>
                  <a:srgbClr val="348153"/>
                </a:solidFill>
                <a:latin typeface="Cambria" panose="02040503050406030204"/>
                <a:ea typeface="Cambria" panose="02040503050406030204"/>
                <a:cs typeface="Cambria" panose="02040503050406030204"/>
                <a:sym typeface="Cambria" panose="02040503050406030204"/>
              </a:rPr>
              <a:t>Vishnu Institute of Pharmaceutical Education and Research</a:t>
            </a:r>
            <a:endParaRPr sz="3400">
              <a:solidFill>
                <a:srgbClr val="348153"/>
              </a:solidFill>
              <a:latin typeface="Cambria" panose="02040503050406030204"/>
              <a:ea typeface="Cambria" panose="02040503050406030204"/>
              <a:cs typeface="Cambria" panose="02040503050406030204"/>
              <a:sym typeface="Cambria" panose="0204050305040603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62"/>
                                        </p:tgtEl>
                                        <p:attrNameLst>
                                          <p:attrName>style.visibility</p:attrName>
                                        </p:attrNameLst>
                                      </p:cBhvr>
                                      <p:to>
                                        <p:strVal val="visible"/>
                                      </p:to>
                                    </p:set>
                                    <p:animEffect transition="in" filter="fade">
                                      <p:cBhvr>
                                        <p:cTn id="7" dur="500"/>
                                        <p:tgtEl>
                                          <p:spTgt spid="3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40"/>
          <p:cNvSpPr txBox="1"/>
          <p:nvPr/>
        </p:nvSpPr>
        <p:spPr>
          <a:xfrm>
            <a:off x="898887" y="1288971"/>
            <a:ext cx="10849767" cy="45242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COVID-19 disease is a novel respiratory illness that spreads across the world and to date it infected above 2.9 million people and resulted in around 202,000 deaths.</a:t>
            </a:r>
            <a:endParaRPr sz="1600" dirty="0"/>
          </a:p>
          <a:p>
            <a:pPr marL="342900" marR="0" lvl="0" indent="-203200" algn="just" rtl="0">
              <a:spcBef>
                <a:spcPts val="0"/>
              </a:spcBef>
              <a:spcAft>
                <a:spcPts val="0"/>
              </a:spcAft>
              <a:buClr>
                <a:schemeClr val="dk1"/>
              </a:buClr>
              <a:buSzPts val="2200"/>
              <a:buFont typeface="Noto Sans Symbols"/>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The cumulative prevalence of diabetes in COVID-19 patients was 14.5%. </a:t>
            </a:r>
            <a:endParaRPr sz="1600" dirty="0"/>
          </a:p>
          <a:p>
            <a:pPr marL="0" marR="0" lvl="0" indent="0" algn="just" rtl="0">
              <a:spcBef>
                <a:spcPts val="0"/>
              </a:spcBef>
              <a:spcAft>
                <a:spcPts val="0"/>
              </a:spcAft>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The overall prevalence of diabetes was 54.4% in </a:t>
            </a: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MERS and </a:t>
            </a:r>
            <a:r>
              <a:rPr lang="en-US" sz="1600" dirty="0">
                <a:solidFill>
                  <a:schemeClr val="dk1"/>
                </a:solidFill>
                <a:latin typeface="Cambria" panose="02040503050406030204"/>
                <a:ea typeface="Cambria" panose="02040503050406030204"/>
                <a:cs typeface="Cambria" panose="02040503050406030204"/>
                <a:sym typeface="Cambria" panose="02040503050406030204"/>
              </a:rPr>
              <a:t>for H1N1 influenza it was 14.6</a:t>
            </a: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a:t>
            </a:r>
          </a:p>
          <a:p>
            <a:pPr marR="0" lvl="0" algn="just" rtl="0">
              <a:spcBef>
                <a:spcPts val="0"/>
              </a:spcBef>
              <a:spcAft>
                <a:spcPts val="0"/>
              </a:spcAft>
              <a:buClr>
                <a:schemeClr val="dk1"/>
              </a:buClr>
              <a:buSzPts val="2200"/>
            </a:pPr>
            <a:endParaRPr sz="1600" dirty="0"/>
          </a:p>
          <a:p>
            <a:pPr marL="342900" lvl="0" indent="-342900" algn="jus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In international diabetes federation (IDF) statement reported that symptoms in diabetes patients were not different with other COVID-19 patients, however the severity was more among diabetic patients.</a:t>
            </a:r>
            <a:endParaRPr lang="en-US" sz="1600" dirty="0"/>
          </a:p>
          <a:p>
            <a:pPr marL="342900" lvl="0" indent="-203200" algn="just">
              <a:buClr>
                <a:schemeClr val="dk1"/>
              </a:buClr>
              <a:buSzPts val="2200"/>
            </a:pPr>
            <a:endParaRPr lang="en-US"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lvl="0" indent="-342900" algn="jus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Various studies reported that patients with diabetes are more likely than healthy people to develop COVID-19 disease and complications such as ARDS and even death. </a:t>
            </a:r>
          </a:p>
          <a:p>
            <a:pPr marL="342900" lvl="0" indent="-203200" algn="just">
              <a:buClr>
                <a:schemeClr val="dk1"/>
              </a:buClr>
              <a:buSzPts val="2200"/>
            </a:pPr>
            <a:endParaRPr lang="en-US"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lvl="0" indent="-342900" algn="just">
              <a:buClr>
                <a:schemeClr val="dk1"/>
              </a:buClr>
              <a:buSzPts val="22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It is well documented that diabetes increases the severity of the COVID-19 disease. However, the pathology is still unclear. Understanding the interaction between diabetes and COVID-19 could open a window for therapeutic measures, but there is a paucity of data on this issue.</a:t>
            </a:r>
            <a:endParaRPr lang="en-US" sz="1600" dirty="0"/>
          </a:p>
          <a:p>
            <a:pPr marL="342900" marR="0" lvl="0" indent="-203200" algn="just" rtl="0">
              <a:spcBef>
                <a:spcPts val="0"/>
              </a:spcBef>
              <a:spcAft>
                <a:spcPts val="0"/>
              </a:spcAft>
              <a:buClr>
                <a:schemeClr val="dk1"/>
              </a:buClr>
              <a:buSzPts val="2200"/>
              <a:buFont typeface="Noto Sans Symbols"/>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332" name="Google Shape;3332;p40"/>
          <p:cNvSpPr txBox="1"/>
          <p:nvPr/>
        </p:nvSpPr>
        <p:spPr>
          <a:xfrm>
            <a:off x="372366" y="425527"/>
            <a:ext cx="72459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RESULTS AND DISCUSSION</a:t>
            </a:r>
            <a:endParaRPr sz="3700" b="1" dirty="0">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30"/>
        <p:cNvGrpSpPr/>
        <p:nvPr/>
      </p:nvGrpSpPr>
      <p:grpSpPr>
        <a:xfrm>
          <a:off x="0" y="0"/>
          <a:ext cx="0" cy="0"/>
          <a:chOff x="0" y="0"/>
          <a:chExt cx="0" cy="0"/>
        </a:xfrm>
      </p:grpSpPr>
      <p:sp>
        <p:nvSpPr>
          <p:cNvPr id="3331" name="Google Shape;3331;p40"/>
          <p:cNvSpPr txBox="1"/>
          <p:nvPr/>
        </p:nvSpPr>
        <p:spPr>
          <a:xfrm>
            <a:off x="898888" y="1965376"/>
            <a:ext cx="11255700" cy="1815841"/>
          </a:xfrm>
          <a:prstGeom prst="rect">
            <a:avLst/>
          </a:prstGeom>
          <a:noFill/>
          <a:ln>
            <a:noFill/>
          </a:ln>
        </p:spPr>
        <p:txBody>
          <a:bodyPr spcFirstLastPara="1" wrap="square" lIns="91425" tIns="45700" rIns="91425" bIns="45700" anchor="t" anchorCtr="0">
            <a:spAutoFit/>
          </a:bodyPr>
          <a:lstStyle/>
          <a:p>
            <a:pPr marL="482600" marR="0" lvl="0" indent="-342900" algn="l" rtl="0">
              <a:spcBef>
                <a:spcPts val="0"/>
              </a:spcBef>
              <a:spcAft>
                <a:spcPts val="0"/>
              </a:spcAft>
              <a:buClr>
                <a:schemeClr val="dk1"/>
              </a:buClr>
              <a:buSzPts val="2200"/>
              <a:buFont typeface="Wingdings" panose="05000000000000000000" pitchFamily="2" charset="2"/>
              <a:buChar char="Ø"/>
            </a:pP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Increase </a:t>
            </a: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in morbidity and mortality rate is found to be high in diabetic patients coexisting with COVID-19 when compared with healthy individuals.</a:t>
            </a:r>
          </a:p>
          <a:p>
            <a:pPr marL="482600" marR="0" lvl="0" indent="-342900" algn="l" rtl="0">
              <a:spcBef>
                <a:spcPts val="0"/>
              </a:spcBef>
              <a:spcAft>
                <a:spcPts val="0"/>
              </a:spcAft>
              <a:buClr>
                <a:schemeClr val="dk1"/>
              </a:buClr>
              <a:buSzPts val="2200"/>
              <a:buFont typeface="Wingdings" panose="05000000000000000000" pitchFamily="2" charset="2"/>
              <a:buChar char="Ø"/>
            </a:pPr>
            <a:endParaRPr lang="en-US" sz="1600" dirty="0">
              <a:solidFill>
                <a:schemeClr val="dk1"/>
              </a:solidFill>
              <a:latin typeface="Cambria" panose="02040503050406030204"/>
              <a:ea typeface="Cambria" panose="02040503050406030204"/>
              <a:cs typeface="Cambria" panose="02040503050406030204"/>
              <a:sym typeface="Cambria" panose="02040503050406030204"/>
            </a:endParaRPr>
          </a:p>
          <a:p>
            <a:pPr marL="482600" marR="0" lvl="0" indent="-342900" algn="l" rtl="0">
              <a:spcBef>
                <a:spcPts val="0"/>
              </a:spcBef>
              <a:spcAft>
                <a:spcPts val="0"/>
              </a:spcAft>
              <a:buClr>
                <a:schemeClr val="dk1"/>
              </a:buClr>
              <a:buSzPts val="2200"/>
              <a:buFont typeface="Wingdings" panose="05000000000000000000" pitchFamily="2" charset="2"/>
              <a:buChar char="Ø"/>
            </a:pPr>
            <a:r>
              <a:rPr lang="en-US" sz="1600" dirty="0" err="1" smtClean="0">
                <a:solidFill>
                  <a:schemeClr val="dk1"/>
                </a:solidFill>
                <a:latin typeface="Cambria" panose="02040503050406030204"/>
                <a:ea typeface="Cambria" panose="02040503050406030204"/>
                <a:cs typeface="Cambria" panose="02040503050406030204"/>
                <a:sym typeface="Cambria" panose="02040503050406030204"/>
              </a:rPr>
              <a:t>Dapagliflozin</a:t>
            </a: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 is the alternate medicine that has been introduced to use instead of Metformin in patients with association of diabetes and COVID-19.</a:t>
            </a:r>
          </a:p>
          <a:p>
            <a:pPr marL="482600" marR="0" lvl="0" indent="-342900" algn="l" rtl="0">
              <a:spcBef>
                <a:spcPts val="0"/>
              </a:spcBef>
              <a:spcAft>
                <a:spcPts val="0"/>
              </a:spcAft>
              <a:buClr>
                <a:schemeClr val="dk1"/>
              </a:buClr>
              <a:buSzPts val="2200"/>
              <a:buFont typeface="Wingdings" panose="05000000000000000000" pitchFamily="2" charset="2"/>
              <a:buChar char="Ø"/>
            </a:pPr>
            <a:endParaRPr lang="en-US" sz="1600" dirty="0">
              <a:solidFill>
                <a:schemeClr val="dk1"/>
              </a:solidFill>
              <a:latin typeface="Cambria" panose="02040503050406030204"/>
              <a:ea typeface="Cambria" panose="02040503050406030204"/>
              <a:cs typeface="Cambria" panose="02040503050406030204"/>
              <a:sym typeface="Cambria" panose="02040503050406030204"/>
            </a:endParaRPr>
          </a:p>
          <a:p>
            <a:pPr marL="482600" marR="0" lvl="0" indent="-342900" algn="l" rtl="0">
              <a:spcBef>
                <a:spcPts val="0"/>
              </a:spcBef>
              <a:spcAft>
                <a:spcPts val="0"/>
              </a:spcAft>
              <a:buClr>
                <a:schemeClr val="dk1"/>
              </a:buClr>
              <a:buSzPts val="2200"/>
              <a:buFont typeface="Wingdings" panose="05000000000000000000" pitchFamily="2" charset="2"/>
              <a:buChar char="Ø"/>
            </a:pPr>
            <a:r>
              <a:rPr lang="en-US" sz="1600" dirty="0" smtClean="0">
                <a:solidFill>
                  <a:schemeClr val="dk1"/>
                </a:solidFill>
                <a:latin typeface="Cambria" panose="02040503050406030204"/>
                <a:ea typeface="Cambria" panose="02040503050406030204"/>
                <a:cs typeface="Cambria" panose="02040503050406030204"/>
                <a:sym typeface="Cambria" panose="02040503050406030204"/>
              </a:rPr>
              <a:t>Regular monitoring of Glycemic levels, special care  and preventive measures should be followed.</a:t>
            </a:r>
            <a:endParaRPr sz="16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332" name="Google Shape;3332;p40"/>
          <p:cNvSpPr txBox="1"/>
          <p:nvPr/>
        </p:nvSpPr>
        <p:spPr>
          <a:xfrm>
            <a:off x="372366" y="425527"/>
            <a:ext cx="72459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smtClean="0">
                <a:solidFill>
                  <a:srgbClr val="0070C0"/>
                </a:solidFill>
                <a:latin typeface="Arial" panose="020B0604020202020204"/>
                <a:ea typeface="Arial" panose="020B0604020202020204"/>
                <a:cs typeface="Arial" panose="020B0604020202020204"/>
                <a:sym typeface="Arial" panose="020B0604020202020204"/>
              </a:rPr>
              <a:t>CONCLUSION</a:t>
            </a:r>
            <a:endParaRPr sz="3700" b="1" dirty="0">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9"/>
        <p:cNvGrpSpPr/>
        <p:nvPr/>
      </p:nvGrpSpPr>
      <p:grpSpPr>
        <a:xfrm>
          <a:off x="0" y="0"/>
          <a:ext cx="0" cy="0"/>
          <a:chOff x="0" y="0"/>
          <a:chExt cx="0" cy="0"/>
        </a:xfrm>
      </p:grpSpPr>
      <p:sp>
        <p:nvSpPr>
          <p:cNvPr id="3350" name="Google Shape;3350;p43"/>
          <p:cNvSpPr txBox="1"/>
          <p:nvPr/>
        </p:nvSpPr>
        <p:spPr>
          <a:xfrm>
            <a:off x="836612" y="1465354"/>
            <a:ext cx="11255700" cy="430800"/>
          </a:xfrm>
          <a:prstGeom prst="rect">
            <a:avLst/>
          </a:prstGeom>
          <a:noFill/>
          <a:ln>
            <a:noFill/>
          </a:ln>
        </p:spPr>
        <p:txBody>
          <a:bodyPr spcFirstLastPara="1" wrap="square" lIns="91425" tIns="45700" rIns="91425" bIns="45700" anchor="t" anchorCtr="0">
            <a:spAutoFit/>
          </a:bodyPr>
          <a:lstStyle/>
          <a:p>
            <a:pPr marL="342900" marR="0" lvl="0" indent="-203200" algn="l" rtl="0">
              <a:spcBef>
                <a:spcPts val="0"/>
              </a:spcBef>
              <a:spcAft>
                <a:spcPts val="0"/>
              </a:spcAft>
              <a:buClr>
                <a:schemeClr val="dk1"/>
              </a:buClr>
              <a:buSzPts val="2200"/>
              <a:buFont typeface="Noto Sans Symbols"/>
              <a:buNone/>
            </a:pPr>
            <a:endParaRPr sz="220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351" name="Google Shape;3351;p43"/>
          <p:cNvSpPr txBox="1"/>
          <p:nvPr/>
        </p:nvSpPr>
        <p:spPr>
          <a:xfrm>
            <a:off x="372367" y="425527"/>
            <a:ext cx="37821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REFERENCES</a:t>
            </a:r>
            <a:endParaRPr sz="3700" b="1"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3352" name="Google Shape;3352;p43"/>
          <p:cNvSpPr txBox="1"/>
          <p:nvPr/>
        </p:nvSpPr>
        <p:spPr>
          <a:xfrm>
            <a:off x="836612" y="1320536"/>
            <a:ext cx="11255700" cy="5262939"/>
          </a:xfrm>
          <a:prstGeom prst="rect">
            <a:avLst/>
          </a:prstGeom>
          <a:noFill/>
          <a:ln>
            <a:noFill/>
          </a:ln>
        </p:spPr>
        <p:txBody>
          <a:bodyPr spcFirstLastPara="1" wrap="square" lIns="91425" tIns="45700" rIns="91425" bIns="45700" anchor="t" anchorCtr="0">
            <a:spAutoFit/>
          </a:bodyPr>
          <a:lstStyle/>
          <a:p>
            <a:pPr marL="342900" lvl="0" indent="-342900" algn="just">
              <a:buFont typeface="+mj-lt"/>
              <a:buAutoNum type="arabicPeriod"/>
            </a:pPr>
            <a:r>
              <a:rPr lang="en-IN" sz="1600" dirty="0" err="1">
                <a:latin typeface="Cambria" panose="02040503050406030204" pitchFamily="18" charset="0"/>
                <a:ea typeface="Cambria" panose="02040503050406030204" pitchFamily="18" charset="0"/>
              </a:rPr>
              <a:t>Centers</a:t>
            </a:r>
            <a:r>
              <a:rPr lang="en-IN" sz="1600" dirty="0">
                <a:latin typeface="Cambria" panose="02040503050406030204" pitchFamily="18" charset="0"/>
                <a:ea typeface="Cambria" panose="02040503050406030204" pitchFamily="18" charset="0"/>
              </a:rPr>
              <a:t> for Disease Control and Prevention. National diabetes statistics report, </a:t>
            </a:r>
            <a:r>
              <a:rPr lang="en-IN" sz="1600" dirty="0" err="1">
                <a:latin typeface="Cambria" panose="02040503050406030204" pitchFamily="18" charset="0"/>
                <a:ea typeface="Cambria" panose="02040503050406030204" pitchFamily="18" charset="0"/>
              </a:rPr>
              <a:t>Centers</a:t>
            </a:r>
            <a:r>
              <a:rPr lang="en-IN" sz="1600" dirty="0">
                <a:latin typeface="Cambria" panose="02040503050406030204" pitchFamily="18" charset="0"/>
                <a:ea typeface="Cambria" panose="02040503050406030204" pitchFamily="18" charset="0"/>
              </a:rPr>
              <a:t> for Disease Control and Prevention website, Updated July, 18 2017, accessed August 1, 2017</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a:latin typeface="Cambria" panose="02040503050406030204" pitchFamily="18" charset="0"/>
                <a:ea typeface="Cambria" panose="02040503050406030204" pitchFamily="18" charset="0"/>
              </a:rPr>
              <a:t>Medically reviewed by Marina Basina, M.D., written by Stephanie Watson, Health Line Website, updated on February 26, 2020</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a:latin typeface="Cambria" panose="02040503050406030204" pitchFamily="18" charset="0"/>
                <a:ea typeface="Cambria" panose="02040503050406030204" pitchFamily="18" charset="0"/>
              </a:rPr>
              <a:t>Medically reviewed by Soo Rhee, MD, Written by Kathryn Watson, Health Line Website, Updated on April 13, 2022</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err="1">
                <a:latin typeface="Cambria" panose="02040503050406030204" pitchFamily="18" charset="0"/>
                <a:ea typeface="Cambria" panose="02040503050406030204" pitchFamily="18" charset="0"/>
              </a:rPr>
              <a:t>Chidiebere</a:t>
            </a:r>
            <a:r>
              <a:rPr lang="en-IN" sz="1600" dirty="0">
                <a:latin typeface="Cambria" panose="02040503050406030204" pitchFamily="18" charset="0"/>
                <a:ea typeface="Cambria" panose="02040503050406030204" pitchFamily="18" charset="0"/>
              </a:rPr>
              <a:t> V. </a:t>
            </a:r>
            <a:r>
              <a:rPr lang="en-IN" sz="1600" dirty="0" err="1">
                <a:latin typeface="Cambria" panose="02040503050406030204" pitchFamily="18" charset="0"/>
                <a:ea typeface="Cambria" panose="02040503050406030204" pitchFamily="18" charset="0"/>
              </a:rPr>
              <a:t>Ugwueze</a:t>
            </a:r>
            <a:r>
              <a:rPr lang="en-IN" sz="1600" dirty="0">
                <a:latin typeface="Cambria" panose="02040503050406030204" pitchFamily="18" charset="0"/>
                <a:ea typeface="Cambria" panose="02040503050406030204" pitchFamily="18" charset="0"/>
              </a:rPr>
              <a:t>, Dubai Diabetes </a:t>
            </a:r>
            <a:r>
              <a:rPr lang="en-IN" sz="1600" dirty="0" err="1">
                <a:latin typeface="Cambria" panose="02040503050406030204" pitchFamily="18" charset="0"/>
                <a:ea typeface="Cambria" panose="02040503050406030204" pitchFamily="18" charset="0"/>
              </a:rPr>
              <a:t>Endocrinol</a:t>
            </a:r>
            <a:r>
              <a:rPr lang="en-IN" sz="1600" dirty="0">
                <a:latin typeface="Cambria" panose="02040503050406030204" pitchFamily="18" charset="0"/>
                <a:ea typeface="Cambria" panose="02040503050406030204" pitchFamily="18" charset="0"/>
              </a:rPr>
              <a:t> J COVID-19 and Diabetes Mellitus, 2020; 26:69–77. </a:t>
            </a: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a:latin typeface="Cambria" panose="02040503050406030204" pitchFamily="18" charset="0"/>
                <a:ea typeface="Cambria" panose="02040503050406030204" pitchFamily="18" charset="0"/>
              </a:rPr>
              <a:t>The Lancet team, Prof Ann V Schwartz, PhD, </a:t>
            </a:r>
            <a:r>
              <a:rPr lang="en-IN" sz="1600" dirty="0" err="1">
                <a:latin typeface="Cambria" panose="02040503050406030204" pitchFamily="18" charset="0"/>
                <a:ea typeface="Cambria" panose="02040503050406030204" pitchFamily="18" charset="0"/>
              </a:rPr>
              <a:t>Jye</a:t>
            </a:r>
            <a:r>
              <a:rPr lang="en-IN" sz="1600" dirty="0">
                <a:latin typeface="Cambria" panose="02040503050406030204" pitchFamily="18" charset="0"/>
                <a:ea typeface="Cambria" panose="02040503050406030204" pitchFamily="18" charset="0"/>
              </a:rPr>
              <a:t>-Yu C </a:t>
            </a:r>
            <a:r>
              <a:rPr lang="en-IN" sz="1600" dirty="0" err="1">
                <a:latin typeface="Cambria" panose="02040503050406030204" pitchFamily="18" charset="0"/>
                <a:ea typeface="Cambria" panose="02040503050406030204" pitchFamily="18" charset="0"/>
              </a:rPr>
              <a:t>Backlund</a:t>
            </a:r>
            <a:r>
              <a:rPr lang="en-IN" sz="1600" dirty="0">
                <a:latin typeface="Cambria" panose="02040503050406030204" pitchFamily="18" charset="0"/>
                <a:ea typeface="Cambria" panose="02040503050406030204" pitchFamily="18" charset="0"/>
              </a:rPr>
              <a:t>, MPH, Prof Ian H de Boer, MD, </a:t>
            </a:r>
            <a:r>
              <a:rPr lang="en-IN" sz="1600" dirty="0" err="1">
                <a:latin typeface="Cambria" panose="02040503050406030204" pitchFamily="18" charset="0"/>
                <a:ea typeface="Cambria" panose="02040503050406030204" pitchFamily="18" charset="0"/>
              </a:rPr>
              <a:t>Mishaela</a:t>
            </a:r>
            <a:r>
              <a:rPr lang="en-IN" sz="1600" dirty="0">
                <a:latin typeface="Cambria" panose="02040503050406030204" pitchFamily="18" charset="0"/>
                <a:ea typeface="Cambria" panose="02040503050406030204" pitchFamily="18" charset="0"/>
              </a:rPr>
              <a:t> R Rubin, MD, Annette </a:t>
            </a:r>
            <a:r>
              <a:rPr lang="en-IN" sz="1600" dirty="0" err="1">
                <a:latin typeface="Cambria" panose="02040503050406030204" pitchFamily="18" charset="0"/>
                <a:ea typeface="Cambria" panose="02040503050406030204" pitchFamily="18" charset="0"/>
              </a:rPr>
              <a:t>Barnie</a:t>
            </a:r>
            <a:r>
              <a:rPr lang="en-IN" sz="1600" dirty="0">
                <a:latin typeface="Cambria" panose="02040503050406030204" pitchFamily="18" charset="0"/>
                <a:ea typeface="Cambria" panose="02040503050406030204" pitchFamily="18" charset="0"/>
              </a:rPr>
              <a:t>, RN, Kaleigh Farrell, BA, Victoria R Trapani, MPH, </a:t>
            </a:r>
            <a:r>
              <a:rPr lang="en-IN" sz="1600" dirty="0" err="1">
                <a:latin typeface="Cambria" panose="02040503050406030204" pitchFamily="18" charset="0"/>
                <a:ea typeface="Cambria" panose="02040503050406030204" pitchFamily="18" charset="0"/>
              </a:rPr>
              <a:t>Naina</a:t>
            </a:r>
            <a:r>
              <a:rPr lang="en-IN" sz="1600" dirty="0">
                <a:latin typeface="Cambria" panose="02040503050406030204" pitchFamily="18" charset="0"/>
                <a:ea typeface="Cambria" panose="02040503050406030204" pitchFamily="18" charset="0"/>
              </a:rPr>
              <a:t> Sinha Gregory, MD, </a:t>
            </a:r>
            <a:r>
              <a:rPr lang="en-IN" sz="1600" dirty="0" err="1">
                <a:latin typeface="Cambria" panose="02040503050406030204" pitchFamily="18" charset="0"/>
                <a:ea typeface="Cambria" panose="02040503050406030204" pitchFamily="18" charset="0"/>
              </a:rPr>
              <a:t>Amisha</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Wallia</a:t>
            </a:r>
            <a:r>
              <a:rPr lang="en-IN" sz="1600" dirty="0">
                <a:latin typeface="Cambria" panose="02040503050406030204" pitchFamily="18" charset="0"/>
                <a:ea typeface="Cambria" panose="02040503050406030204" pitchFamily="18" charset="0"/>
              </a:rPr>
              <a:t>, MD, </a:t>
            </a:r>
            <a:r>
              <a:rPr lang="en-IN" sz="1600" dirty="0" err="1">
                <a:latin typeface="Cambria" panose="02040503050406030204" pitchFamily="18" charset="0"/>
                <a:ea typeface="Cambria" panose="02040503050406030204" pitchFamily="18" charset="0"/>
              </a:rPr>
              <a:t>Ionut</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Bebu</a:t>
            </a:r>
            <a:r>
              <a:rPr lang="en-IN" sz="1600" dirty="0">
                <a:latin typeface="Cambria" panose="02040503050406030204" pitchFamily="18" charset="0"/>
                <a:ea typeface="Cambria" panose="02040503050406030204" pitchFamily="18" charset="0"/>
              </a:rPr>
              <a:t>, PhD, Prof John M </a:t>
            </a:r>
            <a:r>
              <a:rPr lang="en-IN" sz="1600" dirty="0" err="1">
                <a:latin typeface="Cambria" panose="02040503050406030204" pitchFamily="18" charset="0"/>
                <a:ea typeface="Cambria" panose="02040503050406030204" pitchFamily="18" charset="0"/>
              </a:rPr>
              <a:t>Lachin</a:t>
            </a:r>
            <a:r>
              <a:rPr lang="en-IN" sz="1600" dirty="0">
                <a:latin typeface="Cambria" panose="02040503050406030204" pitchFamily="18" charset="0"/>
                <a:ea typeface="Cambria" panose="02040503050406030204" pitchFamily="18" charset="0"/>
              </a:rPr>
              <a:t>, PhD, Barbara H </a:t>
            </a:r>
            <a:r>
              <a:rPr lang="en-IN" sz="1600" dirty="0" err="1">
                <a:latin typeface="Cambria" panose="02040503050406030204" pitchFamily="18" charset="0"/>
                <a:ea typeface="Cambria" panose="02040503050406030204" pitchFamily="18" charset="0"/>
              </a:rPr>
              <a:t>Braffett</a:t>
            </a:r>
            <a:r>
              <a:rPr lang="en-IN" sz="1600" dirty="0">
                <a:latin typeface="Cambria" panose="02040503050406030204" pitchFamily="18" charset="0"/>
                <a:ea typeface="Cambria" panose="02040503050406030204" pitchFamily="18" charset="0"/>
              </a:rPr>
              <a:t>, PhD, Prof Rose </a:t>
            </a:r>
            <a:r>
              <a:rPr lang="en-IN" sz="1600" dirty="0" err="1">
                <a:latin typeface="Cambria" panose="02040503050406030204" pitchFamily="18" charset="0"/>
                <a:ea typeface="Cambria" panose="02040503050406030204" pitchFamily="18" charset="0"/>
              </a:rPr>
              <a:t>Gubitosi</a:t>
            </a:r>
            <a:r>
              <a:rPr lang="en-IN" sz="1600" dirty="0">
                <a:latin typeface="Cambria" panose="02040503050406030204" pitchFamily="18" charset="0"/>
                <a:ea typeface="Cambria" panose="02040503050406030204" pitchFamily="18" charset="0"/>
              </a:rPr>
              <a:t>-Klug, MD, the DCCT/EDIC Research Group, Published online April 23, 2020, VOLUME 8, ISSUE 6, P546-550, JUNE 01, 2020</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err="1">
                <a:latin typeface="Cambria" panose="02040503050406030204" pitchFamily="18" charset="0"/>
                <a:ea typeface="Cambria" panose="02040503050406030204" pitchFamily="18" charset="0"/>
              </a:rPr>
              <a:t>RimeshPal</a:t>
            </a:r>
            <a:r>
              <a:rPr lang="en-IN" sz="1600" dirty="0">
                <a:latin typeface="Cambria" panose="02040503050406030204" pitchFamily="18" charset="0"/>
                <a:ea typeface="Cambria" panose="02040503050406030204" pitchFamily="18" charset="0"/>
              </a:rPr>
              <a:t>, Sanjay </a:t>
            </a:r>
            <a:r>
              <a:rPr lang="en-IN" sz="1600" dirty="0" err="1">
                <a:latin typeface="Cambria" panose="02040503050406030204" pitchFamily="18" charset="0"/>
                <a:ea typeface="Cambria" panose="02040503050406030204" pitchFamily="18" charset="0"/>
              </a:rPr>
              <a:t>K.Bhadada</a:t>
            </a:r>
            <a:r>
              <a:rPr lang="en-IN" sz="1600" dirty="0">
                <a:latin typeface="Cambria" panose="02040503050406030204" pitchFamily="18" charset="0"/>
                <a:ea typeface="Cambria" panose="02040503050406030204" pitchFamily="18" charset="0"/>
              </a:rPr>
              <a:t>, Diabetes &amp; Metabolic Syndrome: Clinical Research &amp; Reviews, Volume 14, Issue 4, July–August 2020</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err="1">
                <a:latin typeface="Cambria" panose="02040503050406030204" pitchFamily="18" charset="0"/>
                <a:ea typeface="Cambria" panose="02040503050406030204" pitchFamily="18" charset="0"/>
              </a:rPr>
              <a:t>Czupryniak</a:t>
            </a:r>
            <a:r>
              <a:rPr lang="en-IN" sz="1600" dirty="0">
                <a:latin typeface="Cambria" panose="02040503050406030204" pitchFamily="18" charset="0"/>
                <a:ea typeface="Cambria" panose="02040503050406030204" pitchFamily="18" charset="0"/>
              </a:rPr>
              <a:t>, L., Dicker, D., Lehmann, R. et al. The management of type 2 diabetes before, during and after Covid-19 infection: what is the evidence? </a:t>
            </a:r>
            <a:r>
              <a:rPr lang="en-IN" sz="1600" dirty="0" err="1">
                <a:latin typeface="Cambria" panose="02040503050406030204" pitchFamily="18" charset="0"/>
                <a:ea typeface="Cambria" panose="02040503050406030204" pitchFamily="18" charset="0"/>
              </a:rPr>
              <a:t>Cardiovasc</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Diabetol</a:t>
            </a:r>
            <a:r>
              <a:rPr lang="en-IN" sz="1600" dirty="0">
                <a:latin typeface="Cambria" panose="02040503050406030204" pitchFamily="18" charset="0"/>
                <a:ea typeface="Cambria" panose="02040503050406030204" pitchFamily="18" charset="0"/>
              </a:rPr>
              <a:t> 20, 198 (2021</a:t>
            </a:r>
            <a:r>
              <a:rPr lang="en-IN" sz="1600" dirty="0" smtClean="0">
                <a:latin typeface="Cambria" panose="02040503050406030204" pitchFamily="18" charset="0"/>
                <a:ea typeface="Cambria" panose="02040503050406030204" pitchFamily="18" charset="0"/>
              </a:rPr>
              <a:t>).</a:t>
            </a:r>
          </a:p>
          <a:p>
            <a:pPr marL="342900" lvl="0" indent="-342900" algn="just">
              <a:buFont typeface="+mj-lt"/>
              <a:buAutoNum type="arabicPeriod"/>
            </a:pPr>
            <a:endParaRPr lang="en-US" sz="1600" dirty="0">
              <a:latin typeface="Cambria" panose="02040503050406030204" pitchFamily="18" charset="0"/>
              <a:ea typeface="Cambria" panose="02040503050406030204" pitchFamily="18" charset="0"/>
            </a:endParaRPr>
          </a:p>
          <a:p>
            <a:pPr marL="342900" lvl="0" indent="-342900" algn="just">
              <a:buFont typeface="+mj-lt"/>
              <a:buAutoNum type="arabicPeriod"/>
            </a:pPr>
            <a:r>
              <a:rPr lang="en-IN" sz="1600" dirty="0" err="1">
                <a:latin typeface="Cambria" panose="02040503050406030204" pitchFamily="18" charset="0"/>
                <a:ea typeface="Cambria" panose="02040503050406030204" pitchFamily="18" charset="0"/>
              </a:rPr>
              <a:t>Cadiovascular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Diabetology</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Cadiovascular</a:t>
            </a:r>
            <a:r>
              <a:rPr lang="en-IN" sz="1600" dirty="0">
                <a:latin typeface="Cambria" panose="02040503050406030204" pitchFamily="18" charset="0"/>
                <a:ea typeface="Cambria" panose="02040503050406030204" pitchFamily="18" charset="0"/>
              </a:rPr>
              <a:t> </a:t>
            </a:r>
            <a:r>
              <a:rPr lang="en-IN" sz="1600" dirty="0" err="1">
                <a:latin typeface="Cambria" panose="02040503050406030204" pitchFamily="18" charset="0"/>
                <a:ea typeface="Cambria" panose="02040503050406030204" pitchFamily="18" charset="0"/>
              </a:rPr>
              <a:t>Diabetology</a:t>
            </a:r>
            <a:r>
              <a:rPr lang="en-IN" sz="1600" dirty="0">
                <a:latin typeface="Cambria" panose="02040503050406030204" pitchFamily="18" charset="0"/>
                <a:ea typeface="Cambria" panose="02040503050406030204" pitchFamily="18" charset="0"/>
              </a:rPr>
              <a:t> website, ISSN: 1475-2840.</a:t>
            </a:r>
            <a:endParaRPr lang="en-US" sz="1600"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56"/>
        <p:cNvGrpSpPr/>
        <p:nvPr/>
      </p:nvGrpSpPr>
      <p:grpSpPr>
        <a:xfrm>
          <a:off x="0" y="0"/>
          <a:ext cx="0" cy="0"/>
          <a:chOff x="0" y="0"/>
          <a:chExt cx="0" cy="0"/>
        </a:xfrm>
      </p:grpSpPr>
      <p:sp>
        <p:nvSpPr>
          <p:cNvPr id="3357" name="Google Shape;3357;p44"/>
          <p:cNvSpPr/>
          <p:nvPr/>
        </p:nvSpPr>
        <p:spPr>
          <a:xfrm>
            <a:off x="3922340" y="2438400"/>
            <a:ext cx="4288800" cy="923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6000" b="1" i="1" cap="none" dirty="0">
                <a:solidFill>
                  <a:srgbClr val="0D4850"/>
                </a:solidFill>
                <a:effectLst>
                  <a:reflection blurRad="6350" stA="53000" endA="300" endPos="35500" dir="5400000" sy="-90000" algn="bl" rotWithShape="0"/>
                </a:effectLst>
                <a:latin typeface="Cambria" panose="02040503050406030204" charset="0"/>
                <a:ea typeface="Arial" panose="020B0604020202020204"/>
                <a:cs typeface="Cambria" panose="02040503050406030204" charset="0"/>
                <a:sym typeface="Arial" panose="020B0604020202020204"/>
              </a:rPr>
              <a:t>THANK YOU</a:t>
            </a:r>
            <a:endParaRPr sz="6000" b="1" cap="none" dirty="0">
              <a:solidFill>
                <a:srgbClr val="0D4850"/>
              </a:solidFill>
              <a:effectLst>
                <a:reflection blurRad="6350" stA="53000" endA="300" endPos="35500" dir="5400000" sy="-90000" algn="bl" rotWithShape="0"/>
              </a:effectLst>
              <a:latin typeface="Cambria" panose="02040503050406030204" charset="0"/>
              <a:ea typeface="Arial" panose="020B0604020202020204"/>
              <a:cs typeface="Cambria" panose="02040503050406030204" charset="0"/>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69"/>
        <p:cNvGrpSpPr/>
        <p:nvPr/>
      </p:nvGrpSpPr>
      <p:grpSpPr>
        <a:xfrm>
          <a:off x="0" y="0"/>
          <a:ext cx="0" cy="0"/>
          <a:chOff x="0" y="0"/>
          <a:chExt cx="0" cy="0"/>
        </a:xfrm>
      </p:grpSpPr>
      <p:sp>
        <p:nvSpPr>
          <p:cNvPr id="3172" name="Google Shape;3172;p14"/>
          <p:cNvSpPr txBox="1"/>
          <p:nvPr/>
        </p:nvSpPr>
        <p:spPr>
          <a:xfrm>
            <a:off x="610321" y="408709"/>
            <a:ext cx="4451206"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smtClean="0">
                <a:solidFill>
                  <a:srgbClr val="0070C0"/>
                </a:solidFill>
              </a:rPr>
              <a:t>INTRODUCTION</a:t>
            </a:r>
            <a:endParaRPr sz="3700" dirty="0">
              <a:solidFill>
                <a:srgbClr val="0070C0"/>
              </a:solidFill>
              <a:sym typeface="Arial" panose="020B0604020202020204"/>
            </a:endParaRPr>
          </a:p>
        </p:txBody>
      </p:sp>
      <p:sp>
        <p:nvSpPr>
          <p:cNvPr id="3173" name="Google Shape;3173;p14"/>
          <p:cNvSpPr txBox="1"/>
          <p:nvPr/>
        </p:nvSpPr>
        <p:spPr>
          <a:xfrm>
            <a:off x="817439" y="1371600"/>
            <a:ext cx="10497106" cy="4029710"/>
          </a:xfrm>
          <a:prstGeom prst="rect">
            <a:avLst/>
          </a:prstGeom>
          <a:noFill/>
          <a:ln>
            <a:noFill/>
          </a:ln>
        </p:spPr>
        <p:txBody>
          <a:bodyPr spcFirstLastPara="1" wrap="square" lIns="91425" tIns="45700" rIns="91425" bIns="45700" anchor="t" anchorCtr="0">
            <a:spAutoFit/>
          </a:bodyPr>
          <a:lstStyle/>
          <a:p>
            <a:pPr marL="285750" indent="-285750" algn="just">
              <a:buFont typeface="Wingdings" panose="05000000000000000000" pitchFamily="2" charset="2"/>
              <a:buChar char="Ø"/>
            </a:pPr>
            <a:r>
              <a:rPr lang="en-IN" sz="1600" dirty="0">
                <a:latin typeface="Cambria" panose="02040503050406030204" charset="0"/>
                <a:cs typeface="Cambria" panose="02040503050406030204" charset="0"/>
              </a:rPr>
              <a:t>Globally, COVID-19 has grown to be a significant problem, especially in emerging and heavily populated nations like India. The highly contagious COVID-19 is spread by respiratory droplets from infected individuals. Among the many comorbidities linked to COVID-19, diabetes mellitus, hypertension, and cardiovascular disease are quite common. COVID-19 has been found to be related with high blood glucose levels, particularly in those who have type 2 diabetes (T2DM</a:t>
            </a:r>
            <a:r>
              <a:rPr lang="en-IN" sz="1600" dirty="0" smtClean="0">
                <a:latin typeface="Cambria" panose="02040503050406030204" charset="0"/>
                <a:cs typeface="Cambria" panose="02040503050406030204" charset="0"/>
              </a:rPr>
              <a:t>).</a:t>
            </a:r>
          </a:p>
          <a:p>
            <a:pPr marL="285750" indent="-285750" algn="just">
              <a:buFont typeface="Wingdings" panose="05000000000000000000" pitchFamily="2" charset="2"/>
              <a:buChar char="Ø"/>
            </a:pPr>
            <a:endParaRPr lang="en-US" sz="1600" dirty="0">
              <a:latin typeface="Cambria" panose="02040503050406030204" charset="0"/>
              <a:cs typeface="Cambria" panose="02040503050406030204" charset="0"/>
            </a:endParaRPr>
          </a:p>
          <a:p>
            <a:pPr marL="285750" indent="-285750" algn="just">
              <a:buFont typeface="Wingdings" panose="05000000000000000000" pitchFamily="2" charset="2"/>
              <a:buChar char="Ø"/>
            </a:pPr>
            <a:r>
              <a:rPr lang="en-IN" sz="1600" dirty="0">
                <a:latin typeface="Cambria" panose="02040503050406030204" charset="0"/>
                <a:cs typeface="Cambria" panose="02040503050406030204" charset="0"/>
              </a:rPr>
              <a:t>Diabetes mellitus has been linked to an increased risk of developing a variety of infections, according to several research. The severity of the condition is significantly exacerbated by the dysregulated </a:t>
            </a:r>
            <a:r>
              <a:rPr lang="en-IN" sz="1600" dirty="0" err="1">
                <a:latin typeface="Cambria" panose="02040503050406030204" charset="0"/>
                <a:cs typeface="Cambria" panose="02040503050406030204" charset="0"/>
              </a:rPr>
              <a:t>immunoresponse</a:t>
            </a:r>
            <a:r>
              <a:rPr lang="en-IN" sz="1600" dirty="0">
                <a:latin typeface="Cambria" panose="02040503050406030204" charset="0"/>
                <a:cs typeface="Cambria" panose="02040503050406030204" charset="0"/>
              </a:rPr>
              <a:t> seen in diabetes individuals. One of the comorbidities associated with mortality and morbidity in COVID-19 patients is diabetes mellitus. Diabetes patients may be more susceptible to more severe COVID-19 symptoms due to chronic diseases such obesity, cardiovascular disease, and hypertension, as well as altered ACE2 expression, dysregulated immune response, and endothelial dysfunction</a:t>
            </a:r>
            <a:r>
              <a:rPr lang="en-IN" sz="1600" dirty="0" smtClean="0">
                <a:latin typeface="Cambria" panose="02040503050406030204" charset="0"/>
                <a:cs typeface="Cambria" panose="02040503050406030204" charset="0"/>
              </a:rPr>
              <a:t>.</a:t>
            </a:r>
          </a:p>
          <a:p>
            <a:pPr marL="285750" indent="-285750" algn="just">
              <a:buFont typeface="Wingdings" panose="05000000000000000000" pitchFamily="2" charset="2"/>
              <a:buChar char="Ø"/>
            </a:pPr>
            <a:endParaRPr lang="en-US" sz="1600" dirty="0">
              <a:latin typeface="Cambria" panose="02040503050406030204" charset="0"/>
              <a:cs typeface="Cambria" panose="02040503050406030204" charset="0"/>
            </a:endParaRPr>
          </a:p>
          <a:p>
            <a:pPr marL="285750" indent="-285750" algn="just">
              <a:buFont typeface="Wingdings" panose="05000000000000000000" pitchFamily="2" charset="2"/>
              <a:buChar char="Ø"/>
            </a:pPr>
            <a:r>
              <a:rPr lang="en-IN" sz="1600" dirty="0">
                <a:latin typeface="Cambria" panose="02040503050406030204" charset="0"/>
                <a:cs typeface="Cambria" panose="02040503050406030204" charset="0"/>
              </a:rPr>
              <a:t>Therefore, it is crucial to research particular COVID-19 features in diabetic patients and treat these comorbidities in addition to the COVID-19 infection, especially in elderly people who are already dealing with significant and life-threatening </a:t>
            </a:r>
            <a:r>
              <a:rPr lang="en-IN" sz="1600" dirty="0" smtClean="0">
                <a:latin typeface="Cambria" panose="02040503050406030204" charset="0"/>
                <a:cs typeface="Cambria" panose="02040503050406030204" charset="0"/>
              </a:rPr>
              <a:t>diseases.</a:t>
            </a:r>
            <a:endParaRPr lang="en-US" sz="1600" dirty="0">
              <a:latin typeface="Cambria" panose="02040503050406030204" charset="0"/>
              <a:cs typeface="Cambria" panose="02040503050406030204" charset="0"/>
            </a:endParaRPr>
          </a:p>
        </p:txBody>
      </p:sp>
      <p:sp>
        <p:nvSpPr>
          <p:cNvPr id="15" name="Slide Number Placeholder 1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9"/>
        <p:cNvGrpSpPr/>
        <p:nvPr/>
      </p:nvGrpSpPr>
      <p:grpSpPr>
        <a:xfrm>
          <a:off x="0" y="0"/>
          <a:ext cx="0" cy="0"/>
          <a:chOff x="0" y="0"/>
          <a:chExt cx="0" cy="0"/>
        </a:xfrm>
      </p:grpSpPr>
      <p:sp>
        <p:nvSpPr>
          <p:cNvPr id="3170" name="Google Shape;3170;p14"/>
          <p:cNvSpPr txBox="1"/>
          <p:nvPr/>
        </p:nvSpPr>
        <p:spPr>
          <a:xfrm>
            <a:off x="339406" y="2192145"/>
            <a:ext cx="111651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OBJECTIVES</a:t>
            </a:r>
            <a:endParaRPr sz="3700"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3171" name="Google Shape;3171;p14"/>
          <p:cNvSpPr txBox="1"/>
          <p:nvPr/>
        </p:nvSpPr>
        <p:spPr>
          <a:xfrm>
            <a:off x="817439" y="3186922"/>
            <a:ext cx="10596900" cy="132339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To study the relationship of diabetes during COVID 19.</a:t>
            </a: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Risks involved  during COVID 19 for diabetic patients.</a:t>
            </a: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To evaluate the comorbidities associated with COVID-19 in Diabetic patients.</a:t>
            </a: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Management of Diabetes during COVID-19.</a:t>
            </a: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To know the advances in treating methods.</a:t>
            </a:r>
            <a:endParaRPr sz="16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172" name="Google Shape;3172;p14"/>
          <p:cNvSpPr txBox="1"/>
          <p:nvPr/>
        </p:nvSpPr>
        <p:spPr>
          <a:xfrm>
            <a:off x="379412" y="381000"/>
            <a:ext cx="15234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AIMS</a:t>
            </a:r>
            <a:endParaRPr sz="3700"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3173" name="Google Shape;3173;p14"/>
          <p:cNvSpPr txBox="1"/>
          <p:nvPr/>
        </p:nvSpPr>
        <p:spPr>
          <a:xfrm>
            <a:off x="817439" y="1371600"/>
            <a:ext cx="10596900" cy="33851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To evaluate the relation between COVID-19 and Diabetes and advances in treating the diabetes.</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77"/>
        <p:cNvGrpSpPr/>
        <p:nvPr/>
      </p:nvGrpSpPr>
      <p:grpSpPr>
        <a:xfrm>
          <a:off x="0" y="0"/>
          <a:ext cx="0" cy="0"/>
          <a:chOff x="0" y="0"/>
          <a:chExt cx="0" cy="0"/>
        </a:xfrm>
      </p:grpSpPr>
      <p:sp>
        <p:nvSpPr>
          <p:cNvPr id="3178" name="Google Shape;3178;p15"/>
          <p:cNvSpPr txBox="1"/>
          <p:nvPr/>
        </p:nvSpPr>
        <p:spPr>
          <a:xfrm>
            <a:off x="836612" y="1600200"/>
            <a:ext cx="9800908" cy="28007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A literature review was done within databases of Scopus, PubMed, Science direct, and Web of science. Observational reviews, case-report, and case-series studies that assessed the diabetes in COVID-19 patients, were known.</a:t>
            </a: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just" rtl="0">
              <a:spcBef>
                <a:spcPts val="0"/>
              </a:spcBef>
              <a:spcAft>
                <a:spcPts val="0"/>
              </a:spcAft>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Some studies suggest that there were no significant differences in symptoms between patients who suffered from both diabetes and COVID-19 and those who only suffered COVID-19. </a:t>
            </a: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just" rtl="0">
              <a:spcBef>
                <a:spcPts val="0"/>
              </a:spcBef>
              <a:spcAft>
                <a:spcPts val="0"/>
              </a:spcAft>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Arial" panose="020B0604020202020204"/>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It was known from review article that mortality during COVID 19 in association with diabetes was 14.5%. These clients have poor ARDS prognosis, severe symptoms, and the death rate is higher among COVID-19 patients.</a:t>
            </a: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just" rtl="0">
              <a:spcBef>
                <a:spcPts val="0"/>
              </a:spcBef>
              <a:spcAft>
                <a:spcPts val="0"/>
              </a:spcAft>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179" name="Google Shape;3179;p15"/>
          <p:cNvSpPr txBox="1"/>
          <p:nvPr/>
        </p:nvSpPr>
        <p:spPr>
          <a:xfrm>
            <a:off x="379412" y="538480"/>
            <a:ext cx="76200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REVIEW OF LITERATURE</a:t>
            </a:r>
            <a:endParaRPr sz="3700"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3180" name="Google Shape;3180;p15"/>
          <p:cNvSpPr/>
          <p:nvPr/>
        </p:nvSpPr>
        <p:spPr>
          <a:xfrm>
            <a:off x="0" y="0"/>
            <a:ext cx="1218870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9"/>
        <p:cNvGrpSpPr/>
        <p:nvPr/>
      </p:nvGrpSpPr>
      <p:grpSpPr>
        <a:xfrm>
          <a:off x="0" y="0"/>
          <a:ext cx="0" cy="0"/>
          <a:chOff x="0" y="0"/>
          <a:chExt cx="0" cy="0"/>
        </a:xfrm>
      </p:grpSpPr>
      <p:sp>
        <p:nvSpPr>
          <p:cNvPr id="3190" name="Google Shape;3190;p17"/>
          <p:cNvSpPr txBox="1"/>
          <p:nvPr/>
        </p:nvSpPr>
        <p:spPr>
          <a:xfrm>
            <a:off x="834303" y="1525880"/>
            <a:ext cx="11201400" cy="280072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Wingdings" panose="05000000000000000000" pitchFamily="2" charset="2"/>
              <a:buChar char="Ø"/>
            </a:pPr>
            <a:r>
              <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rPr>
              <a:t>A literature review was carried out to search for articles in PubMed and Google Scholar databases till 20 June 2022.</a:t>
            </a:r>
            <a:endParaRPr sz="1600" dirty="0">
              <a:solidFill>
                <a:schemeClr val="bg2"/>
              </a:solidFill>
              <a:latin typeface="Cambria" panose="02040503050406030204" charset="0"/>
              <a:ea typeface="Cambria" panose="02040503050406030204"/>
              <a:cs typeface="Cambria" panose="02040503050406030204" charset="0"/>
              <a:sym typeface="Cambria" panose="02040503050406030204"/>
            </a:endParaRPr>
          </a:p>
          <a:p>
            <a:pPr marL="285750" marR="0" lvl="0" indent="-285750" algn="just" rtl="0">
              <a:spcBef>
                <a:spcPts val="0"/>
              </a:spcBef>
              <a:spcAft>
                <a:spcPts val="0"/>
              </a:spcAft>
              <a:buFont typeface="Wingdings" panose="05000000000000000000" pitchFamily="2" charset="2"/>
              <a:buChar char="Ø"/>
            </a:pPr>
            <a:endParaRPr sz="1600" dirty="0" smtClean="0">
              <a:solidFill>
                <a:schemeClr val="bg2"/>
              </a:solidFill>
              <a:latin typeface="Cambria" panose="02040503050406030204" charset="0"/>
              <a:ea typeface="Cambria" panose="02040503050406030204"/>
              <a:cs typeface="Cambria" panose="02040503050406030204" charset="0"/>
              <a:sym typeface="Cambria" panose="02040503050406030204"/>
            </a:endParaRPr>
          </a:p>
          <a:p>
            <a:pPr marL="342900" marR="0" lvl="0" indent="-342900" algn="just" rtl="0">
              <a:spcBef>
                <a:spcPts val="0"/>
              </a:spcBef>
              <a:spcAft>
                <a:spcPts val="0"/>
              </a:spcAft>
              <a:buClr>
                <a:schemeClr val="dk1"/>
              </a:buClr>
              <a:buSzPts val="2000"/>
              <a:buFont typeface="Wingdings" panose="05000000000000000000" pitchFamily="2" charset="2"/>
              <a:buChar char="Ø"/>
            </a:pPr>
            <a:r>
              <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rPr>
              <a:t>We </a:t>
            </a:r>
            <a:r>
              <a:rPr lang="en-US" sz="1600" dirty="0">
                <a:solidFill>
                  <a:schemeClr val="bg2"/>
                </a:solidFill>
                <a:latin typeface="Cambria" panose="02040503050406030204" charset="0"/>
                <a:ea typeface="Cambria" panose="02040503050406030204"/>
                <a:cs typeface="Cambria" panose="02040503050406030204" charset="0"/>
                <a:sym typeface="Cambria" panose="02040503050406030204"/>
              </a:rPr>
              <a:t>also retrieved some of the relevant cross references from their research results</a:t>
            </a:r>
            <a:r>
              <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rPr>
              <a:t>.</a:t>
            </a:r>
            <a:endParaRPr sz="1600" dirty="0">
              <a:solidFill>
                <a:schemeClr val="bg2"/>
              </a:solidFill>
              <a:latin typeface="Cambria" panose="02040503050406030204" charset="0"/>
              <a:ea typeface="Cambria" panose="02040503050406030204"/>
              <a:cs typeface="Cambria" panose="02040503050406030204" charset="0"/>
              <a:sym typeface="Cambria" panose="02040503050406030204"/>
            </a:endParaRPr>
          </a:p>
          <a:p>
            <a:pPr marL="285750" marR="0" lvl="0" indent="-285750" algn="just" rtl="0">
              <a:spcBef>
                <a:spcPts val="0"/>
              </a:spcBef>
              <a:spcAft>
                <a:spcPts val="0"/>
              </a:spcAft>
              <a:buFont typeface="Wingdings" panose="05000000000000000000" pitchFamily="2" charset="2"/>
              <a:buChar char="Ø"/>
            </a:pPr>
            <a:endParaRPr sz="1600" dirty="0">
              <a:solidFill>
                <a:schemeClr val="bg2"/>
              </a:solidFill>
              <a:latin typeface="Cambria" panose="02040503050406030204" charset="0"/>
              <a:ea typeface="Cambria" panose="02040503050406030204"/>
              <a:cs typeface="Cambria" panose="02040503050406030204" charset="0"/>
              <a:sym typeface="Cambria" panose="02040503050406030204"/>
            </a:endParaRPr>
          </a:p>
          <a:p>
            <a:pPr marL="342900" marR="0" lvl="0" indent="-342900" algn="just" rtl="0">
              <a:spcBef>
                <a:spcPts val="0"/>
              </a:spcBef>
              <a:spcAft>
                <a:spcPts val="0"/>
              </a:spcAft>
              <a:buClr>
                <a:schemeClr val="dk1"/>
              </a:buClr>
              <a:buSzPts val="2000"/>
              <a:buFont typeface="Wingdings" panose="05000000000000000000" pitchFamily="2" charset="2"/>
              <a:buChar char="Ø"/>
            </a:pPr>
            <a:r>
              <a:rPr lang="en-US" sz="1600" dirty="0">
                <a:solidFill>
                  <a:schemeClr val="bg2"/>
                </a:solidFill>
                <a:latin typeface="Cambria" panose="02040503050406030204" charset="0"/>
                <a:ea typeface="Cambria" panose="02040503050406030204"/>
                <a:cs typeface="Cambria" panose="02040503050406030204" charset="0"/>
                <a:sym typeface="Cambria" panose="02040503050406030204"/>
              </a:rPr>
              <a:t>Further to it ,we accessed the currently available scientific literature and recommendations in the WHO and United States Centers for Disease Control and Prevention (CDC) websites</a:t>
            </a:r>
            <a:r>
              <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rPr>
              <a:t>.</a:t>
            </a:r>
          </a:p>
          <a:p>
            <a:pPr marL="342900" marR="0" lvl="0" indent="-342900" algn="just" rtl="0">
              <a:spcBef>
                <a:spcPts val="0"/>
              </a:spcBef>
              <a:spcAft>
                <a:spcPts val="0"/>
              </a:spcAft>
              <a:buClr>
                <a:schemeClr val="dk1"/>
              </a:buClr>
              <a:buSzPts val="2000"/>
              <a:buFont typeface="Wingdings" panose="05000000000000000000" pitchFamily="2" charset="2"/>
              <a:buChar char="Ø"/>
            </a:pPr>
            <a:endPar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endParaRPr>
          </a:p>
          <a:p>
            <a:pPr marL="342900" marR="0" lvl="0" indent="-342900" algn="just" rtl="0">
              <a:spcBef>
                <a:spcPts val="0"/>
              </a:spcBef>
              <a:spcAft>
                <a:spcPts val="0"/>
              </a:spcAft>
              <a:buClr>
                <a:schemeClr val="dk1"/>
              </a:buClr>
              <a:buSzPts val="2000"/>
              <a:buFont typeface="Wingdings" panose="05000000000000000000" pitchFamily="2" charset="2"/>
              <a:buChar char="Ø"/>
            </a:pPr>
            <a:r>
              <a:rPr lang="en-US" sz="1600" dirty="0" smtClean="0">
                <a:solidFill>
                  <a:schemeClr val="bg2"/>
                </a:solidFill>
                <a:latin typeface="Cambria" panose="02040503050406030204" charset="0"/>
                <a:ea typeface="Cambria" panose="02040503050406030204"/>
                <a:cs typeface="Cambria" panose="02040503050406030204" charset="0"/>
                <a:sym typeface="Cambria" panose="02040503050406030204"/>
              </a:rPr>
              <a:t>We have performed comparative studies and we found that:</a:t>
            </a:r>
          </a:p>
          <a:p>
            <a:pPr marL="285750" lvl="8" indent="-285750" algn="just">
              <a:buClr>
                <a:srgbClr val="0070C0"/>
              </a:buClr>
              <a:buSzPts val="1800"/>
              <a:buFont typeface="Courier New" panose="02070309020205020404" pitchFamily="49" charset="0"/>
              <a:buChar char="o"/>
            </a:pPr>
            <a:r>
              <a:rPr lang="en-US" sz="1600" dirty="0" smtClean="0">
                <a:solidFill>
                  <a:schemeClr val="bg2"/>
                </a:solidFill>
                <a:latin typeface="Cambria" panose="02040503050406030204" charset="0"/>
                <a:cs typeface="Cambria" panose="02040503050406030204" charset="0"/>
              </a:rPr>
              <a:t>Out </a:t>
            </a:r>
            <a:r>
              <a:rPr lang="en-US" sz="1600" dirty="0">
                <a:solidFill>
                  <a:schemeClr val="bg2"/>
                </a:solidFill>
                <a:latin typeface="Cambria" panose="02040503050406030204" charset="0"/>
                <a:cs typeface="Cambria" panose="02040503050406030204" charset="0"/>
              </a:rPr>
              <a:t>comes in patients with COVID 19 and DM</a:t>
            </a:r>
          </a:p>
          <a:p>
            <a:pPr marL="285750" lvl="1" indent="-285750" algn="just">
              <a:buClr>
                <a:srgbClr val="0070C0"/>
              </a:buClr>
              <a:buSzPts val="1800"/>
              <a:buFont typeface="Courier New" panose="02070309020205020404" pitchFamily="49" charset="0"/>
              <a:buChar char="o"/>
            </a:pPr>
            <a:r>
              <a:rPr lang="en-US" sz="1600" dirty="0" smtClean="0">
                <a:solidFill>
                  <a:schemeClr val="bg2"/>
                </a:solidFill>
                <a:latin typeface="Cambria" panose="02040503050406030204" charset="0"/>
                <a:cs typeface="Cambria" panose="02040503050406030204" charset="0"/>
              </a:rPr>
              <a:t>Treating </a:t>
            </a:r>
            <a:r>
              <a:rPr lang="en-US" sz="1600" dirty="0">
                <a:solidFill>
                  <a:schemeClr val="bg2"/>
                </a:solidFill>
                <a:latin typeface="Cambria" panose="02040503050406030204" charset="0"/>
                <a:cs typeface="Cambria" panose="02040503050406030204" charset="0"/>
              </a:rPr>
              <a:t>non infected patients with diabetes</a:t>
            </a:r>
          </a:p>
          <a:p>
            <a:pPr marL="285750" lvl="1" indent="-285750" algn="just">
              <a:buClr>
                <a:srgbClr val="0070C0"/>
              </a:buClr>
              <a:buSzPts val="1800"/>
              <a:buFont typeface="Courier New" panose="02070309020205020404" pitchFamily="49" charset="0"/>
              <a:buChar char="o"/>
            </a:pPr>
            <a:r>
              <a:rPr lang="en-US" sz="1600" dirty="0" smtClean="0">
                <a:solidFill>
                  <a:schemeClr val="bg2"/>
                </a:solidFill>
                <a:latin typeface="Cambria" panose="02040503050406030204" charset="0"/>
                <a:cs typeface="Cambria" panose="02040503050406030204" charset="0"/>
              </a:rPr>
              <a:t>Treating </a:t>
            </a:r>
            <a:r>
              <a:rPr lang="en-US" sz="1600" dirty="0">
                <a:solidFill>
                  <a:schemeClr val="bg2"/>
                </a:solidFill>
                <a:latin typeface="Cambria" panose="02040503050406030204" charset="0"/>
                <a:cs typeface="Cambria" panose="02040503050406030204" charset="0"/>
              </a:rPr>
              <a:t>patients with DM and COVID </a:t>
            </a:r>
            <a:r>
              <a:rPr lang="en-US" sz="1600" dirty="0" smtClean="0">
                <a:solidFill>
                  <a:schemeClr val="bg2"/>
                </a:solidFill>
                <a:latin typeface="Cambria" panose="02040503050406030204" charset="0"/>
                <a:cs typeface="Cambria" panose="02040503050406030204" charset="0"/>
              </a:rPr>
              <a:t>19</a:t>
            </a:r>
            <a:endParaRPr lang="en-US" sz="1600" dirty="0">
              <a:solidFill>
                <a:schemeClr val="bg2"/>
              </a:solidFill>
              <a:latin typeface="Cambria" panose="02040503050406030204" charset="0"/>
              <a:cs typeface="Cambria" panose="02040503050406030204" charset="0"/>
            </a:endParaRPr>
          </a:p>
        </p:txBody>
      </p:sp>
      <p:sp>
        <p:nvSpPr>
          <p:cNvPr id="3191" name="Google Shape;3191;p17"/>
          <p:cNvSpPr txBox="1"/>
          <p:nvPr/>
        </p:nvSpPr>
        <p:spPr>
          <a:xfrm>
            <a:off x="340158" y="533400"/>
            <a:ext cx="57150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METHODOLOGY</a:t>
            </a:r>
            <a:endParaRPr sz="3700"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36"/>
        <p:cNvGrpSpPr/>
        <p:nvPr/>
      </p:nvGrpSpPr>
      <p:grpSpPr>
        <a:xfrm>
          <a:off x="0" y="0"/>
          <a:ext cx="0" cy="0"/>
          <a:chOff x="0" y="0"/>
          <a:chExt cx="0" cy="0"/>
        </a:xfrm>
      </p:grpSpPr>
      <p:sp>
        <p:nvSpPr>
          <p:cNvPr id="3237" name="Google Shape;3237;p25"/>
          <p:cNvSpPr txBox="1"/>
          <p:nvPr/>
        </p:nvSpPr>
        <p:spPr>
          <a:xfrm>
            <a:off x="797357" y="1112092"/>
            <a:ext cx="7330643" cy="3539390"/>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Even though all age groups have been affected by COVID-19, the median age appears to be around 47–59 years, and usually higher among severe cases and non-survivors. No specific gender bias seems to exist for the contamination with the virus, but men tend to have a higher propensity of the cases.</a:t>
            </a:r>
            <a:endParaRPr sz="1600" dirty="0"/>
          </a:p>
          <a:p>
            <a:pPr marL="342900" marR="0" lvl="0" indent="-215900" algn="just" rtl="0">
              <a:spcBef>
                <a:spcPts val="0"/>
              </a:spcBef>
              <a:spcAft>
                <a:spcPts val="0"/>
              </a:spcAft>
              <a:buClr>
                <a:schemeClr val="dk1"/>
              </a:buClr>
              <a:buSzPts val="2000"/>
              <a:buFont typeface="Noto Sans Symbols"/>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0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Fewer cases have been identified among children and infants.</a:t>
            </a:r>
            <a:endParaRPr sz="1600" dirty="0"/>
          </a:p>
          <a:p>
            <a:pPr marL="342900" marR="0" lvl="0" indent="-215900" algn="just" rtl="0">
              <a:spcBef>
                <a:spcPts val="0"/>
              </a:spcBef>
              <a:spcAft>
                <a:spcPts val="0"/>
              </a:spcAft>
              <a:buClr>
                <a:schemeClr val="dk1"/>
              </a:buClr>
              <a:buSzPts val="2000"/>
              <a:buFont typeface="Noto Sans Symbols"/>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0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In a large Chinese report including 72,314 patients, only 2% of those infected were younger than 20 years old. </a:t>
            </a:r>
            <a:endParaRPr sz="1600" dirty="0"/>
          </a:p>
          <a:p>
            <a:pPr marL="342900" marR="0" lvl="0" indent="-215900" algn="just" rtl="0">
              <a:spcBef>
                <a:spcPts val="0"/>
              </a:spcBef>
              <a:spcAft>
                <a:spcPts val="0"/>
              </a:spcAft>
              <a:buClr>
                <a:schemeClr val="dk1"/>
              </a:buClr>
              <a:buSzPts val="2000"/>
              <a:buFont typeface="Noto Sans Symbols"/>
              <a:buNone/>
            </a:pPr>
            <a:endParaRPr sz="1600"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000"/>
              <a:buFont typeface="Noto Sans Symbols"/>
              <a:buChar char="✔"/>
            </a:pPr>
            <a:r>
              <a:rPr lang="en-US" sz="1600" dirty="0">
                <a:solidFill>
                  <a:schemeClr val="dk1"/>
                </a:solidFill>
                <a:latin typeface="Cambria" panose="02040503050406030204"/>
                <a:ea typeface="Cambria" panose="02040503050406030204"/>
                <a:cs typeface="Cambria" panose="02040503050406030204"/>
                <a:sym typeface="Cambria" panose="02040503050406030204"/>
              </a:rPr>
              <a:t>The clinical spectrum of COVID-19 can be very heterogeneous. Most adults and children present mild flu-like symptoms, but some may rapidly develop acute respiratory distress syndrome (ARDS), respiratory failure, arrhythmias , acute cardiac injury, shock, multiple organ failure and death.</a:t>
            </a:r>
            <a:endParaRPr sz="1600"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238" name="Google Shape;3238;p25"/>
          <p:cNvSpPr txBox="1"/>
          <p:nvPr/>
        </p:nvSpPr>
        <p:spPr>
          <a:xfrm>
            <a:off x="397885" y="154710"/>
            <a:ext cx="60198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DEMOGRAPHIC STUDY</a:t>
            </a:r>
            <a:endParaRPr sz="3700" dirty="0">
              <a:solidFill>
                <a:srgbClr val="0070C0"/>
              </a:solidFill>
              <a:latin typeface="Arial" panose="020B0604020202020204"/>
              <a:ea typeface="Arial" panose="020B0604020202020204"/>
              <a:cs typeface="Arial" panose="020B0604020202020204"/>
              <a:sym typeface="Arial" panose="020B0604020202020204"/>
            </a:endParaRPr>
          </a:p>
        </p:txBody>
      </p:sp>
      <p:pic>
        <p:nvPicPr>
          <p:cNvPr id="4" name="Google Shape;3243;p26"/>
          <p:cNvPicPr preferRelativeResize="0"/>
          <p:nvPr/>
        </p:nvPicPr>
        <p:blipFill rotWithShape="1">
          <a:blip r:embed="rId3"/>
          <a:srcRect/>
          <a:stretch>
            <a:fillRect/>
          </a:stretch>
        </p:blipFill>
        <p:spPr>
          <a:xfrm>
            <a:off x="8473440" y="1595120"/>
            <a:ext cx="3438294" cy="329669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78"/>
        <p:cNvGrpSpPr/>
        <p:nvPr/>
      </p:nvGrpSpPr>
      <p:grpSpPr>
        <a:xfrm>
          <a:off x="0" y="0"/>
          <a:ext cx="0" cy="0"/>
          <a:chOff x="0" y="0"/>
          <a:chExt cx="0" cy="0"/>
        </a:xfrm>
      </p:grpSpPr>
      <p:sp>
        <p:nvSpPr>
          <p:cNvPr id="3279" name="Google Shape;3279;p32"/>
          <p:cNvSpPr txBox="1">
            <a:spLocks noGrp="1"/>
          </p:cNvSpPr>
          <p:nvPr>
            <p:ph type="title"/>
          </p:nvPr>
        </p:nvSpPr>
        <p:spPr>
          <a:xfrm>
            <a:off x="1086447" y="6322291"/>
            <a:ext cx="9601200" cy="4572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1200"/>
              <a:buFont typeface="Arial" panose="020B0604020202020204"/>
              <a:buNone/>
            </a:pPr>
            <a:r>
              <a:rPr lang="en-US" sz="1200" dirty="0"/>
              <a:t>*You may need to take more than one of these drugs. Some people with type 2 diabetes also take insulin.</a:t>
            </a:r>
            <a:endParaRPr dirty="0"/>
          </a:p>
        </p:txBody>
      </p:sp>
      <p:graphicFrame>
        <p:nvGraphicFramePr>
          <p:cNvPr id="3280" name="Google Shape;3280;p32"/>
          <p:cNvGraphicFramePr/>
          <p:nvPr/>
        </p:nvGraphicFramePr>
        <p:xfrm>
          <a:off x="979056" y="858984"/>
          <a:ext cx="10935852" cy="5389416"/>
        </p:xfrm>
        <a:graphic>
          <a:graphicData uri="http://schemas.openxmlformats.org/drawingml/2006/table">
            <a:tbl>
              <a:tblPr firstRow="1" bandRow="1">
                <a:noFill/>
                <a:tableStyleId>{3FC8DB0E-034F-41BE-AEEF-C5EAE6A63398}</a:tableStyleId>
              </a:tblPr>
              <a:tblGrid>
                <a:gridCol w="2290617"/>
                <a:gridCol w="3999345"/>
                <a:gridCol w="4645890"/>
              </a:tblGrid>
              <a:tr h="598824">
                <a:tc>
                  <a:txBody>
                    <a:bodyPr/>
                    <a:lstStyle/>
                    <a:p>
                      <a:pPr marL="0" marR="0" lvl="0" indent="0" algn="just" rtl="0">
                        <a:lnSpc>
                          <a:spcPct val="107000"/>
                        </a:lnSpc>
                        <a:spcBef>
                          <a:spcPts val="0"/>
                        </a:spcBef>
                        <a:spcAft>
                          <a:spcPts val="0"/>
                        </a:spcAft>
                        <a:buNone/>
                      </a:pPr>
                      <a:r>
                        <a:rPr lang="en-US" sz="2000" b="1" u="none" strike="noStrike" cap="none" dirty="0">
                          <a:solidFill>
                            <a:srgbClr val="231F20"/>
                          </a:solidFill>
                          <a:latin typeface="Cambria" panose="02040503050406030204"/>
                          <a:ea typeface="Cambria" panose="02040503050406030204"/>
                          <a:cs typeface="Cambria" panose="02040503050406030204"/>
                          <a:sym typeface="Cambria" panose="02040503050406030204"/>
                        </a:rPr>
                        <a:t>Types of drug</a:t>
                      </a:r>
                      <a:endParaRPr sz="20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2000" b="1" u="none" strike="noStrike" cap="none" dirty="0">
                          <a:solidFill>
                            <a:srgbClr val="231F20"/>
                          </a:solidFill>
                          <a:latin typeface="Cambria" panose="02040503050406030204"/>
                          <a:ea typeface="Cambria" panose="02040503050406030204"/>
                          <a:cs typeface="Cambria" panose="02040503050406030204"/>
                          <a:sym typeface="Cambria" panose="02040503050406030204"/>
                        </a:rPr>
                        <a:t>How they work</a:t>
                      </a:r>
                      <a:endParaRPr sz="2000" u="none" strike="noStrike" cap="none" dirty="0">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2000" b="1" u="none" strike="noStrike" cap="none">
                          <a:solidFill>
                            <a:srgbClr val="231F20"/>
                          </a:solidFill>
                          <a:latin typeface="Cambria" panose="02040503050406030204"/>
                          <a:ea typeface="Cambria" panose="02040503050406030204"/>
                          <a:cs typeface="Cambria" panose="02040503050406030204"/>
                          <a:sym typeface="Cambria" panose="02040503050406030204"/>
                        </a:rPr>
                        <a:t>Example(s)</a:t>
                      </a:r>
                      <a:endParaRPr sz="2000" u="none" strike="noStrike" cap="none">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Alpha-glucosidase inhibitors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dirty="0">
                          <a:solidFill>
                            <a:schemeClr val="dk2"/>
                          </a:solidFill>
                          <a:latin typeface="Cambria" panose="02040503050406030204"/>
                          <a:ea typeface="Cambria" panose="02040503050406030204"/>
                          <a:cs typeface="Cambria" panose="02040503050406030204"/>
                          <a:sym typeface="Cambria" panose="02040503050406030204"/>
                        </a:rPr>
                        <a:t>Slow your body’s breakdown of sugars and starchy foods</a:t>
                      </a:r>
                      <a:endParaRPr sz="120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Acarbose (Precose) and miglitol (Glyset)</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Biguanides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dirty="0">
                          <a:solidFill>
                            <a:schemeClr val="dk2"/>
                          </a:solidFill>
                          <a:latin typeface="Cambria" panose="02040503050406030204"/>
                          <a:ea typeface="Cambria" panose="02040503050406030204"/>
                          <a:cs typeface="Cambria" panose="02040503050406030204"/>
                          <a:sym typeface="Cambria" panose="02040503050406030204"/>
                        </a:rPr>
                        <a:t>Reduce the amount of glucose your liver makes</a:t>
                      </a:r>
                      <a:endParaRPr sz="120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Metformin (Glucophage)</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DPP-4 inhibitors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Improve your blood sugar without making it drop too low</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Linagliptin (Tradjenta), saxagliptin (Onglyza), and sitagliptin (Januvia)</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Glucagon-like peptides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Change the way your body produces insulin</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Dulaglutide (Trulicity), exenatide (Byetta), and liraglutide (Victoza)</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Meglitinides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Stimulate your pancreas to release more insulin</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Nateglinide (Starlix) and repaglinide (Prandin)</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SGLT2 inhibitors</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Release more glucose into the urine</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Canagliflozin (Invokana) and dapagliflozin (Farxiga)</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dirty="0">
                          <a:solidFill>
                            <a:schemeClr val="dk2"/>
                          </a:solidFill>
                          <a:latin typeface="Cambria" panose="02040503050406030204"/>
                          <a:ea typeface="Cambria" panose="02040503050406030204"/>
                          <a:cs typeface="Cambria" panose="02040503050406030204"/>
                          <a:sym typeface="Cambria" panose="02040503050406030204"/>
                        </a:rPr>
                        <a:t>Sulfonylureas</a:t>
                      </a:r>
                      <a:endParaRPr sz="120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Stimulate your pancreas to release more insulin</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Glyburide(DiaBeta, Glynase), glipizide (Glucotrol), and glimepiride (Amaryl)</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r h="598824">
                <a:tc>
                  <a:txBody>
                    <a:bodyPr/>
                    <a:lstStyle/>
                    <a:p>
                      <a:pPr marL="0" marR="0" lvl="0" indent="0" algn="just" rtl="0">
                        <a:lnSpc>
                          <a:spcPct val="107000"/>
                        </a:lnSpc>
                        <a:spcBef>
                          <a:spcPts val="0"/>
                        </a:spcBef>
                        <a:spcAft>
                          <a:spcPts val="0"/>
                        </a:spcAft>
                        <a:buNone/>
                      </a:pPr>
                      <a:r>
                        <a:rPr lang="en-US" sz="1200" u="none" strike="noStrike" cap="none" dirty="0" err="1">
                          <a:solidFill>
                            <a:schemeClr val="dk2"/>
                          </a:solidFill>
                          <a:latin typeface="Cambria" panose="02040503050406030204"/>
                          <a:ea typeface="Cambria" panose="02040503050406030204"/>
                          <a:cs typeface="Cambria" panose="02040503050406030204"/>
                          <a:sym typeface="Cambria" panose="02040503050406030204"/>
                        </a:rPr>
                        <a:t>Thiazolidinediones</a:t>
                      </a:r>
                      <a:endParaRPr sz="120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a:solidFill>
                            <a:schemeClr val="dk2"/>
                          </a:solidFill>
                          <a:latin typeface="Cambria" panose="02040503050406030204"/>
                          <a:ea typeface="Cambria" panose="02040503050406030204"/>
                          <a:cs typeface="Cambria" panose="02040503050406030204"/>
                          <a:sym typeface="Cambria" panose="02040503050406030204"/>
                        </a:rPr>
                        <a:t>Help insulin work better</a:t>
                      </a:r>
                      <a:endParaRPr sz="1200" u="none" strike="noStrike" cap="none">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c>
                  <a:txBody>
                    <a:bodyPr/>
                    <a:lstStyle/>
                    <a:p>
                      <a:pPr marL="0" marR="0" lvl="0" indent="0" algn="just" rtl="0">
                        <a:lnSpc>
                          <a:spcPct val="107000"/>
                        </a:lnSpc>
                        <a:spcBef>
                          <a:spcPts val="0"/>
                        </a:spcBef>
                        <a:spcAft>
                          <a:spcPts val="0"/>
                        </a:spcAft>
                        <a:buNone/>
                      </a:pPr>
                      <a:r>
                        <a:rPr lang="en-US" sz="1200" u="none" strike="noStrike" cap="none" dirty="0">
                          <a:solidFill>
                            <a:schemeClr val="dk2"/>
                          </a:solidFill>
                          <a:latin typeface="Cambria" panose="02040503050406030204"/>
                          <a:ea typeface="Cambria" panose="02040503050406030204"/>
                          <a:cs typeface="Cambria" panose="02040503050406030204"/>
                          <a:sym typeface="Cambria" panose="02040503050406030204"/>
                        </a:rPr>
                        <a:t>Pioglitazone (Actos) and rosiglitazone (Avandia)</a:t>
                      </a:r>
                      <a:endParaRPr sz="1200" u="none" strike="noStrike" cap="none" dirty="0">
                        <a:solidFill>
                          <a:schemeClr val="dk2"/>
                        </a:solidFill>
                        <a:latin typeface="Calibri" panose="020F0502020204030204"/>
                        <a:ea typeface="Calibri" panose="020F0502020204030204"/>
                        <a:cs typeface="Calibri" panose="020F0502020204030204"/>
                        <a:sym typeface="Calibri" panose="020F0502020204030204"/>
                      </a:endParaRPr>
                    </a:p>
                  </a:txBody>
                  <a:tcPr marL="68575" marR="68575" marT="0" marB="0" anchor="ctr"/>
                </a:tc>
              </a:tr>
            </a:tbl>
          </a:graphicData>
        </a:graphic>
      </p:graphicFrame>
      <p:sp>
        <p:nvSpPr>
          <p:cNvPr id="4" name="Text Box 6"/>
          <p:cNvSpPr txBox="1"/>
          <p:nvPr/>
        </p:nvSpPr>
        <p:spPr>
          <a:xfrm>
            <a:off x="307109" y="77207"/>
            <a:ext cx="6019800" cy="661720"/>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700" b="1" dirty="0" smtClean="0">
                <a:solidFill>
                  <a:srgbClr val="0070C0"/>
                </a:solidFill>
                <a:sym typeface="+mn-ea"/>
              </a:rPr>
              <a:t>MEDICATIONS</a:t>
            </a:r>
            <a:endParaRPr lang="en-US" sz="3700" dirty="0">
              <a:solidFill>
                <a:srgbClr val="0070C0"/>
              </a:solidFil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84"/>
        <p:cNvGrpSpPr/>
        <p:nvPr/>
      </p:nvGrpSpPr>
      <p:grpSpPr>
        <a:xfrm>
          <a:off x="0" y="0"/>
          <a:ext cx="0" cy="0"/>
          <a:chOff x="0" y="0"/>
          <a:chExt cx="0" cy="0"/>
        </a:xfrm>
      </p:grpSpPr>
      <p:graphicFrame>
        <p:nvGraphicFramePr>
          <p:cNvPr id="3285" name="Google Shape;3285;p33"/>
          <p:cNvGraphicFramePr/>
          <p:nvPr/>
        </p:nvGraphicFramePr>
        <p:xfrm>
          <a:off x="836612" y="990600"/>
          <a:ext cx="11049000" cy="5655934"/>
        </p:xfrm>
        <a:graphic>
          <a:graphicData uri="http://schemas.openxmlformats.org/drawingml/2006/table">
            <a:tbl>
              <a:tblPr firstRow="1" bandRow="1">
                <a:noFill/>
                <a:tableStyleId>{3FC8DB0E-034F-41BE-AEEF-C5EAE6A63398}</a:tableStyleId>
              </a:tblPr>
              <a:tblGrid>
                <a:gridCol w="1841500"/>
                <a:gridCol w="1841500"/>
                <a:gridCol w="1841500"/>
                <a:gridCol w="1841500"/>
                <a:gridCol w="1841500"/>
                <a:gridCol w="1841500"/>
              </a:tblGrid>
              <a:tr h="728175">
                <a:tc>
                  <a:txBody>
                    <a:bodyPr/>
                    <a:lstStyle/>
                    <a:p>
                      <a:pPr marL="0" marR="0" lvl="0" indent="0" algn="l" rtl="0">
                        <a:lnSpc>
                          <a:spcPct val="115000"/>
                        </a:lnSpc>
                        <a:spcBef>
                          <a:spcPts val="0"/>
                        </a:spcBef>
                        <a:spcAft>
                          <a:spcPts val="0"/>
                        </a:spcAft>
                        <a:buNone/>
                      </a:pPr>
                      <a:r>
                        <a:rPr lang="en-US" sz="1100" b="1" u="none" strike="noStrike" cap="none" dirty="0">
                          <a:latin typeface="Cambria" panose="02040503050406030204" charset="0"/>
                          <a:ea typeface="Quattrocento Sans"/>
                          <a:cs typeface="Cambria" panose="02040503050406030204" charset="0"/>
                          <a:sym typeface="Quattrocento Sans"/>
                        </a:rPr>
                        <a:t>Study</a:t>
                      </a:r>
                    </a:p>
                  </a:txBody>
                  <a:tcPr marL="57150" marR="57150" marT="57150" marB="57150"/>
                </a:tc>
                <a:tc>
                  <a:txBody>
                    <a:bodyPr/>
                    <a:lstStyle/>
                    <a:p>
                      <a:pPr marL="0" marR="0" lvl="0" indent="0" algn="l" rtl="0">
                        <a:lnSpc>
                          <a:spcPct val="115000"/>
                        </a:lnSpc>
                        <a:spcBef>
                          <a:spcPts val="0"/>
                        </a:spcBef>
                        <a:spcAft>
                          <a:spcPts val="0"/>
                        </a:spcAft>
                        <a:buNone/>
                      </a:pPr>
                      <a:r>
                        <a:rPr lang="en-US" sz="1100" b="1" u="none" strike="noStrike" cap="none">
                          <a:latin typeface="Cambria" panose="02040503050406030204" charset="0"/>
                          <a:ea typeface="Quattrocento Sans"/>
                          <a:cs typeface="Cambria" panose="02040503050406030204" charset="0"/>
                          <a:sym typeface="Quattrocento Sans"/>
                        </a:rPr>
                        <a:t>Metformin</a:t>
                      </a:r>
                    </a:p>
                  </a:txBody>
                  <a:tcPr marL="57150" marR="57150" marT="57150" marB="57150"/>
                </a:tc>
                <a:tc>
                  <a:txBody>
                    <a:bodyPr/>
                    <a:lstStyle/>
                    <a:p>
                      <a:pPr marL="0" marR="0" lvl="0" indent="0" algn="l" rtl="0">
                        <a:lnSpc>
                          <a:spcPct val="115000"/>
                        </a:lnSpc>
                        <a:spcBef>
                          <a:spcPts val="0"/>
                        </a:spcBef>
                        <a:spcAft>
                          <a:spcPts val="0"/>
                        </a:spcAft>
                        <a:buNone/>
                      </a:pPr>
                      <a:r>
                        <a:rPr lang="en-US" sz="1100" b="1" u="none" strike="noStrike" cap="none">
                          <a:latin typeface="Cambria" panose="02040503050406030204" charset="0"/>
                          <a:ea typeface="Quattrocento Sans"/>
                          <a:cs typeface="Cambria" panose="02040503050406030204" charset="0"/>
                          <a:sym typeface="Quattrocento Sans"/>
                        </a:rPr>
                        <a:t>SGLT2 inhibitors</a:t>
                      </a:r>
                    </a:p>
                  </a:txBody>
                  <a:tcPr marL="57150" marR="57150" marT="57150" marB="57150"/>
                </a:tc>
                <a:tc>
                  <a:txBody>
                    <a:bodyPr/>
                    <a:lstStyle/>
                    <a:p>
                      <a:pPr marL="0" marR="0" lvl="0" indent="0" algn="l" rtl="0">
                        <a:lnSpc>
                          <a:spcPct val="115000"/>
                        </a:lnSpc>
                        <a:spcBef>
                          <a:spcPts val="0"/>
                        </a:spcBef>
                        <a:spcAft>
                          <a:spcPts val="0"/>
                        </a:spcAft>
                        <a:buNone/>
                      </a:pPr>
                      <a:r>
                        <a:rPr lang="en-US" sz="1100" b="1" u="none" strike="noStrike" cap="none">
                          <a:latin typeface="Cambria" panose="02040503050406030204" charset="0"/>
                          <a:ea typeface="Quattrocento Sans"/>
                          <a:cs typeface="Cambria" panose="02040503050406030204" charset="0"/>
                          <a:sym typeface="Quattrocento Sans"/>
                        </a:rPr>
                        <a:t>GLP-1 RA</a:t>
                      </a:r>
                    </a:p>
                  </a:txBody>
                  <a:tcPr marL="57150" marR="57150" marT="57150" marB="57150"/>
                </a:tc>
                <a:tc>
                  <a:txBody>
                    <a:bodyPr/>
                    <a:lstStyle/>
                    <a:p>
                      <a:pPr marL="0" marR="0" lvl="0" indent="0" algn="l" rtl="0">
                        <a:lnSpc>
                          <a:spcPct val="115000"/>
                        </a:lnSpc>
                        <a:spcBef>
                          <a:spcPts val="0"/>
                        </a:spcBef>
                        <a:spcAft>
                          <a:spcPts val="0"/>
                        </a:spcAft>
                        <a:buNone/>
                      </a:pPr>
                      <a:r>
                        <a:rPr lang="en-US" sz="1100" b="1" u="none" strike="noStrike" cap="none">
                          <a:latin typeface="Cambria" panose="02040503050406030204" charset="0"/>
                          <a:ea typeface="Quattrocento Sans"/>
                          <a:cs typeface="Cambria" panose="02040503050406030204" charset="0"/>
                          <a:sym typeface="Quattrocento Sans"/>
                        </a:rPr>
                        <a:t>DPP-4 inhibitors</a:t>
                      </a:r>
                    </a:p>
                  </a:txBody>
                  <a:tcPr marL="57150" marR="57150" marT="57150" marB="57150"/>
                </a:tc>
                <a:tc>
                  <a:txBody>
                    <a:bodyPr/>
                    <a:lstStyle/>
                    <a:p>
                      <a:pPr marL="0" marR="0" lvl="0" indent="0" algn="l" rtl="0">
                        <a:lnSpc>
                          <a:spcPct val="115000"/>
                        </a:lnSpc>
                        <a:spcBef>
                          <a:spcPts val="0"/>
                        </a:spcBef>
                        <a:spcAft>
                          <a:spcPts val="0"/>
                        </a:spcAft>
                        <a:buNone/>
                      </a:pPr>
                      <a:r>
                        <a:rPr lang="en-US" sz="1100" b="1" u="none" strike="noStrike" cap="none">
                          <a:latin typeface="Cambria" panose="02040503050406030204" charset="0"/>
                          <a:ea typeface="Quattrocento Sans"/>
                          <a:cs typeface="Cambria" panose="02040503050406030204" charset="0"/>
                          <a:sym typeface="Quattrocento Sans"/>
                        </a:rPr>
                        <a:t>Insulin</a:t>
                      </a:r>
                    </a:p>
                  </a:txBody>
                  <a:tcPr marL="57150" marR="57150" marT="57150" marB="57150"/>
                </a:tc>
              </a:tr>
              <a:tr h="1268730">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 ~ 3 million patients with type 2 diabetes, including ~ 13,500 who died due to Covid-19, in a UK nationwide population cohort </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dirty="0">
                          <a:solidFill>
                            <a:schemeClr val="dk2"/>
                          </a:solidFill>
                          <a:latin typeface="Cambria" panose="02040503050406030204" charset="0"/>
                          <a:ea typeface="Quattrocento Sans"/>
                          <a:cs typeface="Cambria" panose="02040503050406030204" charset="0"/>
                          <a:sym typeface="Quattrocento Sans"/>
                        </a:rPr>
                        <a:t>Covid-19 mortality less likely vs no metformin</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Covid-19 mortality less likely vs no SGLT2i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 in Covid-19 mortality vs no GLP-1 RA</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Covid-19 mortality more likely vs no DPP-4i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Covid-19 mortality more likely vs no insulin</a:t>
                      </a:r>
                    </a:p>
                  </a:txBody>
                  <a:tcPr marL="57150" marR="57150" marT="57150" marB="57150"/>
                </a:tc>
              </a:tr>
              <a:tr h="807625">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 ~ 12,500 patients with a positive Covid-19 test in a US longitudinal cohort (N3C)</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Lower rates of 60-day mortality, ER visits and hospitalization vs DPP-4i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Lower rates of 60-day mortality, ER visits and hospitalization vs DPP-4i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60-day mortality, ER visits and hospitalization more likely vs SGLT2i or GLP-1 RA</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r>
              <a:tr h="1066000">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1970 people on GLP-1 RA, SGLT2i or DPP-4i in nationwide registries in Denmark who were infected with Covid-19</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differences to GLP-1 RA or DPP-4i, but a trend towards reduced 30-day mortality vs DPP-4i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 to SGLT2i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A non-significant trend towards increased 30-day mortality vs SGLT2i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r>
              <a:tr h="874150">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2666 patients with type 2 diabetes in a nationwide Covid-19 registry in Spain (SEMI-COVID-19)</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differences after propensity matching</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differences after propensity matching</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 significant differences after propensity matching</a:t>
                      </a:r>
                    </a:p>
                  </a:txBody>
                  <a:tcPr marL="57150" marR="57150" marT="57150" marB="57150"/>
                </a:tc>
              </a:tr>
              <a:tr h="874150">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2796 patients with diabetes hospitalized for Covid-19 in a nationwide study in France (CORONADO)</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28-day mortality less likely vs insulin or no metformin</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Not investigated</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Neutral effect vs patients not on DPP-4i</a:t>
                      </a:r>
                    </a:p>
                  </a:txBody>
                  <a:tcPr marL="57150" marR="57150" marT="57150" marB="57150"/>
                </a:tc>
                <a:tc>
                  <a:txBody>
                    <a:bodyPr/>
                    <a:lstStyle/>
                    <a:p>
                      <a:pPr marL="0" marR="0" lvl="0" indent="0" algn="l" rtl="0">
                        <a:lnSpc>
                          <a:spcPct val="115000"/>
                        </a:lnSpc>
                        <a:spcBef>
                          <a:spcPts val="0"/>
                        </a:spcBef>
                        <a:spcAft>
                          <a:spcPts val="0"/>
                        </a:spcAft>
                        <a:buNone/>
                      </a:pPr>
                      <a:r>
                        <a:rPr lang="en-US" sz="1100" b="0" u="none" strike="noStrike" cap="none">
                          <a:solidFill>
                            <a:schemeClr val="dk2"/>
                          </a:solidFill>
                          <a:latin typeface="Cambria" panose="02040503050406030204" charset="0"/>
                          <a:ea typeface="Quattrocento Sans"/>
                          <a:cs typeface="Cambria" panose="02040503050406030204" charset="0"/>
                          <a:sym typeface="Quattrocento Sans"/>
                        </a:rPr>
                        <a:t>28-day mortality more likely vs metformin</a:t>
                      </a:r>
                    </a:p>
                  </a:txBody>
                  <a:tcPr marL="57150" marR="57150" marT="57150" marB="57150"/>
                </a:tc>
              </a:tr>
            </a:tbl>
          </a:graphicData>
        </a:graphic>
      </p:graphicFrame>
      <p:sp>
        <p:nvSpPr>
          <p:cNvPr id="3286" name="Google Shape;3286;p33"/>
          <p:cNvSpPr/>
          <p:nvPr/>
        </p:nvSpPr>
        <p:spPr>
          <a:xfrm>
            <a:off x="608012" y="152400"/>
            <a:ext cx="3673200" cy="708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INDICATIONS</a:t>
            </a:r>
            <a:r>
              <a:rPr lang="en-US" sz="3700" b="1" dirty="0">
                <a:solidFill>
                  <a:srgbClr val="C00000"/>
                </a:solidFill>
                <a:latin typeface="Arial" panose="020B0604020202020204"/>
                <a:ea typeface="Arial" panose="020B0604020202020204"/>
                <a:cs typeface="Arial" panose="020B0604020202020204"/>
                <a:sym typeface="Arial" panose="020B0604020202020204"/>
              </a:rPr>
              <a:t> </a:t>
            </a:r>
            <a:endParaRPr sz="3700" dirty="0">
              <a:solidFill>
                <a:schemeClr val="dk1"/>
              </a:solidFill>
              <a:latin typeface="Arial" panose="020B0604020202020204"/>
              <a:ea typeface="Arial" panose="020B0604020202020204"/>
              <a:cs typeface="Arial" panose="020B0604020202020204"/>
              <a:sym typeface="Arial" panose="020B0604020202020204"/>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8"/>
        <p:cNvGrpSpPr/>
        <p:nvPr/>
      </p:nvGrpSpPr>
      <p:grpSpPr>
        <a:xfrm>
          <a:off x="0" y="0"/>
          <a:ext cx="0" cy="0"/>
          <a:chOff x="0" y="0"/>
          <a:chExt cx="0" cy="0"/>
        </a:xfrm>
      </p:grpSpPr>
      <p:sp>
        <p:nvSpPr>
          <p:cNvPr id="3319" name="Google Shape;3319;p38"/>
          <p:cNvSpPr txBox="1"/>
          <p:nvPr/>
        </p:nvSpPr>
        <p:spPr>
          <a:xfrm>
            <a:off x="843469" y="873739"/>
            <a:ext cx="11062203" cy="2246729"/>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200"/>
              <a:buFont typeface="Noto Sans Symbols"/>
              <a:buChar char="⮚"/>
            </a:pPr>
            <a:r>
              <a:rPr lang="en-US" dirty="0">
                <a:solidFill>
                  <a:schemeClr val="dk1"/>
                </a:solidFill>
                <a:latin typeface="Cambria" panose="02040503050406030204"/>
                <a:ea typeface="Cambria" panose="02040503050406030204"/>
                <a:cs typeface="Cambria" panose="02040503050406030204"/>
                <a:sym typeface="Cambria" panose="02040503050406030204"/>
              </a:rPr>
              <a:t>After the supposed third wave of the SARsCoV2  pandemic - said to have been largely driven by the Omicron variant - thankfully failed to beat the scary statistics notched by the second wave, most Indians have begun to assume that the fourth wave as predicted by the IIT experts is not coming. But if that would spread  then it will be disastrous assumption to ride on as global figures show.</a:t>
            </a:r>
            <a:endParaRPr dirty="0"/>
          </a:p>
          <a:p>
            <a:pPr marL="342900" marR="0" lvl="0" indent="-203200" algn="just" rtl="0">
              <a:spcBef>
                <a:spcPts val="0"/>
              </a:spcBef>
              <a:spcAft>
                <a:spcPts val="0"/>
              </a:spcAft>
              <a:buClr>
                <a:schemeClr val="dk1"/>
              </a:buClr>
              <a:buSzPts val="2200"/>
              <a:buFont typeface="Noto Sans Symbols"/>
              <a:buNone/>
            </a:pPr>
            <a:endParaRPr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dirty="0">
                <a:solidFill>
                  <a:schemeClr val="dk1"/>
                </a:solidFill>
                <a:latin typeface="Cambria" panose="02040503050406030204"/>
                <a:ea typeface="Cambria" panose="02040503050406030204"/>
                <a:cs typeface="Cambria" panose="02040503050406030204"/>
                <a:sym typeface="Cambria" panose="02040503050406030204"/>
              </a:rPr>
              <a:t>As the fourth COVID wave is predicted to hit India in June, a virologist on March 19 said that there is no scientific, epidemiological, </a:t>
            </a:r>
            <a:r>
              <a:rPr lang="en-US" dirty="0" err="1">
                <a:solidFill>
                  <a:schemeClr val="dk1"/>
                </a:solidFill>
                <a:latin typeface="Cambria" panose="02040503050406030204"/>
                <a:ea typeface="Cambria" panose="02040503050406030204"/>
                <a:cs typeface="Cambria" panose="02040503050406030204"/>
                <a:sym typeface="Cambria" panose="02040503050406030204"/>
              </a:rPr>
              <a:t>virological</a:t>
            </a:r>
            <a:r>
              <a:rPr lang="en-US" dirty="0">
                <a:solidFill>
                  <a:schemeClr val="dk1"/>
                </a:solidFill>
                <a:latin typeface="Cambria" panose="02040503050406030204"/>
                <a:ea typeface="Cambria" panose="02040503050406030204"/>
                <a:cs typeface="Cambria" panose="02040503050406030204"/>
                <a:sym typeface="Cambria" panose="02040503050406030204"/>
              </a:rPr>
              <a:t> reason to predict the wave and even the probability is extremely low. </a:t>
            </a:r>
            <a:endParaRPr lang="en-US" dirty="0" smtClean="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endParaRPr lang="en-US"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dirty="0" smtClean="0">
                <a:solidFill>
                  <a:schemeClr val="dk1"/>
                </a:solidFill>
                <a:latin typeface="Cambria" panose="02040503050406030204"/>
                <a:ea typeface="Cambria" panose="02040503050406030204"/>
                <a:cs typeface="Cambria" panose="02040503050406030204"/>
                <a:sym typeface="Cambria" panose="02040503050406030204"/>
              </a:rPr>
              <a:t>India Report says 14,506 cases have been registered, out of which 30 deaths have been occurred within 24 hours.</a:t>
            </a:r>
            <a:endParaRPr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203200" algn="just" rtl="0">
              <a:spcBef>
                <a:spcPts val="0"/>
              </a:spcBef>
              <a:spcAft>
                <a:spcPts val="0"/>
              </a:spcAft>
              <a:buClr>
                <a:schemeClr val="dk1"/>
              </a:buClr>
              <a:buSzPts val="2200"/>
              <a:buFont typeface="Noto Sans Symbols"/>
              <a:buNone/>
            </a:pPr>
            <a:endParaRPr dirty="0">
              <a:solidFill>
                <a:schemeClr val="dk1"/>
              </a:solidFill>
              <a:latin typeface="Cambria" panose="02040503050406030204"/>
              <a:ea typeface="Cambria" panose="02040503050406030204"/>
              <a:cs typeface="Cambria" panose="02040503050406030204"/>
              <a:sym typeface="Cambria" panose="02040503050406030204"/>
            </a:endParaRPr>
          </a:p>
          <a:p>
            <a:pPr marL="342900" marR="0" lvl="0" indent="-342900" algn="just" rtl="0">
              <a:spcBef>
                <a:spcPts val="0"/>
              </a:spcBef>
              <a:spcAft>
                <a:spcPts val="0"/>
              </a:spcAft>
              <a:buClr>
                <a:schemeClr val="dk1"/>
              </a:buClr>
              <a:buSzPts val="2200"/>
              <a:buFont typeface="Noto Sans Symbols"/>
              <a:buChar char="⮚"/>
            </a:pPr>
            <a:r>
              <a:rPr lang="en-US" dirty="0">
                <a:solidFill>
                  <a:schemeClr val="dk1"/>
                </a:solidFill>
                <a:latin typeface="Cambria" panose="02040503050406030204"/>
                <a:ea typeface="Cambria" panose="02040503050406030204"/>
                <a:cs typeface="Cambria" panose="02040503050406030204"/>
                <a:sym typeface="Cambria" panose="02040503050406030204"/>
              </a:rPr>
              <a:t> We can say the probability is extremely low but we've to be vigilant."</a:t>
            </a:r>
            <a:endParaRPr dirty="0"/>
          </a:p>
        </p:txBody>
      </p:sp>
      <p:sp>
        <p:nvSpPr>
          <p:cNvPr id="3320" name="Google Shape;3320;p38"/>
          <p:cNvSpPr txBox="1"/>
          <p:nvPr/>
        </p:nvSpPr>
        <p:spPr>
          <a:xfrm>
            <a:off x="381603" y="157673"/>
            <a:ext cx="3782100"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4</a:t>
            </a:r>
            <a:r>
              <a:rPr lang="en-US" sz="3700" b="1" baseline="30000" dirty="0">
                <a:solidFill>
                  <a:srgbClr val="0070C0"/>
                </a:solidFill>
                <a:latin typeface="Arial" panose="020B0604020202020204"/>
                <a:ea typeface="Arial" panose="020B0604020202020204"/>
                <a:cs typeface="Arial" panose="020B0604020202020204"/>
                <a:sym typeface="Arial" panose="020B0604020202020204"/>
              </a:rPr>
              <a:t>th</a:t>
            </a:r>
            <a:r>
              <a:rPr lang="en-US" sz="3700" b="1" dirty="0">
                <a:solidFill>
                  <a:srgbClr val="0070C0"/>
                </a:solidFill>
                <a:latin typeface="Arial" panose="020B0604020202020204"/>
                <a:ea typeface="Arial" panose="020B0604020202020204"/>
                <a:cs typeface="Arial" panose="020B0604020202020204"/>
                <a:sym typeface="Arial" panose="020B0604020202020204"/>
              </a:rPr>
              <a:t> Wave</a:t>
            </a:r>
            <a:endParaRPr sz="3700" b="1"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4" name="Google Shape;3311;p37"/>
          <p:cNvSpPr txBox="1"/>
          <p:nvPr/>
        </p:nvSpPr>
        <p:spPr>
          <a:xfrm>
            <a:off x="843471" y="4045047"/>
            <a:ext cx="7543148" cy="246217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ts val="2000"/>
              <a:buFont typeface="Noto Sans Symbols"/>
              <a:buChar char="❖"/>
            </a:pPr>
            <a:r>
              <a:rPr lang="en-US" dirty="0">
                <a:solidFill>
                  <a:schemeClr val="dk1"/>
                </a:solidFill>
                <a:latin typeface="Cambria" panose="02040503050406030204" charset="0"/>
                <a:cs typeface="Cambria" panose="02040503050406030204" charset="0"/>
                <a:sym typeface="Arial" panose="020B0604020202020204"/>
              </a:rPr>
              <a:t>Maintaining hygiene</a:t>
            </a:r>
            <a:endParaRPr dirty="0">
              <a:latin typeface="Cambria" panose="02040503050406030204" charset="0"/>
              <a:cs typeface="Cambria" panose="02040503050406030204" charset="0"/>
            </a:endParaRPr>
          </a:p>
          <a:p>
            <a:pPr marL="342900" marR="0" lvl="0" indent="-215900" algn="just" rtl="0">
              <a:spcBef>
                <a:spcPts val="0"/>
              </a:spcBef>
              <a:spcAft>
                <a:spcPts val="0"/>
              </a:spcAft>
              <a:buClr>
                <a:schemeClr val="dk1"/>
              </a:buClr>
              <a:buSzPts val="2000"/>
              <a:buFont typeface="Noto Sans Symbols"/>
              <a:buNone/>
            </a:pPr>
            <a:endParaRPr dirty="0">
              <a:solidFill>
                <a:schemeClr val="dk1"/>
              </a:solidFill>
              <a:latin typeface="Cambria" panose="02040503050406030204" charset="0"/>
              <a:cs typeface="Cambria" panose="02040503050406030204" charset="0"/>
              <a:sym typeface="Arial" panose="020B0604020202020204"/>
            </a:endParaRPr>
          </a:p>
          <a:p>
            <a:pPr marL="342900" marR="0" lvl="0" indent="-342900" algn="just" rtl="0">
              <a:spcBef>
                <a:spcPts val="0"/>
              </a:spcBef>
              <a:spcAft>
                <a:spcPts val="0"/>
              </a:spcAft>
              <a:buClr>
                <a:schemeClr val="dk1"/>
              </a:buClr>
              <a:buSzPts val="2000"/>
              <a:buFont typeface="Noto Sans Symbols"/>
              <a:buChar char="❖"/>
            </a:pPr>
            <a:r>
              <a:rPr lang="en-US" dirty="0">
                <a:solidFill>
                  <a:schemeClr val="dk1"/>
                </a:solidFill>
                <a:latin typeface="Cambria" panose="02040503050406030204" charset="0"/>
                <a:cs typeface="Cambria" panose="02040503050406030204" charset="0"/>
                <a:sym typeface="Arial" panose="020B0604020202020204"/>
              </a:rPr>
              <a:t>Practicing social distancing </a:t>
            </a:r>
            <a:endParaRPr dirty="0">
              <a:latin typeface="Cambria" panose="02040503050406030204" charset="0"/>
              <a:cs typeface="Cambria" panose="02040503050406030204" charset="0"/>
            </a:endParaRPr>
          </a:p>
          <a:p>
            <a:pPr marL="342900" marR="0" lvl="0" indent="-215900" algn="just" rtl="0">
              <a:spcBef>
                <a:spcPts val="0"/>
              </a:spcBef>
              <a:spcAft>
                <a:spcPts val="0"/>
              </a:spcAft>
              <a:buClr>
                <a:schemeClr val="dk1"/>
              </a:buClr>
              <a:buSzPts val="2000"/>
              <a:buFont typeface="Noto Sans Symbols"/>
              <a:buNone/>
            </a:pPr>
            <a:endParaRPr dirty="0">
              <a:solidFill>
                <a:schemeClr val="dk1"/>
              </a:solidFill>
              <a:latin typeface="Cambria" panose="02040503050406030204" charset="0"/>
              <a:cs typeface="Cambria" panose="02040503050406030204" charset="0"/>
              <a:sym typeface="Arial" panose="020B0604020202020204"/>
            </a:endParaRPr>
          </a:p>
          <a:p>
            <a:pPr marL="342900" marR="0" lvl="0" indent="-342900" algn="just" rtl="0">
              <a:spcBef>
                <a:spcPts val="0"/>
              </a:spcBef>
              <a:spcAft>
                <a:spcPts val="0"/>
              </a:spcAft>
              <a:buClr>
                <a:schemeClr val="dk1"/>
              </a:buClr>
              <a:buSzPts val="2000"/>
              <a:buFont typeface="Noto Sans Symbols"/>
              <a:buChar char="❖"/>
            </a:pPr>
            <a:r>
              <a:rPr lang="en-US" dirty="0">
                <a:solidFill>
                  <a:schemeClr val="dk1"/>
                </a:solidFill>
                <a:latin typeface="Cambria" panose="02040503050406030204" charset="0"/>
                <a:cs typeface="Cambria" panose="02040503050406030204" charset="0"/>
                <a:sym typeface="Arial" panose="020B0604020202020204"/>
              </a:rPr>
              <a:t>Managing a healthier life style</a:t>
            </a:r>
            <a:endParaRPr dirty="0">
              <a:latin typeface="Cambria" panose="02040503050406030204" charset="0"/>
              <a:cs typeface="Cambria" panose="02040503050406030204" charset="0"/>
            </a:endParaRPr>
          </a:p>
          <a:p>
            <a:pPr marL="342900" marR="0" lvl="0" indent="-215900" algn="just" rtl="0">
              <a:spcBef>
                <a:spcPts val="0"/>
              </a:spcBef>
              <a:spcAft>
                <a:spcPts val="0"/>
              </a:spcAft>
              <a:buClr>
                <a:schemeClr val="dk1"/>
              </a:buClr>
              <a:buSzPts val="2000"/>
              <a:buFont typeface="Noto Sans Symbols"/>
              <a:buNone/>
            </a:pPr>
            <a:endParaRPr dirty="0">
              <a:solidFill>
                <a:schemeClr val="dk1"/>
              </a:solidFill>
              <a:latin typeface="Cambria" panose="02040503050406030204" charset="0"/>
              <a:cs typeface="Cambria" panose="02040503050406030204" charset="0"/>
              <a:sym typeface="Arial" panose="020B0604020202020204"/>
            </a:endParaRPr>
          </a:p>
          <a:p>
            <a:pPr marL="342900" marR="0" lvl="0" indent="-342900" algn="just" rtl="0">
              <a:spcBef>
                <a:spcPts val="0"/>
              </a:spcBef>
              <a:spcAft>
                <a:spcPts val="0"/>
              </a:spcAft>
              <a:buClr>
                <a:schemeClr val="dk1"/>
              </a:buClr>
              <a:buSzPts val="2000"/>
              <a:buFont typeface="Noto Sans Symbols"/>
              <a:buChar char="❖"/>
            </a:pPr>
            <a:r>
              <a:rPr lang="en-US" dirty="0">
                <a:solidFill>
                  <a:schemeClr val="dk1"/>
                </a:solidFill>
                <a:latin typeface="Cambria" panose="02040503050406030204" charset="0"/>
                <a:cs typeface="Cambria" panose="02040503050406030204" charset="0"/>
                <a:sym typeface="Arial" panose="020B0604020202020204"/>
              </a:rPr>
              <a:t>Utilizing feasible therapeutics and vaccines ( Chemoprophylaxis,  Vaccines)  </a:t>
            </a:r>
            <a:endParaRPr dirty="0">
              <a:latin typeface="Cambria" panose="02040503050406030204" charset="0"/>
              <a:cs typeface="Cambria" panose="02040503050406030204" charset="0"/>
            </a:endParaRPr>
          </a:p>
          <a:p>
            <a:pPr marL="342900" marR="0" lvl="0" indent="-215900" algn="just" rtl="0">
              <a:spcBef>
                <a:spcPts val="0"/>
              </a:spcBef>
              <a:spcAft>
                <a:spcPts val="0"/>
              </a:spcAft>
              <a:buClr>
                <a:schemeClr val="dk1"/>
              </a:buClr>
              <a:buSzPts val="2000"/>
              <a:buFont typeface="Noto Sans Symbols"/>
              <a:buNone/>
            </a:pPr>
            <a:endParaRPr dirty="0">
              <a:solidFill>
                <a:schemeClr val="dk1"/>
              </a:solidFill>
              <a:latin typeface="Cambria" panose="02040503050406030204" charset="0"/>
              <a:cs typeface="Cambria" panose="02040503050406030204" charset="0"/>
              <a:sym typeface="Arial" panose="020B0604020202020204"/>
            </a:endParaRPr>
          </a:p>
          <a:p>
            <a:pPr marL="342900" marR="0" lvl="0" indent="-342900" algn="just" rtl="0">
              <a:spcBef>
                <a:spcPts val="0"/>
              </a:spcBef>
              <a:spcAft>
                <a:spcPts val="0"/>
              </a:spcAft>
              <a:buClr>
                <a:schemeClr val="dk1"/>
              </a:buClr>
              <a:buSzPts val="2000"/>
              <a:buFont typeface="Noto Sans Symbols"/>
              <a:buChar char="❖"/>
            </a:pPr>
            <a:r>
              <a:rPr lang="en-US" dirty="0">
                <a:solidFill>
                  <a:schemeClr val="dk1"/>
                </a:solidFill>
                <a:latin typeface="Cambria" panose="02040503050406030204" charset="0"/>
                <a:cs typeface="Cambria" panose="02040503050406030204" charset="0"/>
                <a:sym typeface="Arial" panose="020B0604020202020204"/>
              </a:rPr>
              <a:t>Due to infection immune system is compromised, it's advised to stay hydrated and drinking plenty of fluids, practice meditation and breathing exercises, consume healthy food, have adequate sleep, avoid alcohol and smoking.</a:t>
            </a:r>
            <a:endParaRPr dirty="0">
              <a:solidFill>
                <a:schemeClr val="dk1"/>
              </a:solidFill>
              <a:latin typeface="Cambria" panose="02040503050406030204" charset="0"/>
              <a:cs typeface="Cambria" panose="02040503050406030204" charset="0"/>
              <a:sym typeface="Arial" panose="020B0604020202020204"/>
            </a:endParaRPr>
          </a:p>
        </p:txBody>
      </p:sp>
      <p:pic>
        <p:nvPicPr>
          <p:cNvPr id="5" name="Google Shape;3312;p37"/>
          <p:cNvPicPr preferRelativeResize="0"/>
          <p:nvPr/>
        </p:nvPicPr>
        <p:blipFill rotWithShape="1">
          <a:blip r:embed="rId3"/>
          <a:srcRect/>
          <a:stretch>
            <a:fillRect/>
          </a:stretch>
        </p:blipFill>
        <p:spPr>
          <a:xfrm>
            <a:off x="8776536" y="3398982"/>
            <a:ext cx="3129137" cy="2805457"/>
          </a:xfrm>
          <a:prstGeom prst="roundRect">
            <a:avLst>
              <a:gd name="adj" fmla="val 16667"/>
            </a:avLst>
          </a:prstGeom>
          <a:noFill/>
          <a:ln>
            <a:noFill/>
          </a:ln>
          <a:effectLst>
            <a:outerShdw blurRad="76200" dist="38100" dir="7800000" algn="tl" rotWithShape="0">
              <a:srgbClr val="000000">
                <a:alpha val="40000"/>
              </a:srgbClr>
            </a:outerShdw>
          </a:effectLst>
        </p:spPr>
      </p:pic>
      <p:sp>
        <p:nvSpPr>
          <p:cNvPr id="6" name="Google Shape;3313;p37"/>
          <p:cNvSpPr txBox="1"/>
          <p:nvPr/>
        </p:nvSpPr>
        <p:spPr>
          <a:xfrm>
            <a:off x="453554" y="3198077"/>
            <a:ext cx="4146155" cy="6616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700" b="1" dirty="0">
                <a:solidFill>
                  <a:srgbClr val="0070C0"/>
                </a:solidFill>
                <a:latin typeface="Arial" panose="020B0604020202020204"/>
                <a:ea typeface="Arial" panose="020B0604020202020204"/>
                <a:cs typeface="Arial" panose="020B0604020202020204"/>
                <a:sym typeface="Arial" panose="020B0604020202020204"/>
              </a:rPr>
              <a:t>PREVENTION</a:t>
            </a:r>
            <a:endParaRPr sz="3700" b="1" dirty="0">
              <a:solidFill>
                <a:srgbClr val="0070C0"/>
              </a:solidFill>
              <a:latin typeface="Arial" panose="020B0604020202020204"/>
              <a:ea typeface="Arial" panose="020B0604020202020204"/>
              <a:cs typeface="Arial" panose="020B0604020202020204"/>
              <a:sym typeface="Arial" panose="020B0604020202020204"/>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Serenity 16x9">
  <a:themeElements>
    <a:clrScheme name="Serenity_16x9">
      <a:dk1>
        <a:srgbClr val="164B4F"/>
      </a:dk1>
      <a:lt1>
        <a:srgbClr val="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erenity">
      <a:dk1>
        <a:srgbClr val="164B4F"/>
      </a:dk1>
      <a:lt1>
        <a:srgbClr val="FFFFFF"/>
      </a:lt1>
      <a:dk2>
        <a:srgbClr val="000000"/>
      </a:dk2>
      <a:lt2>
        <a:srgbClr val="C5E5EC"/>
      </a:lt2>
      <a:accent1>
        <a:srgbClr val="1B91A1"/>
      </a:accent1>
      <a:accent2>
        <a:srgbClr val="46AC6F"/>
      </a:accent2>
      <a:accent3>
        <a:srgbClr val="37AFD5"/>
      </a:accent3>
      <a:accent4>
        <a:srgbClr val="6786A9"/>
      </a:accent4>
      <a:accent5>
        <a:srgbClr val="90A693"/>
      </a:accent5>
      <a:accent6>
        <a:srgbClr val="389066"/>
      </a:accent6>
      <a:hlink>
        <a:srgbClr val="27A99A"/>
      </a:hlink>
      <a:folHlink>
        <a:srgbClr val="94AE9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2257</TotalTime>
  <Words>1769</Words>
  <Application>Microsoft Office PowerPoint</Application>
  <PresentationFormat>Custom</PresentationFormat>
  <Paragraphs>181</Paragraphs>
  <Slides>13</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Cambria</vt:lpstr>
      <vt:lpstr>Courier New</vt:lpstr>
      <vt:lpstr>Noto Sans Symbols</vt:lpstr>
      <vt:lpstr>Quattrocento Sans</vt:lpstr>
      <vt:lpstr>Wingdings</vt:lpstr>
      <vt:lpstr>Serenity 16x9</vt:lpstr>
      <vt:lpstr>PowerPoint Presentation</vt:lpstr>
      <vt:lpstr>PowerPoint Presentation</vt:lpstr>
      <vt:lpstr>PowerPoint Presentation</vt:lpstr>
      <vt:lpstr>PowerPoint Presentation</vt:lpstr>
      <vt:lpstr>PowerPoint Presentation</vt:lpstr>
      <vt:lpstr>PowerPoint Presentation</vt:lpstr>
      <vt:lpstr>*You may need to take more than one of these drugs. Some people with type 2 diabetes also take insulin.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Spinco</dc:creator>
  <cp:lastModifiedBy>Microsoft account</cp:lastModifiedBy>
  <cp:revision>51</cp:revision>
  <dcterms:created xsi:type="dcterms:W3CDTF">2022-07-05T18:04:03Z</dcterms:created>
  <dcterms:modified xsi:type="dcterms:W3CDTF">2023-07-15T04:17:04Z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DC766108238840E89FD782491E2D8EB7</vt:lpwstr>
  </property>
  <property fmtid="{D5CDD505-2E9C-101B-9397-08002B2CF9AE}" pid="3" name="KSOProductBuildVer">
    <vt:lpwstr>1033-11.2.0.10452</vt:lpwstr>
  </property>
</Properties>
</file>