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sldIdLst>
    <p:sldId id="256" r:id="rId2"/>
    <p:sldId id="257" r:id="rId3"/>
    <p:sldId id="258" r:id="rId4"/>
    <p:sldId id="259" r:id="rId5"/>
    <p:sldId id="260" r:id="rId6"/>
    <p:sldId id="261" r:id="rId7"/>
    <p:sldId id="262" r:id="rId8"/>
    <p:sldId id="265" r:id="rId9"/>
    <p:sldId id="266" r:id="rId10"/>
    <p:sldId id="267" r:id="rId11"/>
    <p:sldId id="268" r:id="rId12"/>
    <p:sldId id="269" r:id="rId13"/>
    <p:sldId id="270" r:id="rId14"/>
    <p:sldId id="271" r:id="rId15"/>
    <p:sldId id="272" r:id="rId16"/>
    <p:sldId id="273" r:id="rId17"/>
    <p:sldId id="263" r:id="rId18"/>
    <p:sldId id="264" r:id="rId19"/>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94660"/>
  </p:normalViewPr>
  <p:slideViewPr>
    <p:cSldViewPr>
      <p:cViewPr varScale="1">
        <p:scale>
          <a:sx n="78" d="100"/>
          <a:sy n="78" d="100"/>
        </p:scale>
        <p:origin x="1109"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63225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40477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50365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20141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59868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08651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34341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740790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131295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81458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34130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00315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54234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9/30/2024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25203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82263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9/30/2024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37251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12283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75342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D8BD707-D9CF-40AE-B4C6-C98DA3205C09}" type="datetimeFigureOut">
              <a:rPr lang="en-US" smtClean="0"/>
              <a:t>9/30/2024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73588506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95094" y="1751441"/>
            <a:ext cx="7806055" cy="2221230"/>
          </a:xfrm>
          <a:prstGeom prst="rect">
            <a:avLst/>
          </a:prstGeom>
        </p:spPr>
        <p:txBody>
          <a:bodyPr vert="horz" wrap="square" lIns="0" tIns="12700" rIns="0" bIns="0" rtlCol="0">
            <a:spAutoFit/>
          </a:bodyPr>
          <a:lstStyle/>
          <a:p>
            <a:pPr marL="12700" marR="5080" algn="ctr">
              <a:lnSpc>
                <a:spcPct val="150100"/>
              </a:lnSpc>
              <a:spcBef>
                <a:spcPts val="100"/>
              </a:spcBef>
            </a:pPr>
            <a:r>
              <a:rPr spc="-30" dirty="0">
                <a:solidFill>
                  <a:srgbClr val="001F5F"/>
                </a:solidFill>
              </a:rPr>
              <a:t>SENTIMENT</a:t>
            </a:r>
            <a:r>
              <a:rPr spc="-200" dirty="0">
                <a:solidFill>
                  <a:srgbClr val="001F5F"/>
                </a:solidFill>
              </a:rPr>
              <a:t> </a:t>
            </a:r>
            <a:r>
              <a:rPr spc="-40" dirty="0">
                <a:solidFill>
                  <a:srgbClr val="001F5F"/>
                </a:solidFill>
              </a:rPr>
              <a:t>ANALYSIS</a:t>
            </a:r>
            <a:r>
              <a:rPr spc="-90" dirty="0">
                <a:solidFill>
                  <a:srgbClr val="001F5F"/>
                </a:solidFill>
              </a:rPr>
              <a:t> </a:t>
            </a:r>
            <a:r>
              <a:rPr dirty="0">
                <a:solidFill>
                  <a:srgbClr val="001F5F"/>
                </a:solidFill>
              </a:rPr>
              <a:t>BASED</a:t>
            </a:r>
            <a:r>
              <a:rPr spc="-45" dirty="0">
                <a:solidFill>
                  <a:srgbClr val="001F5F"/>
                </a:solidFill>
              </a:rPr>
              <a:t> </a:t>
            </a:r>
            <a:r>
              <a:rPr spc="-10" dirty="0">
                <a:solidFill>
                  <a:srgbClr val="001F5F"/>
                </a:solidFill>
              </a:rPr>
              <a:t>REVIEW </a:t>
            </a:r>
            <a:r>
              <a:rPr spc="-25" dirty="0">
                <a:solidFill>
                  <a:srgbClr val="001F5F"/>
                </a:solidFill>
              </a:rPr>
              <a:t>CLASSIFICATION</a:t>
            </a:r>
            <a:r>
              <a:rPr spc="-95" dirty="0">
                <a:solidFill>
                  <a:srgbClr val="001F5F"/>
                </a:solidFill>
              </a:rPr>
              <a:t> </a:t>
            </a:r>
            <a:r>
              <a:rPr spc="-10" dirty="0">
                <a:solidFill>
                  <a:srgbClr val="001F5F"/>
                </a:solidFill>
              </a:rPr>
              <a:t>FOR</a:t>
            </a:r>
            <a:r>
              <a:rPr spc="-190" dirty="0">
                <a:solidFill>
                  <a:srgbClr val="001F5F"/>
                </a:solidFill>
              </a:rPr>
              <a:t> </a:t>
            </a:r>
            <a:r>
              <a:rPr dirty="0">
                <a:solidFill>
                  <a:srgbClr val="001F5F"/>
                </a:solidFill>
              </a:rPr>
              <a:t>A</a:t>
            </a:r>
            <a:r>
              <a:rPr spc="-200" dirty="0">
                <a:solidFill>
                  <a:srgbClr val="001F5F"/>
                </a:solidFill>
              </a:rPr>
              <a:t> </a:t>
            </a:r>
            <a:r>
              <a:rPr spc="-10" dirty="0">
                <a:solidFill>
                  <a:srgbClr val="001F5F"/>
                </a:solidFill>
              </a:rPr>
              <a:t>LEADING </a:t>
            </a:r>
            <a:r>
              <a:rPr spc="-35" dirty="0">
                <a:solidFill>
                  <a:srgbClr val="001F5F"/>
                </a:solidFill>
              </a:rPr>
              <a:t>RESTAURANT</a:t>
            </a:r>
            <a:r>
              <a:rPr spc="-130" dirty="0">
                <a:solidFill>
                  <a:srgbClr val="001F5F"/>
                </a:solidFill>
              </a:rPr>
              <a:t> </a:t>
            </a:r>
            <a:r>
              <a:rPr spc="-10" dirty="0">
                <a:solidFill>
                  <a:srgbClr val="001F5F"/>
                </a:solidFill>
              </a:rPr>
              <a:t>CHAIN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E178AB-B702-C4D8-5A90-357EB0F52342}"/>
              </a:ext>
            </a:extLst>
          </p:cNvPr>
          <p:cNvSpPr txBox="1"/>
          <p:nvPr/>
        </p:nvSpPr>
        <p:spPr>
          <a:xfrm>
            <a:off x="609600" y="457200"/>
            <a:ext cx="8458200" cy="2246769"/>
          </a:xfrm>
          <a:prstGeom prst="rect">
            <a:avLst/>
          </a:prstGeom>
          <a:noFill/>
        </p:spPr>
        <p:txBody>
          <a:bodyPr wrap="square" rtlCol="0">
            <a:spAutoFit/>
          </a:bodyPr>
          <a:lstStyle/>
          <a:p>
            <a:pPr marL="0" indent="0">
              <a:buNone/>
            </a:pPr>
            <a:r>
              <a:rPr lang="en-US" sz="2800" b="1" dirty="0">
                <a:latin typeface="Times New Roman" panose="02020603050405020304" pitchFamily="18" charset="0"/>
                <a:cs typeface="Times New Roman" panose="02020603050405020304" pitchFamily="18" charset="0"/>
              </a:rPr>
              <a:t>The dataset comprises 901 reviews, each with an associated sentiment label:</a:t>
            </a:r>
            <a:endParaRPr lang="en-IN" sz="2800" b="1"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Positive Sentiment (1): Indicates a </a:t>
            </a:r>
            <a:r>
              <a:rPr lang="en-IN" sz="2800" dirty="0" err="1">
                <a:latin typeface="Times New Roman" panose="02020603050405020304" pitchFamily="18" charset="0"/>
                <a:cs typeface="Times New Roman" panose="02020603050405020304" pitchFamily="18" charset="0"/>
              </a:rPr>
              <a:t>favorable</a:t>
            </a:r>
            <a:r>
              <a:rPr lang="en-IN" sz="2800" dirty="0">
                <a:latin typeface="Times New Roman" panose="02020603050405020304" pitchFamily="18" charset="0"/>
                <a:cs typeface="Times New Roman" panose="02020603050405020304" pitchFamily="18" charset="0"/>
              </a:rPr>
              <a:t> review.</a:t>
            </a:r>
          </a:p>
          <a:p>
            <a:r>
              <a:rPr lang="en-IN" sz="2800" dirty="0">
                <a:latin typeface="Times New Roman" panose="02020603050405020304" pitchFamily="18" charset="0"/>
                <a:cs typeface="Times New Roman" panose="02020603050405020304" pitchFamily="18" charset="0"/>
              </a:rPr>
              <a:t>Negative Sentiment (0): Indicates an </a:t>
            </a:r>
            <a:r>
              <a:rPr lang="en-IN" sz="2800" dirty="0" err="1">
                <a:latin typeface="Times New Roman" panose="02020603050405020304" pitchFamily="18" charset="0"/>
                <a:cs typeface="Times New Roman" panose="02020603050405020304" pitchFamily="18" charset="0"/>
              </a:rPr>
              <a:t>unfavorable</a:t>
            </a:r>
            <a:r>
              <a:rPr lang="en-IN" sz="2800" dirty="0">
                <a:latin typeface="Times New Roman" panose="02020603050405020304" pitchFamily="18" charset="0"/>
                <a:cs typeface="Times New Roman" panose="02020603050405020304" pitchFamily="18" charset="0"/>
              </a:rPr>
              <a:t> review.</a:t>
            </a:r>
          </a:p>
          <a:p>
            <a:pPr marL="0" indent="0">
              <a:buNone/>
            </a:pPr>
            <a:r>
              <a:rPr lang="en-IN" sz="2800" b="1" dirty="0">
                <a:latin typeface="Times New Roman" panose="02020603050405020304" pitchFamily="18" charset="0"/>
                <a:cs typeface="Times New Roman" panose="02020603050405020304" pitchFamily="18" charset="0"/>
              </a:rPr>
              <a:t>Sample Data:</a:t>
            </a:r>
          </a:p>
        </p:txBody>
      </p:sp>
      <p:pic>
        <p:nvPicPr>
          <p:cNvPr id="8" name="Picture 7">
            <a:extLst>
              <a:ext uri="{FF2B5EF4-FFF2-40B4-BE49-F238E27FC236}">
                <a16:creationId xmlns:a16="http://schemas.microsoft.com/office/drawing/2014/main" id="{EBE64CD6-313A-7739-038C-5BF856D8171A}"/>
              </a:ext>
            </a:extLst>
          </p:cNvPr>
          <p:cNvPicPr>
            <a:picLocks noChangeAspect="1"/>
          </p:cNvPicPr>
          <p:nvPr/>
        </p:nvPicPr>
        <p:blipFill>
          <a:blip r:embed="rId2"/>
          <a:stretch>
            <a:fillRect/>
          </a:stretch>
        </p:blipFill>
        <p:spPr>
          <a:xfrm>
            <a:off x="533401" y="2819400"/>
            <a:ext cx="9144000" cy="2895600"/>
          </a:xfrm>
          <a:prstGeom prst="rect">
            <a:avLst/>
          </a:prstGeom>
        </p:spPr>
      </p:pic>
    </p:spTree>
    <p:extLst>
      <p:ext uri="{BB962C8B-B14F-4D97-AF65-F5344CB8AC3E}">
        <p14:creationId xmlns:p14="http://schemas.microsoft.com/office/powerpoint/2010/main" val="2250444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E48ED8-B427-7055-56F4-5DC0F46D3F30}"/>
              </a:ext>
            </a:extLst>
          </p:cNvPr>
          <p:cNvSpPr txBox="1"/>
          <p:nvPr/>
        </p:nvSpPr>
        <p:spPr>
          <a:xfrm>
            <a:off x="1143000" y="990600"/>
            <a:ext cx="8077200" cy="3539430"/>
          </a:xfrm>
          <a:prstGeom prst="rect">
            <a:avLst/>
          </a:prstGeom>
          <a:noFill/>
        </p:spPr>
        <p:txBody>
          <a:bodyPr wrap="square" rtlCol="0">
            <a:spAutoFit/>
          </a:bodyPr>
          <a:lstStyle/>
          <a:p>
            <a:pPr marL="0" indent="0">
              <a:buNone/>
            </a:pPr>
            <a:r>
              <a:rPr lang="en-US" sz="2800" b="1" dirty="0">
                <a:latin typeface="Times New Roman" panose="02020603050405020304" pitchFamily="18" charset="0"/>
                <a:cs typeface="Times New Roman" panose="02020603050405020304" pitchFamily="18" charset="0"/>
              </a:rPr>
              <a:t>Data Characteristics:</a:t>
            </a:r>
          </a:p>
          <a:p>
            <a:pPr marL="0" indent="0">
              <a:buNone/>
            </a:pP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Review Content: Varies from brief statements to detailed descriptions.</a:t>
            </a:r>
          </a:p>
          <a:p>
            <a:r>
              <a:rPr lang="en-US" sz="2800" dirty="0">
                <a:latin typeface="Times New Roman" panose="02020603050405020304" pitchFamily="18" charset="0"/>
                <a:cs typeface="Times New Roman" panose="02020603050405020304" pitchFamily="18" charset="0"/>
              </a:rPr>
              <a:t>Aspects Covered: Food quality, service, ambiance, pricing, and specific dish reviews.</a:t>
            </a:r>
          </a:p>
          <a:p>
            <a:r>
              <a:rPr lang="en-US" sz="2800" dirty="0">
                <a:latin typeface="Times New Roman" panose="02020603050405020304" pitchFamily="18" charset="0"/>
                <a:cs typeface="Times New Roman" panose="02020603050405020304" pitchFamily="18" charset="0"/>
              </a:rPr>
              <a:t>Sentiment Polarity: Binary classification (positive or negative).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7758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DCAA1E-2C69-BFA2-4291-6FF2E32CB4A9}"/>
              </a:ext>
            </a:extLst>
          </p:cNvPr>
          <p:cNvSpPr txBox="1"/>
          <p:nvPr/>
        </p:nvSpPr>
        <p:spPr>
          <a:xfrm>
            <a:off x="914400" y="533400"/>
            <a:ext cx="65532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                EVALUATION METRICS</a:t>
            </a:r>
            <a:endParaRPr lang="en-IN"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A397BD2-EE95-C200-07BB-AB6B1AD9717B}"/>
              </a:ext>
            </a:extLst>
          </p:cNvPr>
          <p:cNvSpPr txBox="1"/>
          <p:nvPr/>
        </p:nvSpPr>
        <p:spPr>
          <a:xfrm>
            <a:off x="609600" y="1118175"/>
            <a:ext cx="10287000" cy="5909310"/>
          </a:xfrm>
          <a:prstGeom prst="rect">
            <a:avLst/>
          </a:prstGeom>
          <a:noFill/>
        </p:spPr>
        <p:txBody>
          <a:bodyPr wrap="square" rtlCol="0">
            <a:spAutoFit/>
          </a:bodyPr>
          <a:lstStyle/>
          <a:p>
            <a:pPr marL="285750" indent="-285750">
              <a:buFont typeface="Wingdings" panose="05000000000000000000" pitchFamily="2" charset="2"/>
              <a:buChar char="§"/>
            </a:pPr>
            <a:r>
              <a:rPr lang="en-US" sz="2400" dirty="0"/>
              <a:t>Evaluation metrics are crucial in assessing the performance of a sentiment analysis and review classification system. For your project on sentiment analysis-based review classification for a leading restaurant chain, the following evaluation metrics should be considered:</a:t>
            </a:r>
          </a:p>
          <a:p>
            <a:pPr marL="0" indent="0">
              <a:buNone/>
            </a:pPr>
            <a:r>
              <a:rPr lang="en-US" sz="2400" b="1" dirty="0"/>
              <a:t>1. Accuracy</a:t>
            </a:r>
          </a:p>
          <a:p>
            <a:pPr marL="0" indent="0">
              <a:buNone/>
            </a:pPr>
            <a:r>
              <a:rPr lang="en-US" sz="2400" dirty="0"/>
              <a:t>Definition: The ratio of correctly predicted instances to the total instances.</a:t>
            </a:r>
          </a:p>
          <a:p>
            <a:pPr marL="0" indent="0">
              <a:buNone/>
            </a:pPr>
            <a:r>
              <a:rPr lang="en-US" sz="2400" dirty="0"/>
              <a:t>Formula: </a:t>
            </a:r>
          </a:p>
          <a:p>
            <a:pPr marL="0" indent="0">
              <a:buNone/>
            </a:pPr>
            <a:r>
              <a:rPr lang="en-US" sz="2400" dirty="0"/>
              <a:t>Accuracy =TP + TN/TP + TN + FP + FN</a:t>
            </a:r>
          </a:p>
          <a:p>
            <a:pPr marL="0" indent="0">
              <a:buNone/>
            </a:pPr>
            <a:r>
              <a:rPr lang="en-US" sz="2400" dirty="0"/>
              <a:t>​Explanation: Measures the overall correctness of the model.</a:t>
            </a:r>
          </a:p>
          <a:p>
            <a:pPr marL="0" indent="0">
              <a:buNone/>
            </a:pPr>
            <a:r>
              <a:rPr lang="en-US" sz="2400" b="1" dirty="0"/>
              <a:t>2. Precision</a:t>
            </a:r>
          </a:p>
          <a:p>
            <a:pPr marL="0" indent="0">
              <a:buNone/>
            </a:pPr>
            <a:r>
              <a:rPr lang="en-US" sz="2400" dirty="0"/>
              <a:t>Definition: The ratio of correctly predicted positive observations to the total predicted positives.</a:t>
            </a:r>
          </a:p>
          <a:p>
            <a:pPr marL="0" indent="0">
              <a:buNone/>
            </a:pPr>
            <a:r>
              <a:rPr lang="en-US" sz="2400" dirty="0"/>
              <a:t>Formula: </a:t>
            </a:r>
          </a:p>
          <a:p>
            <a:pPr marL="0" indent="0">
              <a:buNone/>
            </a:pPr>
            <a:r>
              <a:rPr lang="en-US" sz="2400" dirty="0"/>
              <a:t>Precision=TP/TP + FP</a:t>
            </a:r>
          </a:p>
          <a:p>
            <a:pPr marL="0" indent="0">
              <a:buNone/>
            </a:pPr>
            <a:r>
              <a:rPr lang="en-US" sz="2400" dirty="0"/>
              <a:t>​Explanation: Indicates the accuracy of positive predictions.</a:t>
            </a:r>
          </a:p>
          <a:p>
            <a:pPr marL="0" indent="0">
              <a:buNone/>
            </a:pPr>
            <a:endParaRPr lang="en-US" sz="1800" dirty="0"/>
          </a:p>
        </p:txBody>
      </p:sp>
    </p:spTree>
    <p:extLst>
      <p:ext uri="{BB962C8B-B14F-4D97-AF65-F5344CB8AC3E}">
        <p14:creationId xmlns:p14="http://schemas.microsoft.com/office/powerpoint/2010/main" val="2475652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FED1C9-8BE4-C38E-1971-2DAAD29CD722}"/>
              </a:ext>
            </a:extLst>
          </p:cNvPr>
          <p:cNvSpPr txBox="1"/>
          <p:nvPr/>
        </p:nvSpPr>
        <p:spPr>
          <a:xfrm>
            <a:off x="533400" y="304800"/>
            <a:ext cx="10896600" cy="452431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3. Recall (Sensitivity)</a:t>
            </a:r>
          </a:p>
          <a:p>
            <a:r>
              <a:rPr lang="en-US" sz="2400" dirty="0">
                <a:latin typeface="Times New Roman" panose="02020603050405020304" pitchFamily="18" charset="0"/>
                <a:cs typeface="Times New Roman" panose="02020603050405020304" pitchFamily="18" charset="0"/>
              </a:rPr>
              <a:t>Definition: The ratio of correctly predicted positive observations to the all observations in actual class.</a:t>
            </a:r>
          </a:p>
          <a:p>
            <a:r>
              <a:rPr lang="en-US" sz="2400" dirty="0">
                <a:latin typeface="Times New Roman" panose="02020603050405020304" pitchFamily="18" charset="0"/>
                <a:cs typeface="Times New Roman" panose="02020603050405020304" pitchFamily="18" charset="0"/>
              </a:rPr>
              <a:t>Formula: </a:t>
            </a:r>
          </a:p>
          <a:p>
            <a:r>
              <a:rPr lang="en-US" sz="2400" dirty="0">
                <a:latin typeface="Times New Roman" panose="02020603050405020304" pitchFamily="18" charset="0"/>
                <a:cs typeface="Times New Roman" panose="02020603050405020304" pitchFamily="18" charset="0"/>
              </a:rPr>
              <a:t>Recall=TP/TP + FN</a:t>
            </a:r>
          </a:p>
          <a:p>
            <a:r>
              <a:rPr lang="en-US" sz="2400" dirty="0">
                <a:latin typeface="Times New Roman" panose="02020603050405020304" pitchFamily="18" charset="0"/>
                <a:cs typeface="Times New Roman" panose="02020603050405020304" pitchFamily="18" charset="0"/>
              </a:rPr>
              <a:t>​Explanation: Measures the ability of the model to identify positive instances.</a:t>
            </a:r>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Confusion Matrix</a:t>
            </a:r>
            <a:r>
              <a:rPr lang="en-US" sz="2400" dirty="0">
                <a:latin typeface="Times New Roman" panose="02020603050405020304" pitchFamily="18" charset="0"/>
                <a:cs typeface="Times New Roman" panose="02020603050405020304" pitchFamily="18" charset="0"/>
              </a:rPr>
              <a:t>: A confusion matrix provides a detailed breakdown of true positive, true negative, false positive, and false negative predictions. It helps in understanding the model's performance in differentiating between positive and negative reviews.</a:t>
            </a:r>
          </a:p>
        </p:txBody>
      </p:sp>
    </p:spTree>
    <p:extLst>
      <p:ext uri="{BB962C8B-B14F-4D97-AF65-F5344CB8AC3E}">
        <p14:creationId xmlns:p14="http://schemas.microsoft.com/office/powerpoint/2010/main" val="2037883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00A92E-5AAF-6439-2DFF-4F48DB92352E}"/>
              </a:ext>
            </a:extLst>
          </p:cNvPr>
          <p:cNvSpPr txBox="1"/>
          <p:nvPr/>
        </p:nvSpPr>
        <p:spPr>
          <a:xfrm>
            <a:off x="914400" y="609600"/>
            <a:ext cx="7620000" cy="584775"/>
          </a:xfrm>
          <a:prstGeom prst="rect">
            <a:avLst/>
          </a:prstGeom>
          <a:noFill/>
        </p:spPr>
        <p:txBody>
          <a:bodyPr wrap="square" rtlCol="0">
            <a:spAutoFit/>
          </a:bodyPr>
          <a:lstStyle/>
          <a:p>
            <a:r>
              <a:rPr lang="en-US" sz="3200" dirty="0"/>
              <a:t>             RESULTS AND DISCUSSION</a:t>
            </a:r>
            <a:endParaRPr lang="en-IN" sz="3200" dirty="0"/>
          </a:p>
        </p:txBody>
      </p:sp>
      <p:sp>
        <p:nvSpPr>
          <p:cNvPr id="3" name="TextBox 2">
            <a:extLst>
              <a:ext uri="{FF2B5EF4-FFF2-40B4-BE49-F238E27FC236}">
                <a16:creationId xmlns:a16="http://schemas.microsoft.com/office/drawing/2014/main" id="{E63C3E8B-251B-6ABB-B35E-1D80E03647C1}"/>
              </a:ext>
            </a:extLst>
          </p:cNvPr>
          <p:cNvSpPr txBox="1"/>
          <p:nvPr/>
        </p:nvSpPr>
        <p:spPr>
          <a:xfrm>
            <a:off x="838200" y="1462445"/>
            <a:ext cx="5867400" cy="1384995"/>
          </a:xfrm>
          <a:prstGeom prst="rect">
            <a:avLst/>
          </a:prstGeom>
          <a:noFill/>
        </p:spPr>
        <p:txBody>
          <a:bodyPr wrap="square" rtlCol="0">
            <a:spAutoFit/>
          </a:bodyPr>
          <a:lstStyle/>
          <a:p>
            <a:r>
              <a:rPr lang="en-US" sz="2800" dirty="0"/>
              <a:t>1.NAIVE BAYE’S:</a:t>
            </a:r>
          </a:p>
          <a:p>
            <a:endParaRPr lang="en-US" sz="2800" dirty="0"/>
          </a:p>
          <a:p>
            <a:endParaRPr lang="en-IN" sz="2800" dirty="0"/>
          </a:p>
        </p:txBody>
      </p:sp>
      <p:pic>
        <p:nvPicPr>
          <p:cNvPr id="5" name="Picture 4">
            <a:extLst>
              <a:ext uri="{FF2B5EF4-FFF2-40B4-BE49-F238E27FC236}">
                <a16:creationId xmlns:a16="http://schemas.microsoft.com/office/drawing/2014/main" id="{B7593327-5134-6189-1E44-9B731217DF34}"/>
              </a:ext>
            </a:extLst>
          </p:cNvPr>
          <p:cNvPicPr>
            <a:picLocks noChangeAspect="1"/>
          </p:cNvPicPr>
          <p:nvPr/>
        </p:nvPicPr>
        <p:blipFill>
          <a:blip r:embed="rId2"/>
          <a:stretch>
            <a:fillRect/>
          </a:stretch>
        </p:blipFill>
        <p:spPr>
          <a:xfrm>
            <a:off x="781678" y="2093747"/>
            <a:ext cx="8781419" cy="3697453"/>
          </a:xfrm>
          <a:prstGeom prst="rect">
            <a:avLst/>
          </a:prstGeom>
        </p:spPr>
      </p:pic>
    </p:spTree>
    <p:extLst>
      <p:ext uri="{BB962C8B-B14F-4D97-AF65-F5344CB8AC3E}">
        <p14:creationId xmlns:p14="http://schemas.microsoft.com/office/powerpoint/2010/main" val="185260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108EDC-27C9-1C8E-78EA-7891671AE24C}"/>
              </a:ext>
            </a:extLst>
          </p:cNvPr>
          <p:cNvSpPr txBox="1"/>
          <p:nvPr/>
        </p:nvSpPr>
        <p:spPr>
          <a:xfrm>
            <a:off x="990600" y="685800"/>
            <a:ext cx="670560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2.LOGISTIC REGRESSION:</a:t>
            </a: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A080581-3803-94B5-6347-68C4817B0391}"/>
              </a:ext>
            </a:extLst>
          </p:cNvPr>
          <p:cNvPicPr>
            <a:picLocks noChangeAspect="1"/>
          </p:cNvPicPr>
          <p:nvPr/>
        </p:nvPicPr>
        <p:blipFill>
          <a:blip r:embed="rId2"/>
          <a:stretch>
            <a:fillRect/>
          </a:stretch>
        </p:blipFill>
        <p:spPr>
          <a:xfrm>
            <a:off x="1022724" y="1524000"/>
            <a:ext cx="9168402" cy="3429000"/>
          </a:xfrm>
          <a:prstGeom prst="rect">
            <a:avLst/>
          </a:prstGeom>
        </p:spPr>
      </p:pic>
    </p:spTree>
    <p:extLst>
      <p:ext uri="{BB962C8B-B14F-4D97-AF65-F5344CB8AC3E}">
        <p14:creationId xmlns:p14="http://schemas.microsoft.com/office/powerpoint/2010/main" val="2858548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18955F-1726-DC1C-4294-DBD1FC680928}"/>
              </a:ext>
            </a:extLst>
          </p:cNvPr>
          <p:cNvSpPr txBox="1"/>
          <p:nvPr/>
        </p:nvSpPr>
        <p:spPr>
          <a:xfrm>
            <a:off x="762000" y="609600"/>
            <a:ext cx="4343400" cy="523220"/>
          </a:xfrm>
          <a:prstGeom prst="rect">
            <a:avLst/>
          </a:prstGeom>
          <a:noFill/>
        </p:spPr>
        <p:txBody>
          <a:bodyPr wrap="square" rtlCol="0">
            <a:spAutoFit/>
          </a:bodyPr>
          <a:lstStyle/>
          <a:p>
            <a:r>
              <a:rPr lang="en-US" sz="2800" dirty="0"/>
              <a:t>3.RANDOM FOREST:</a:t>
            </a:r>
            <a:endParaRPr lang="en-IN" sz="2800" dirty="0"/>
          </a:p>
        </p:txBody>
      </p:sp>
      <p:pic>
        <p:nvPicPr>
          <p:cNvPr id="5" name="Picture 4">
            <a:extLst>
              <a:ext uri="{FF2B5EF4-FFF2-40B4-BE49-F238E27FC236}">
                <a16:creationId xmlns:a16="http://schemas.microsoft.com/office/drawing/2014/main" id="{F2F5542E-3472-DF22-E597-AD77CA2B8762}"/>
              </a:ext>
            </a:extLst>
          </p:cNvPr>
          <p:cNvPicPr>
            <a:picLocks noChangeAspect="1"/>
          </p:cNvPicPr>
          <p:nvPr/>
        </p:nvPicPr>
        <p:blipFill>
          <a:blip r:embed="rId2"/>
          <a:stretch>
            <a:fillRect/>
          </a:stretch>
        </p:blipFill>
        <p:spPr>
          <a:xfrm>
            <a:off x="914401" y="1320855"/>
            <a:ext cx="8534400" cy="3936945"/>
          </a:xfrm>
          <a:prstGeom prst="rect">
            <a:avLst/>
          </a:prstGeom>
        </p:spPr>
      </p:pic>
    </p:spTree>
    <p:extLst>
      <p:ext uri="{BB962C8B-B14F-4D97-AF65-F5344CB8AC3E}">
        <p14:creationId xmlns:p14="http://schemas.microsoft.com/office/powerpoint/2010/main" val="726893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533400"/>
            <a:ext cx="10134600" cy="812965"/>
          </a:xfrm>
          <a:prstGeom prst="rect">
            <a:avLst/>
          </a:prstGeom>
        </p:spPr>
        <p:txBody>
          <a:bodyPr vert="horz" wrap="square" lIns="0" tIns="256463" rIns="0" bIns="0" rtlCol="0">
            <a:spAutoFit/>
          </a:bodyPr>
          <a:lstStyle/>
          <a:p>
            <a:pPr marL="1231900">
              <a:lnSpc>
                <a:spcPct val="100000"/>
              </a:lnSpc>
              <a:spcBef>
                <a:spcPts val="90"/>
              </a:spcBef>
            </a:pPr>
            <a:r>
              <a:rPr spc="-10" dirty="0"/>
              <a:t>CONCLUSION</a:t>
            </a:r>
          </a:p>
        </p:txBody>
      </p:sp>
      <p:sp>
        <p:nvSpPr>
          <p:cNvPr id="6" name="TextBox 5">
            <a:extLst>
              <a:ext uri="{FF2B5EF4-FFF2-40B4-BE49-F238E27FC236}">
                <a16:creationId xmlns:a16="http://schemas.microsoft.com/office/drawing/2014/main" id="{265B6D51-5726-9DB9-95D5-066029378024}"/>
              </a:ext>
            </a:extLst>
          </p:cNvPr>
          <p:cNvSpPr txBox="1"/>
          <p:nvPr/>
        </p:nvSpPr>
        <p:spPr>
          <a:xfrm>
            <a:off x="990600" y="1752600"/>
            <a:ext cx="9525000" cy="255454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By successfully implementing this sentiment analysis and review classification system, the restaurant chain can enhance customer satisfaction ,improve operational efficiency and ultimately strengthen its competitive position in the market. </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840992" y="1036319"/>
            <a:ext cx="8510016" cy="478535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0079" y="541037"/>
            <a:ext cx="7494321" cy="755643"/>
          </a:xfrm>
          <a:prstGeom prst="rect">
            <a:avLst/>
          </a:prstGeom>
        </p:spPr>
        <p:txBody>
          <a:bodyPr vert="horz" wrap="square" lIns="0" tIns="199695" rIns="0" bIns="0" rtlCol="0">
            <a:spAutoFit/>
          </a:bodyPr>
          <a:lstStyle/>
          <a:p>
            <a:pPr marL="1857375">
              <a:lnSpc>
                <a:spcPct val="100000"/>
              </a:lnSpc>
              <a:spcBef>
                <a:spcPts val="90"/>
              </a:spcBef>
            </a:pPr>
            <a:r>
              <a:rPr spc="-10" dirty="0"/>
              <a:t>ABSTRACT</a:t>
            </a:r>
          </a:p>
        </p:txBody>
      </p:sp>
      <p:sp>
        <p:nvSpPr>
          <p:cNvPr id="3" name="object 3"/>
          <p:cNvSpPr txBox="1"/>
          <p:nvPr/>
        </p:nvSpPr>
        <p:spPr>
          <a:xfrm>
            <a:off x="1143000" y="2057400"/>
            <a:ext cx="10210799" cy="3460563"/>
          </a:xfrm>
          <a:prstGeom prst="rect">
            <a:avLst/>
          </a:prstGeom>
        </p:spPr>
        <p:txBody>
          <a:bodyPr vert="horz" wrap="square" lIns="0" tIns="13335" rIns="0" bIns="0" rtlCol="0">
            <a:spAutoFit/>
          </a:bodyPr>
          <a:lstStyle/>
          <a:p>
            <a:pPr marL="12700" marR="5080">
              <a:lnSpc>
                <a:spcPct val="100000"/>
              </a:lnSpc>
              <a:spcBef>
                <a:spcPts val="105"/>
              </a:spcBef>
            </a:pPr>
            <a:r>
              <a:rPr sz="2800" dirty="0">
                <a:latin typeface="Times New Roman"/>
                <a:cs typeface="Times New Roman"/>
              </a:rPr>
              <a:t>This</a:t>
            </a:r>
            <a:r>
              <a:rPr sz="2800" spc="-50" dirty="0">
                <a:latin typeface="Times New Roman"/>
                <a:cs typeface="Times New Roman"/>
              </a:rPr>
              <a:t> </a:t>
            </a:r>
            <a:r>
              <a:rPr sz="2800" dirty="0">
                <a:latin typeface="Times New Roman"/>
                <a:cs typeface="Times New Roman"/>
              </a:rPr>
              <a:t>project</a:t>
            </a:r>
            <a:r>
              <a:rPr sz="2800" spc="-45" dirty="0">
                <a:latin typeface="Times New Roman"/>
                <a:cs typeface="Times New Roman"/>
              </a:rPr>
              <a:t> </a:t>
            </a:r>
            <a:r>
              <a:rPr sz="2800" dirty="0">
                <a:latin typeface="Times New Roman"/>
                <a:cs typeface="Times New Roman"/>
              </a:rPr>
              <a:t>focuses</a:t>
            </a:r>
            <a:r>
              <a:rPr sz="2800" spc="-75" dirty="0">
                <a:latin typeface="Times New Roman"/>
                <a:cs typeface="Times New Roman"/>
              </a:rPr>
              <a:t> </a:t>
            </a:r>
            <a:r>
              <a:rPr sz="2800" dirty="0">
                <a:latin typeface="Times New Roman"/>
                <a:cs typeface="Times New Roman"/>
              </a:rPr>
              <a:t>on</a:t>
            </a:r>
            <a:r>
              <a:rPr sz="2800" spc="-25" dirty="0">
                <a:latin typeface="Times New Roman"/>
                <a:cs typeface="Times New Roman"/>
              </a:rPr>
              <a:t> </a:t>
            </a:r>
            <a:r>
              <a:rPr sz="2800" dirty="0">
                <a:latin typeface="Times New Roman"/>
                <a:cs typeface="Times New Roman"/>
              </a:rPr>
              <a:t>sentiment</a:t>
            </a:r>
            <a:r>
              <a:rPr sz="2800" spc="-75" dirty="0">
                <a:latin typeface="Times New Roman"/>
                <a:cs typeface="Times New Roman"/>
              </a:rPr>
              <a:t> </a:t>
            </a:r>
            <a:r>
              <a:rPr sz="2800" dirty="0">
                <a:latin typeface="Times New Roman"/>
                <a:cs typeface="Times New Roman"/>
              </a:rPr>
              <a:t>analysis</a:t>
            </a:r>
            <a:r>
              <a:rPr sz="2800" spc="-70" dirty="0">
                <a:latin typeface="Times New Roman"/>
                <a:cs typeface="Times New Roman"/>
              </a:rPr>
              <a:t> </a:t>
            </a:r>
            <a:r>
              <a:rPr sz="2800" dirty="0">
                <a:latin typeface="Times New Roman"/>
                <a:cs typeface="Times New Roman"/>
              </a:rPr>
              <a:t>and</a:t>
            </a:r>
            <a:r>
              <a:rPr sz="2800" spc="-25" dirty="0">
                <a:latin typeface="Times New Roman"/>
                <a:cs typeface="Times New Roman"/>
              </a:rPr>
              <a:t> </a:t>
            </a:r>
            <a:r>
              <a:rPr sz="2800" spc="-10" dirty="0">
                <a:latin typeface="Times New Roman"/>
                <a:cs typeface="Times New Roman"/>
              </a:rPr>
              <a:t>review </a:t>
            </a:r>
            <a:r>
              <a:rPr sz="2800" dirty="0">
                <a:latin typeface="Times New Roman"/>
                <a:cs typeface="Times New Roman"/>
              </a:rPr>
              <a:t>classification</a:t>
            </a:r>
            <a:r>
              <a:rPr sz="2800" spc="-100" dirty="0">
                <a:latin typeface="Times New Roman"/>
                <a:cs typeface="Times New Roman"/>
              </a:rPr>
              <a:t> </a:t>
            </a:r>
            <a:r>
              <a:rPr sz="2800" dirty="0">
                <a:latin typeface="Times New Roman"/>
                <a:cs typeface="Times New Roman"/>
              </a:rPr>
              <a:t>for a</a:t>
            </a:r>
            <a:r>
              <a:rPr sz="2800" spc="-15" dirty="0">
                <a:latin typeface="Times New Roman"/>
                <a:cs typeface="Times New Roman"/>
              </a:rPr>
              <a:t> </a:t>
            </a:r>
            <a:r>
              <a:rPr sz="2800" dirty="0">
                <a:latin typeface="Times New Roman"/>
                <a:cs typeface="Times New Roman"/>
              </a:rPr>
              <a:t>leading</a:t>
            </a:r>
            <a:r>
              <a:rPr sz="2800" spc="-95" dirty="0">
                <a:latin typeface="Times New Roman"/>
                <a:cs typeface="Times New Roman"/>
              </a:rPr>
              <a:t> </a:t>
            </a:r>
            <a:r>
              <a:rPr sz="2800" dirty="0">
                <a:latin typeface="Times New Roman"/>
                <a:cs typeface="Times New Roman"/>
              </a:rPr>
              <a:t>restaurant</a:t>
            </a:r>
            <a:r>
              <a:rPr sz="2800" spc="-100" dirty="0">
                <a:latin typeface="Times New Roman"/>
                <a:cs typeface="Times New Roman"/>
              </a:rPr>
              <a:t> </a:t>
            </a:r>
            <a:r>
              <a:rPr sz="2800" dirty="0">
                <a:latin typeface="Times New Roman"/>
                <a:cs typeface="Times New Roman"/>
              </a:rPr>
              <a:t>chain.</a:t>
            </a:r>
            <a:r>
              <a:rPr sz="2800" spc="-130" dirty="0">
                <a:latin typeface="Times New Roman"/>
                <a:cs typeface="Times New Roman"/>
              </a:rPr>
              <a:t> </a:t>
            </a:r>
            <a:r>
              <a:rPr sz="2800" dirty="0">
                <a:latin typeface="Times New Roman"/>
                <a:cs typeface="Times New Roman"/>
              </a:rPr>
              <a:t>The goal</a:t>
            </a:r>
            <a:r>
              <a:rPr sz="2800" spc="-70" dirty="0">
                <a:latin typeface="Times New Roman"/>
                <a:cs typeface="Times New Roman"/>
              </a:rPr>
              <a:t> </a:t>
            </a:r>
            <a:r>
              <a:rPr sz="2800" dirty="0">
                <a:latin typeface="Times New Roman"/>
                <a:cs typeface="Times New Roman"/>
              </a:rPr>
              <a:t>is</a:t>
            </a:r>
            <a:r>
              <a:rPr sz="2800" spc="-20" dirty="0">
                <a:latin typeface="Times New Roman"/>
                <a:cs typeface="Times New Roman"/>
              </a:rPr>
              <a:t> </a:t>
            </a:r>
            <a:r>
              <a:rPr sz="2800" spc="-25" dirty="0">
                <a:latin typeface="Times New Roman"/>
                <a:cs typeface="Times New Roman"/>
              </a:rPr>
              <a:t>to </a:t>
            </a:r>
            <a:r>
              <a:rPr sz="2800" dirty="0">
                <a:latin typeface="Times New Roman"/>
                <a:cs typeface="Times New Roman"/>
              </a:rPr>
              <a:t>develop</a:t>
            </a:r>
            <a:r>
              <a:rPr sz="2800" spc="-80" dirty="0">
                <a:latin typeface="Times New Roman"/>
                <a:cs typeface="Times New Roman"/>
              </a:rPr>
              <a:t> </a:t>
            </a:r>
            <a:r>
              <a:rPr sz="2800" dirty="0">
                <a:latin typeface="Times New Roman"/>
                <a:cs typeface="Times New Roman"/>
              </a:rPr>
              <a:t>a</a:t>
            </a:r>
            <a:r>
              <a:rPr sz="2800" spc="-10" dirty="0">
                <a:latin typeface="Times New Roman"/>
                <a:cs typeface="Times New Roman"/>
              </a:rPr>
              <a:t> </a:t>
            </a:r>
            <a:r>
              <a:rPr sz="2800" dirty="0">
                <a:latin typeface="Times New Roman"/>
                <a:cs typeface="Times New Roman"/>
              </a:rPr>
              <a:t>robust</a:t>
            </a:r>
            <a:r>
              <a:rPr sz="2800" spc="-100" dirty="0">
                <a:latin typeface="Times New Roman"/>
                <a:cs typeface="Times New Roman"/>
              </a:rPr>
              <a:t> </a:t>
            </a:r>
            <a:r>
              <a:rPr sz="2800" dirty="0">
                <a:latin typeface="Times New Roman"/>
                <a:cs typeface="Times New Roman"/>
              </a:rPr>
              <a:t>system</a:t>
            </a:r>
            <a:r>
              <a:rPr sz="2800" spc="-45" dirty="0">
                <a:latin typeface="Times New Roman"/>
                <a:cs typeface="Times New Roman"/>
              </a:rPr>
              <a:t> </a:t>
            </a:r>
            <a:r>
              <a:rPr sz="2800" dirty="0">
                <a:latin typeface="Times New Roman"/>
                <a:cs typeface="Times New Roman"/>
              </a:rPr>
              <a:t>that</a:t>
            </a:r>
            <a:r>
              <a:rPr sz="2800" spc="-50" dirty="0">
                <a:latin typeface="Times New Roman"/>
                <a:cs typeface="Times New Roman"/>
              </a:rPr>
              <a:t> </a:t>
            </a:r>
            <a:r>
              <a:rPr sz="2800" dirty="0">
                <a:latin typeface="Times New Roman"/>
                <a:cs typeface="Times New Roman"/>
              </a:rPr>
              <a:t>can</a:t>
            </a:r>
            <a:r>
              <a:rPr sz="2800" spc="-55" dirty="0">
                <a:latin typeface="Times New Roman"/>
                <a:cs typeface="Times New Roman"/>
              </a:rPr>
              <a:t> </a:t>
            </a:r>
            <a:r>
              <a:rPr sz="2800" dirty="0">
                <a:latin typeface="Times New Roman"/>
                <a:cs typeface="Times New Roman"/>
              </a:rPr>
              <a:t>automatically</a:t>
            </a:r>
            <a:r>
              <a:rPr sz="2800" spc="-70" dirty="0">
                <a:latin typeface="Times New Roman"/>
                <a:cs typeface="Times New Roman"/>
              </a:rPr>
              <a:t> </a:t>
            </a:r>
            <a:r>
              <a:rPr sz="2800" spc="-10" dirty="0">
                <a:latin typeface="Times New Roman"/>
                <a:cs typeface="Times New Roman"/>
              </a:rPr>
              <a:t>categorize </a:t>
            </a:r>
            <a:r>
              <a:rPr sz="2800" dirty="0">
                <a:latin typeface="Times New Roman"/>
                <a:cs typeface="Times New Roman"/>
              </a:rPr>
              <a:t>customer</a:t>
            </a:r>
            <a:r>
              <a:rPr sz="2800" spc="-50" dirty="0">
                <a:latin typeface="Times New Roman"/>
                <a:cs typeface="Times New Roman"/>
              </a:rPr>
              <a:t> </a:t>
            </a:r>
            <a:r>
              <a:rPr sz="2800" dirty="0">
                <a:latin typeface="Times New Roman"/>
                <a:cs typeface="Times New Roman"/>
              </a:rPr>
              <a:t>reviews</a:t>
            </a:r>
            <a:r>
              <a:rPr sz="2800" spc="-45" dirty="0">
                <a:latin typeface="Times New Roman"/>
                <a:cs typeface="Times New Roman"/>
              </a:rPr>
              <a:t> </a:t>
            </a:r>
            <a:r>
              <a:rPr sz="2800" dirty="0">
                <a:latin typeface="Times New Roman"/>
                <a:cs typeface="Times New Roman"/>
              </a:rPr>
              <a:t>into</a:t>
            </a:r>
            <a:r>
              <a:rPr sz="2800" spc="-70" dirty="0">
                <a:latin typeface="Times New Roman"/>
                <a:cs typeface="Times New Roman"/>
              </a:rPr>
              <a:t> </a:t>
            </a:r>
            <a:r>
              <a:rPr sz="2800" dirty="0">
                <a:latin typeface="Times New Roman"/>
                <a:cs typeface="Times New Roman"/>
              </a:rPr>
              <a:t>positive,</a:t>
            </a:r>
            <a:r>
              <a:rPr sz="2800" spc="-85" dirty="0">
                <a:latin typeface="Times New Roman"/>
                <a:cs typeface="Times New Roman"/>
              </a:rPr>
              <a:t> </a:t>
            </a:r>
            <a:r>
              <a:rPr sz="2800" dirty="0">
                <a:latin typeface="Times New Roman"/>
                <a:cs typeface="Times New Roman"/>
              </a:rPr>
              <a:t>negative,</a:t>
            </a:r>
            <a:r>
              <a:rPr sz="2800" spc="-80" dirty="0">
                <a:latin typeface="Times New Roman"/>
                <a:cs typeface="Times New Roman"/>
              </a:rPr>
              <a:t> </a:t>
            </a:r>
            <a:r>
              <a:rPr sz="2800" dirty="0">
                <a:latin typeface="Times New Roman"/>
                <a:cs typeface="Times New Roman"/>
              </a:rPr>
              <a:t>or neutral</a:t>
            </a:r>
            <a:r>
              <a:rPr sz="2800" spc="-85" dirty="0">
                <a:latin typeface="Times New Roman"/>
                <a:cs typeface="Times New Roman"/>
              </a:rPr>
              <a:t> </a:t>
            </a:r>
            <a:r>
              <a:rPr sz="2800" spc="-10" dirty="0">
                <a:latin typeface="Times New Roman"/>
                <a:cs typeface="Times New Roman"/>
              </a:rPr>
              <a:t>sentiments </a:t>
            </a:r>
            <a:r>
              <a:rPr sz="2800" dirty="0">
                <a:latin typeface="Times New Roman"/>
                <a:cs typeface="Times New Roman"/>
              </a:rPr>
              <a:t>based</a:t>
            </a:r>
            <a:r>
              <a:rPr sz="2800" spc="-80" dirty="0">
                <a:latin typeface="Times New Roman"/>
                <a:cs typeface="Times New Roman"/>
              </a:rPr>
              <a:t> </a:t>
            </a:r>
            <a:r>
              <a:rPr sz="2800" dirty="0">
                <a:latin typeface="Times New Roman"/>
                <a:cs typeface="Times New Roman"/>
              </a:rPr>
              <a:t>on</a:t>
            </a:r>
            <a:r>
              <a:rPr sz="2800" spc="-30" dirty="0">
                <a:latin typeface="Times New Roman"/>
                <a:cs typeface="Times New Roman"/>
              </a:rPr>
              <a:t> </a:t>
            </a:r>
            <a:r>
              <a:rPr sz="2800" dirty="0">
                <a:latin typeface="Times New Roman"/>
                <a:cs typeface="Times New Roman"/>
              </a:rPr>
              <a:t>the</a:t>
            </a:r>
            <a:r>
              <a:rPr sz="2800" spc="-65" dirty="0">
                <a:latin typeface="Times New Roman"/>
                <a:cs typeface="Times New Roman"/>
              </a:rPr>
              <a:t> </a:t>
            </a:r>
            <a:r>
              <a:rPr sz="2800" dirty="0">
                <a:latin typeface="Times New Roman"/>
                <a:cs typeface="Times New Roman"/>
              </a:rPr>
              <a:t>content</a:t>
            </a:r>
            <a:r>
              <a:rPr sz="2800" spc="-105" dirty="0">
                <a:latin typeface="Times New Roman"/>
                <a:cs typeface="Times New Roman"/>
              </a:rPr>
              <a:t> </a:t>
            </a:r>
            <a:r>
              <a:rPr sz="2800" dirty="0">
                <a:latin typeface="Times New Roman"/>
                <a:cs typeface="Times New Roman"/>
              </a:rPr>
              <a:t>of</a:t>
            </a:r>
            <a:r>
              <a:rPr sz="2800" spc="-10" dirty="0">
                <a:latin typeface="Times New Roman"/>
                <a:cs typeface="Times New Roman"/>
              </a:rPr>
              <a:t> </a:t>
            </a:r>
            <a:r>
              <a:rPr sz="2800" dirty="0">
                <a:latin typeface="Times New Roman"/>
                <a:cs typeface="Times New Roman"/>
              </a:rPr>
              <a:t>the</a:t>
            </a:r>
            <a:r>
              <a:rPr sz="2800" spc="-65" dirty="0">
                <a:latin typeface="Times New Roman"/>
                <a:cs typeface="Times New Roman"/>
              </a:rPr>
              <a:t> </a:t>
            </a:r>
            <a:r>
              <a:rPr sz="2800" spc="-10" dirty="0">
                <a:latin typeface="Times New Roman"/>
                <a:cs typeface="Times New Roman"/>
              </a:rPr>
              <a:t>review.</a:t>
            </a:r>
            <a:r>
              <a:rPr sz="2800" spc="-45" dirty="0">
                <a:latin typeface="Times New Roman"/>
                <a:cs typeface="Times New Roman"/>
              </a:rPr>
              <a:t> </a:t>
            </a:r>
            <a:r>
              <a:rPr sz="2800" dirty="0">
                <a:latin typeface="Times New Roman"/>
                <a:cs typeface="Times New Roman"/>
              </a:rPr>
              <a:t>By</a:t>
            </a:r>
            <a:r>
              <a:rPr sz="2800" spc="-35" dirty="0">
                <a:latin typeface="Times New Roman"/>
                <a:cs typeface="Times New Roman"/>
              </a:rPr>
              <a:t> </a:t>
            </a:r>
            <a:r>
              <a:rPr sz="2800" dirty="0">
                <a:latin typeface="Times New Roman"/>
                <a:cs typeface="Times New Roman"/>
              </a:rPr>
              <a:t>harnessing</a:t>
            </a:r>
            <a:r>
              <a:rPr sz="2800" spc="-80" dirty="0">
                <a:latin typeface="Times New Roman"/>
                <a:cs typeface="Times New Roman"/>
              </a:rPr>
              <a:t> </a:t>
            </a:r>
            <a:r>
              <a:rPr sz="2800" spc="-10" dirty="0">
                <a:latin typeface="Times New Roman"/>
                <a:cs typeface="Times New Roman"/>
              </a:rPr>
              <a:t>natural </a:t>
            </a:r>
            <a:r>
              <a:rPr sz="2800" dirty="0">
                <a:latin typeface="Times New Roman"/>
                <a:cs typeface="Times New Roman"/>
              </a:rPr>
              <a:t>language</a:t>
            </a:r>
            <a:r>
              <a:rPr sz="2800" spc="-110" dirty="0">
                <a:latin typeface="Times New Roman"/>
                <a:cs typeface="Times New Roman"/>
              </a:rPr>
              <a:t> </a:t>
            </a:r>
            <a:r>
              <a:rPr sz="2800" dirty="0">
                <a:latin typeface="Times New Roman"/>
                <a:cs typeface="Times New Roman"/>
              </a:rPr>
              <a:t>processing</a:t>
            </a:r>
            <a:r>
              <a:rPr sz="2800" spc="-100" dirty="0">
                <a:latin typeface="Times New Roman"/>
                <a:cs typeface="Times New Roman"/>
              </a:rPr>
              <a:t> </a:t>
            </a:r>
            <a:r>
              <a:rPr sz="2800" dirty="0">
                <a:latin typeface="Times New Roman"/>
                <a:cs typeface="Times New Roman"/>
              </a:rPr>
              <a:t>(NLP)</a:t>
            </a:r>
            <a:r>
              <a:rPr sz="2800" spc="5" dirty="0">
                <a:latin typeface="Times New Roman"/>
                <a:cs typeface="Times New Roman"/>
              </a:rPr>
              <a:t> </a:t>
            </a:r>
            <a:r>
              <a:rPr sz="2800" dirty="0">
                <a:latin typeface="Times New Roman"/>
                <a:cs typeface="Times New Roman"/>
              </a:rPr>
              <a:t>techniques</a:t>
            </a:r>
            <a:r>
              <a:rPr sz="2800" spc="-100" dirty="0">
                <a:latin typeface="Times New Roman"/>
                <a:cs typeface="Times New Roman"/>
              </a:rPr>
              <a:t> </a:t>
            </a:r>
            <a:r>
              <a:rPr sz="2800" dirty="0">
                <a:latin typeface="Times New Roman"/>
                <a:cs typeface="Times New Roman"/>
              </a:rPr>
              <a:t>and</a:t>
            </a:r>
            <a:r>
              <a:rPr sz="2800" spc="-35" dirty="0">
                <a:latin typeface="Times New Roman"/>
                <a:cs typeface="Times New Roman"/>
              </a:rPr>
              <a:t> </a:t>
            </a:r>
            <a:r>
              <a:rPr sz="2800" dirty="0">
                <a:latin typeface="Times New Roman"/>
                <a:cs typeface="Times New Roman"/>
              </a:rPr>
              <a:t>machine</a:t>
            </a:r>
            <a:r>
              <a:rPr sz="2800" spc="-60" dirty="0">
                <a:latin typeface="Times New Roman"/>
                <a:cs typeface="Times New Roman"/>
              </a:rPr>
              <a:t> </a:t>
            </a:r>
            <a:r>
              <a:rPr sz="2800" spc="-10" dirty="0">
                <a:latin typeface="Times New Roman"/>
                <a:cs typeface="Times New Roman"/>
              </a:rPr>
              <a:t>learning </a:t>
            </a:r>
            <a:r>
              <a:rPr sz="2800" dirty="0">
                <a:latin typeface="Times New Roman"/>
                <a:cs typeface="Times New Roman"/>
              </a:rPr>
              <a:t>algorithms,</a:t>
            </a:r>
            <a:r>
              <a:rPr sz="2800" spc="-75" dirty="0">
                <a:latin typeface="Times New Roman"/>
                <a:cs typeface="Times New Roman"/>
              </a:rPr>
              <a:t> </a:t>
            </a:r>
            <a:r>
              <a:rPr sz="2800" dirty="0">
                <a:latin typeface="Times New Roman"/>
                <a:cs typeface="Times New Roman"/>
              </a:rPr>
              <a:t>this</a:t>
            </a:r>
            <a:r>
              <a:rPr sz="2800" spc="-75" dirty="0">
                <a:latin typeface="Times New Roman"/>
                <a:cs typeface="Times New Roman"/>
              </a:rPr>
              <a:t> </a:t>
            </a:r>
            <a:r>
              <a:rPr sz="2800" dirty="0">
                <a:latin typeface="Times New Roman"/>
                <a:cs typeface="Times New Roman"/>
              </a:rPr>
              <a:t>project</a:t>
            </a:r>
            <a:r>
              <a:rPr sz="2800" spc="-50" dirty="0">
                <a:latin typeface="Times New Roman"/>
                <a:cs typeface="Times New Roman"/>
              </a:rPr>
              <a:t> </a:t>
            </a:r>
            <a:r>
              <a:rPr sz="2800" dirty="0">
                <a:latin typeface="Times New Roman"/>
                <a:cs typeface="Times New Roman"/>
              </a:rPr>
              <a:t>aims</a:t>
            </a:r>
            <a:r>
              <a:rPr sz="2800" spc="5" dirty="0">
                <a:latin typeface="Times New Roman"/>
                <a:cs typeface="Times New Roman"/>
              </a:rPr>
              <a:t> </a:t>
            </a:r>
            <a:r>
              <a:rPr sz="2800" dirty="0">
                <a:latin typeface="Times New Roman"/>
                <a:cs typeface="Times New Roman"/>
              </a:rPr>
              <a:t>to</a:t>
            </a:r>
            <a:r>
              <a:rPr sz="2800" spc="-20" dirty="0">
                <a:latin typeface="Times New Roman"/>
                <a:cs typeface="Times New Roman"/>
              </a:rPr>
              <a:t> </a:t>
            </a:r>
            <a:r>
              <a:rPr sz="2800" dirty="0">
                <a:latin typeface="Times New Roman"/>
                <a:cs typeface="Times New Roman"/>
              </a:rPr>
              <a:t>provide</a:t>
            </a:r>
            <a:r>
              <a:rPr sz="2800" spc="-80" dirty="0">
                <a:latin typeface="Times New Roman"/>
                <a:cs typeface="Times New Roman"/>
              </a:rPr>
              <a:t> </a:t>
            </a:r>
            <a:r>
              <a:rPr sz="2800" dirty="0">
                <a:latin typeface="Times New Roman"/>
                <a:cs typeface="Times New Roman"/>
              </a:rPr>
              <a:t>valuable</a:t>
            </a:r>
            <a:r>
              <a:rPr sz="2800" spc="-105" dirty="0">
                <a:latin typeface="Times New Roman"/>
                <a:cs typeface="Times New Roman"/>
              </a:rPr>
              <a:t> </a:t>
            </a:r>
            <a:r>
              <a:rPr sz="2800" dirty="0">
                <a:latin typeface="Times New Roman"/>
                <a:cs typeface="Times New Roman"/>
              </a:rPr>
              <a:t>insights</a:t>
            </a:r>
            <a:r>
              <a:rPr sz="2800" spc="-90" dirty="0">
                <a:latin typeface="Times New Roman"/>
                <a:cs typeface="Times New Roman"/>
              </a:rPr>
              <a:t> </a:t>
            </a:r>
            <a:r>
              <a:rPr sz="2800" spc="-25" dirty="0">
                <a:latin typeface="Times New Roman"/>
                <a:cs typeface="Times New Roman"/>
              </a:rPr>
              <a:t>to</a:t>
            </a:r>
            <a:r>
              <a:rPr sz="2800" spc="700" dirty="0">
                <a:latin typeface="Times New Roman"/>
                <a:cs typeface="Times New Roman"/>
              </a:rPr>
              <a:t> </a:t>
            </a:r>
            <a:r>
              <a:rPr sz="2800" dirty="0">
                <a:latin typeface="Times New Roman"/>
                <a:cs typeface="Times New Roman"/>
              </a:rPr>
              <a:t>the</a:t>
            </a:r>
            <a:r>
              <a:rPr sz="2800" spc="-65" dirty="0">
                <a:latin typeface="Times New Roman"/>
                <a:cs typeface="Times New Roman"/>
              </a:rPr>
              <a:t> </a:t>
            </a:r>
            <a:r>
              <a:rPr sz="2800" dirty="0">
                <a:latin typeface="Times New Roman"/>
                <a:cs typeface="Times New Roman"/>
              </a:rPr>
              <a:t>restaurant</a:t>
            </a:r>
            <a:r>
              <a:rPr sz="2800" spc="-65" dirty="0">
                <a:latin typeface="Times New Roman"/>
                <a:cs typeface="Times New Roman"/>
              </a:rPr>
              <a:t> </a:t>
            </a:r>
            <a:r>
              <a:rPr sz="2800" dirty="0">
                <a:latin typeface="Times New Roman"/>
                <a:cs typeface="Times New Roman"/>
              </a:rPr>
              <a:t>chain</a:t>
            </a:r>
            <a:r>
              <a:rPr sz="2800" spc="-65" dirty="0">
                <a:latin typeface="Times New Roman"/>
                <a:cs typeface="Times New Roman"/>
              </a:rPr>
              <a:t> </a:t>
            </a:r>
            <a:r>
              <a:rPr sz="2800" dirty="0">
                <a:latin typeface="Times New Roman"/>
                <a:cs typeface="Times New Roman"/>
              </a:rPr>
              <a:t>regarding</a:t>
            </a:r>
            <a:r>
              <a:rPr sz="2800" spc="-95" dirty="0">
                <a:latin typeface="Times New Roman"/>
                <a:cs typeface="Times New Roman"/>
              </a:rPr>
              <a:t> </a:t>
            </a:r>
            <a:r>
              <a:rPr sz="2800" dirty="0">
                <a:latin typeface="Times New Roman"/>
                <a:cs typeface="Times New Roman"/>
              </a:rPr>
              <a:t>customer</a:t>
            </a:r>
            <a:r>
              <a:rPr sz="2800" spc="-50" dirty="0">
                <a:latin typeface="Times New Roman"/>
                <a:cs typeface="Times New Roman"/>
              </a:rPr>
              <a:t> </a:t>
            </a:r>
            <a:r>
              <a:rPr sz="2800" dirty="0">
                <a:latin typeface="Times New Roman"/>
                <a:cs typeface="Times New Roman"/>
              </a:rPr>
              <a:t>feedback,</a:t>
            </a:r>
            <a:r>
              <a:rPr sz="2800" spc="-80" dirty="0">
                <a:latin typeface="Times New Roman"/>
                <a:cs typeface="Times New Roman"/>
              </a:rPr>
              <a:t> </a:t>
            </a:r>
            <a:r>
              <a:rPr sz="2800" spc="-10" dirty="0">
                <a:latin typeface="Times New Roman"/>
                <a:cs typeface="Times New Roman"/>
              </a:rPr>
              <a:t>enabling </a:t>
            </a:r>
            <a:r>
              <a:rPr sz="2800" dirty="0">
                <a:latin typeface="Times New Roman"/>
                <a:cs typeface="Times New Roman"/>
              </a:rPr>
              <a:t>them</a:t>
            </a:r>
            <a:r>
              <a:rPr sz="2800" spc="-55" dirty="0">
                <a:latin typeface="Times New Roman"/>
                <a:cs typeface="Times New Roman"/>
              </a:rPr>
              <a:t> </a:t>
            </a:r>
            <a:r>
              <a:rPr sz="2800" dirty="0">
                <a:latin typeface="Times New Roman"/>
                <a:cs typeface="Times New Roman"/>
              </a:rPr>
              <a:t>to</a:t>
            </a:r>
            <a:r>
              <a:rPr sz="2800" spc="-15" dirty="0">
                <a:latin typeface="Times New Roman"/>
                <a:cs typeface="Times New Roman"/>
              </a:rPr>
              <a:t> </a:t>
            </a:r>
            <a:r>
              <a:rPr sz="2800" dirty="0">
                <a:latin typeface="Times New Roman"/>
                <a:cs typeface="Times New Roman"/>
              </a:rPr>
              <a:t>improve</a:t>
            </a:r>
            <a:r>
              <a:rPr sz="2800" spc="-60" dirty="0">
                <a:latin typeface="Times New Roman"/>
                <a:cs typeface="Times New Roman"/>
              </a:rPr>
              <a:t> </a:t>
            </a:r>
            <a:r>
              <a:rPr sz="2800" dirty="0">
                <a:latin typeface="Times New Roman"/>
                <a:cs typeface="Times New Roman"/>
              </a:rPr>
              <a:t>customer</a:t>
            </a:r>
            <a:r>
              <a:rPr sz="2800" spc="-30" dirty="0">
                <a:latin typeface="Times New Roman"/>
                <a:cs typeface="Times New Roman"/>
              </a:rPr>
              <a:t> </a:t>
            </a:r>
            <a:r>
              <a:rPr sz="2800" dirty="0">
                <a:latin typeface="Times New Roman"/>
                <a:cs typeface="Times New Roman"/>
              </a:rPr>
              <a:t>satisfaction</a:t>
            </a:r>
            <a:r>
              <a:rPr sz="2800" spc="-95" dirty="0">
                <a:latin typeface="Times New Roman"/>
                <a:cs typeface="Times New Roman"/>
              </a:rPr>
              <a:t> </a:t>
            </a:r>
            <a:r>
              <a:rPr sz="2800" dirty="0">
                <a:latin typeface="Times New Roman"/>
                <a:cs typeface="Times New Roman"/>
              </a:rPr>
              <a:t>and</a:t>
            </a:r>
            <a:r>
              <a:rPr sz="2800" spc="-25" dirty="0">
                <a:latin typeface="Times New Roman"/>
                <a:cs typeface="Times New Roman"/>
              </a:rPr>
              <a:t> </a:t>
            </a:r>
            <a:r>
              <a:rPr sz="2800" dirty="0">
                <a:latin typeface="Times New Roman"/>
                <a:cs typeface="Times New Roman"/>
              </a:rPr>
              <a:t>make data-</a:t>
            </a:r>
            <a:r>
              <a:rPr sz="2800" spc="-10" dirty="0">
                <a:latin typeface="Times New Roman"/>
                <a:cs typeface="Times New Roman"/>
              </a:rPr>
              <a:t>driven decisions.</a:t>
            </a:r>
            <a:endParaRPr sz="28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613059"/>
            <a:ext cx="8305800" cy="838177"/>
          </a:xfrm>
          <a:prstGeom prst="rect">
            <a:avLst/>
          </a:prstGeom>
        </p:spPr>
        <p:txBody>
          <a:bodyPr vert="horz" wrap="square" lIns="0" tIns="281431" rIns="0" bIns="0" rtlCol="0">
            <a:spAutoFit/>
          </a:bodyPr>
          <a:lstStyle/>
          <a:p>
            <a:pPr marL="1280795">
              <a:lnSpc>
                <a:spcPct val="100000"/>
              </a:lnSpc>
              <a:spcBef>
                <a:spcPts val="95"/>
              </a:spcBef>
            </a:pPr>
            <a:r>
              <a:rPr spc="-10" dirty="0"/>
              <a:t>INTRODUCTION</a:t>
            </a:r>
          </a:p>
        </p:txBody>
      </p:sp>
      <p:sp>
        <p:nvSpPr>
          <p:cNvPr id="3" name="object 3"/>
          <p:cNvSpPr txBox="1"/>
          <p:nvPr/>
        </p:nvSpPr>
        <p:spPr>
          <a:xfrm>
            <a:off x="890726" y="1598117"/>
            <a:ext cx="9548673" cy="4322978"/>
          </a:xfrm>
          <a:prstGeom prst="rect">
            <a:avLst/>
          </a:prstGeom>
        </p:spPr>
        <p:txBody>
          <a:bodyPr vert="horz" wrap="square" lIns="0" tIns="13970" rIns="0" bIns="0" rtlCol="0">
            <a:spAutoFit/>
          </a:bodyPr>
          <a:lstStyle/>
          <a:p>
            <a:pPr marL="12700" marR="207010">
              <a:lnSpc>
                <a:spcPct val="100000"/>
              </a:lnSpc>
              <a:spcBef>
                <a:spcPts val="110"/>
              </a:spcBef>
            </a:pPr>
            <a:r>
              <a:rPr sz="2800" dirty="0">
                <a:latin typeface="Times New Roman"/>
                <a:cs typeface="Times New Roman"/>
              </a:rPr>
              <a:t>In</a:t>
            </a:r>
            <a:r>
              <a:rPr sz="2800" spc="10" dirty="0">
                <a:latin typeface="Times New Roman"/>
                <a:cs typeface="Times New Roman"/>
              </a:rPr>
              <a:t> </a:t>
            </a:r>
            <a:r>
              <a:rPr sz="2800" dirty="0">
                <a:latin typeface="Times New Roman"/>
                <a:cs typeface="Times New Roman"/>
              </a:rPr>
              <a:t>today's</a:t>
            </a:r>
            <a:r>
              <a:rPr sz="2800" spc="-45" dirty="0">
                <a:latin typeface="Times New Roman"/>
                <a:cs typeface="Times New Roman"/>
              </a:rPr>
              <a:t> </a:t>
            </a:r>
            <a:r>
              <a:rPr sz="2800" dirty="0">
                <a:latin typeface="Times New Roman"/>
                <a:cs typeface="Times New Roman"/>
              </a:rPr>
              <a:t>digital</a:t>
            </a:r>
            <a:r>
              <a:rPr sz="2800" spc="-90" dirty="0">
                <a:latin typeface="Times New Roman"/>
                <a:cs typeface="Times New Roman"/>
              </a:rPr>
              <a:t> </a:t>
            </a:r>
            <a:r>
              <a:rPr sz="2800" dirty="0">
                <a:latin typeface="Times New Roman"/>
                <a:cs typeface="Times New Roman"/>
              </a:rPr>
              <a:t>age,</a:t>
            </a:r>
            <a:r>
              <a:rPr sz="2800" spc="-35" dirty="0">
                <a:latin typeface="Times New Roman"/>
                <a:cs typeface="Times New Roman"/>
              </a:rPr>
              <a:t> </a:t>
            </a:r>
            <a:r>
              <a:rPr sz="2800" dirty="0">
                <a:latin typeface="Times New Roman"/>
                <a:cs typeface="Times New Roman"/>
              </a:rPr>
              <a:t>online</a:t>
            </a:r>
            <a:r>
              <a:rPr sz="2800" spc="-95" dirty="0">
                <a:latin typeface="Times New Roman"/>
                <a:cs typeface="Times New Roman"/>
              </a:rPr>
              <a:t> </a:t>
            </a:r>
            <a:r>
              <a:rPr sz="2800" dirty="0">
                <a:latin typeface="Times New Roman"/>
                <a:cs typeface="Times New Roman"/>
              </a:rPr>
              <a:t>reviews</a:t>
            </a:r>
            <a:r>
              <a:rPr sz="2800" spc="-40" dirty="0">
                <a:latin typeface="Times New Roman"/>
                <a:cs typeface="Times New Roman"/>
              </a:rPr>
              <a:t> </a:t>
            </a:r>
            <a:r>
              <a:rPr sz="2800" dirty="0">
                <a:latin typeface="Times New Roman"/>
                <a:cs typeface="Times New Roman"/>
              </a:rPr>
              <a:t>play</a:t>
            </a:r>
            <a:r>
              <a:rPr sz="2800" spc="-35" dirty="0">
                <a:latin typeface="Times New Roman"/>
                <a:cs typeface="Times New Roman"/>
              </a:rPr>
              <a:t> </a:t>
            </a:r>
            <a:r>
              <a:rPr sz="2800" dirty="0">
                <a:latin typeface="Times New Roman"/>
                <a:cs typeface="Times New Roman"/>
              </a:rPr>
              <a:t>a</a:t>
            </a:r>
            <a:r>
              <a:rPr sz="2800" spc="-30" dirty="0">
                <a:latin typeface="Times New Roman"/>
                <a:cs typeface="Times New Roman"/>
              </a:rPr>
              <a:t> </a:t>
            </a:r>
            <a:r>
              <a:rPr sz="2800" dirty="0">
                <a:latin typeface="Times New Roman"/>
                <a:cs typeface="Times New Roman"/>
              </a:rPr>
              <a:t>crucial</a:t>
            </a:r>
            <a:r>
              <a:rPr sz="2800" spc="-65" dirty="0">
                <a:latin typeface="Times New Roman"/>
                <a:cs typeface="Times New Roman"/>
              </a:rPr>
              <a:t> </a:t>
            </a:r>
            <a:r>
              <a:rPr sz="2800" dirty="0">
                <a:latin typeface="Times New Roman"/>
                <a:cs typeface="Times New Roman"/>
              </a:rPr>
              <a:t>role</a:t>
            </a:r>
            <a:r>
              <a:rPr sz="2800" spc="-25" dirty="0">
                <a:latin typeface="Times New Roman"/>
                <a:cs typeface="Times New Roman"/>
              </a:rPr>
              <a:t> in </a:t>
            </a:r>
            <a:r>
              <a:rPr sz="2800" dirty="0">
                <a:latin typeface="Times New Roman"/>
                <a:cs typeface="Times New Roman"/>
              </a:rPr>
              <a:t>shaping</a:t>
            </a:r>
            <a:r>
              <a:rPr sz="2800" spc="-80" dirty="0">
                <a:latin typeface="Times New Roman"/>
                <a:cs typeface="Times New Roman"/>
              </a:rPr>
              <a:t> </a:t>
            </a:r>
            <a:r>
              <a:rPr sz="2800" dirty="0">
                <a:latin typeface="Times New Roman"/>
                <a:cs typeface="Times New Roman"/>
              </a:rPr>
              <a:t>the</a:t>
            </a:r>
            <a:r>
              <a:rPr sz="2800" spc="-60" dirty="0">
                <a:latin typeface="Times New Roman"/>
                <a:cs typeface="Times New Roman"/>
              </a:rPr>
              <a:t> </a:t>
            </a:r>
            <a:r>
              <a:rPr sz="2800" dirty="0">
                <a:latin typeface="Times New Roman"/>
                <a:cs typeface="Times New Roman"/>
              </a:rPr>
              <a:t>reputation</a:t>
            </a:r>
            <a:r>
              <a:rPr sz="2800" spc="-20" dirty="0">
                <a:latin typeface="Times New Roman"/>
                <a:cs typeface="Times New Roman"/>
              </a:rPr>
              <a:t> </a:t>
            </a:r>
            <a:r>
              <a:rPr sz="2800" dirty="0">
                <a:latin typeface="Times New Roman"/>
                <a:cs typeface="Times New Roman"/>
              </a:rPr>
              <a:t>and</a:t>
            </a:r>
            <a:r>
              <a:rPr sz="2800" spc="-80" dirty="0">
                <a:latin typeface="Times New Roman"/>
                <a:cs typeface="Times New Roman"/>
              </a:rPr>
              <a:t> </a:t>
            </a:r>
            <a:r>
              <a:rPr sz="2800" dirty="0">
                <a:latin typeface="Times New Roman"/>
                <a:cs typeface="Times New Roman"/>
              </a:rPr>
              <a:t>success</a:t>
            </a:r>
            <a:r>
              <a:rPr sz="2800" spc="-100" dirty="0">
                <a:latin typeface="Times New Roman"/>
                <a:cs typeface="Times New Roman"/>
              </a:rPr>
              <a:t> </a:t>
            </a:r>
            <a:r>
              <a:rPr sz="2800" dirty="0">
                <a:latin typeface="Times New Roman"/>
                <a:cs typeface="Times New Roman"/>
              </a:rPr>
              <a:t>of</a:t>
            </a:r>
            <a:r>
              <a:rPr sz="2800" spc="-5" dirty="0">
                <a:latin typeface="Times New Roman"/>
                <a:cs typeface="Times New Roman"/>
              </a:rPr>
              <a:t> </a:t>
            </a:r>
            <a:r>
              <a:rPr sz="2800" dirty="0">
                <a:latin typeface="Times New Roman"/>
                <a:cs typeface="Times New Roman"/>
              </a:rPr>
              <a:t>businesses,</a:t>
            </a:r>
            <a:r>
              <a:rPr sz="2800" spc="-65" dirty="0">
                <a:latin typeface="Times New Roman"/>
                <a:cs typeface="Times New Roman"/>
              </a:rPr>
              <a:t> </a:t>
            </a:r>
            <a:r>
              <a:rPr sz="2800" spc="-10" dirty="0">
                <a:latin typeface="Times New Roman"/>
                <a:cs typeface="Times New Roman"/>
              </a:rPr>
              <a:t>especially</a:t>
            </a:r>
            <a:r>
              <a:rPr sz="2800" spc="700" dirty="0">
                <a:latin typeface="Times New Roman"/>
                <a:cs typeface="Times New Roman"/>
              </a:rPr>
              <a:t> </a:t>
            </a:r>
            <a:r>
              <a:rPr sz="2800" dirty="0">
                <a:latin typeface="Times New Roman"/>
                <a:cs typeface="Times New Roman"/>
              </a:rPr>
              <a:t>in</a:t>
            </a:r>
            <a:r>
              <a:rPr sz="2800" spc="-35" dirty="0">
                <a:latin typeface="Times New Roman"/>
                <a:cs typeface="Times New Roman"/>
              </a:rPr>
              <a:t> </a:t>
            </a:r>
            <a:r>
              <a:rPr sz="2800" dirty="0">
                <a:latin typeface="Times New Roman"/>
                <a:cs typeface="Times New Roman"/>
              </a:rPr>
              <a:t>the</a:t>
            </a:r>
            <a:r>
              <a:rPr sz="2800" spc="-65" dirty="0">
                <a:latin typeface="Times New Roman"/>
                <a:cs typeface="Times New Roman"/>
              </a:rPr>
              <a:t> </a:t>
            </a:r>
            <a:r>
              <a:rPr sz="2800" dirty="0">
                <a:latin typeface="Times New Roman"/>
                <a:cs typeface="Times New Roman"/>
              </a:rPr>
              <a:t>hospitality</a:t>
            </a:r>
            <a:r>
              <a:rPr sz="2800" spc="-80" dirty="0">
                <a:latin typeface="Times New Roman"/>
                <a:cs typeface="Times New Roman"/>
              </a:rPr>
              <a:t> </a:t>
            </a:r>
            <a:r>
              <a:rPr sz="2800" spc="-20" dirty="0">
                <a:latin typeface="Times New Roman"/>
                <a:cs typeface="Times New Roman"/>
              </a:rPr>
              <a:t>industry.</a:t>
            </a:r>
            <a:r>
              <a:rPr sz="2800" spc="-45" dirty="0">
                <a:latin typeface="Times New Roman"/>
                <a:cs typeface="Times New Roman"/>
              </a:rPr>
              <a:t> </a:t>
            </a:r>
            <a:r>
              <a:rPr sz="2800" dirty="0">
                <a:latin typeface="Times New Roman"/>
                <a:cs typeface="Times New Roman"/>
              </a:rPr>
              <a:t>Customer</a:t>
            </a:r>
            <a:r>
              <a:rPr sz="2800" spc="-60" dirty="0">
                <a:latin typeface="Times New Roman"/>
                <a:cs typeface="Times New Roman"/>
              </a:rPr>
              <a:t> </a:t>
            </a:r>
            <a:r>
              <a:rPr sz="2800" dirty="0">
                <a:latin typeface="Times New Roman"/>
                <a:cs typeface="Times New Roman"/>
              </a:rPr>
              <a:t>feedback</a:t>
            </a:r>
            <a:r>
              <a:rPr sz="2800" spc="-80" dirty="0">
                <a:latin typeface="Times New Roman"/>
                <a:cs typeface="Times New Roman"/>
              </a:rPr>
              <a:t> </a:t>
            </a:r>
            <a:r>
              <a:rPr sz="2800" dirty="0">
                <a:latin typeface="Times New Roman"/>
                <a:cs typeface="Times New Roman"/>
              </a:rPr>
              <a:t>posted</a:t>
            </a:r>
            <a:r>
              <a:rPr sz="2800" spc="-95" dirty="0">
                <a:latin typeface="Times New Roman"/>
                <a:cs typeface="Times New Roman"/>
              </a:rPr>
              <a:t> </a:t>
            </a:r>
            <a:r>
              <a:rPr sz="2800" spc="-25" dirty="0">
                <a:latin typeface="Times New Roman"/>
                <a:cs typeface="Times New Roman"/>
              </a:rPr>
              <a:t>on </a:t>
            </a:r>
            <a:r>
              <a:rPr sz="2800" dirty="0">
                <a:latin typeface="Times New Roman"/>
                <a:cs typeface="Times New Roman"/>
              </a:rPr>
              <a:t>platforms</a:t>
            </a:r>
            <a:r>
              <a:rPr sz="2800" spc="-60" dirty="0">
                <a:latin typeface="Times New Roman"/>
                <a:cs typeface="Times New Roman"/>
              </a:rPr>
              <a:t> </a:t>
            </a:r>
            <a:r>
              <a:rPr sz="2800" dirty="0">
                <a:latin typeface="Times New Roman"/>
                <a:cs typeface="Times New Roman"/>
              </a:rPr>
              <a:t>like</a:t>
            </a:r>
            <a:r>
              <a:rPr sz="2800" spc="-60" dirty="0">
                <a:latin typeface="Times New Roman"/>
                <a:cs typeface="Times New Roman"/>
              </a:rPr>
              <a:t> </a:t>
            </a:r>
            <a:r>
              <a:rPr sz="2800" dirty="0">
                <a:latin typeface="Times New Roman"/>
                <a:cs typeface="Times New Roman"/>
              </a:rPr>
              <a:t>social</a:t>
            </a:r>
            <a:r>
              <a:rPr sz="2800" spc="-105" dirty="0">
                <a:latin typeface="Times New Roman"/>
                <a:cs typeface="Times New Roman"/>
              </a:rPr>
              <a:t> </a:t>
            </a:r>
            <a:r>
              <a:rPr sz="2800" dirty="0">
                <a:latin typeface="Times New Roman"/>
                <a:cs typeface="Times New Roman"/>
              </a:rPr>
              <a:t>media,</a:t>
            </a:r>
            <a:r>
              <a:rPr sz="2800" spc="-25" dirty="0">
                <a:latin typeface="Times New Roman"/>
                <a:cs typeface="Times New Roman"/>
              </a:rPr>
              <a:t> </a:t>
            </a:r>
            <a:r>
              <a:rPr sz="2800" dirty="0">
                <a:latin typeface="Times New Roman"/>
                <a:cs typeface="Times New Roman"/>
              </a:rPr>
              <a:t>review</a:t>
            </a:r>
            <a:r>
              <a:rPr sz="2800" spc="-75" dirty="0">
                <a:latin typeface="Times New Roman"/>
                <a:cs typeface="Times New Roman"/>
              </a:rPr>
              <a:t> </a:t>
            </a:r>
            <a:r>
              <a:rPr sz="2800" dirty="0">
                <a:latin typeface="Times New Roman"/>
                <a:cs typeface="Times New Roman"/>
              </a:rPr>
              <a:t>websites,</a:t>
            </a:r>
            <a:r>
              <a:rPr sz="2800" spc="-70" dirty="0">
                <a:latin typeface="Times New Roman"/>
                <a:cs typeface="Times New Roman"/>
              </a:rPr>
              <a:t> </a:t>
            </a:r>
            <a:r>
              <a:rPr sz="2800" dirty="0">
                <a:latin typeface="Times New Roman"/>
                <a:cs typeface="Times New Roman"/>
              </a:rPr>
              <a:t>and</a:t>
            </a:r>
            <a:r>
              <a:rPr sz="2800" spc="-55" dirty="0">
                <a:latin typeface="Times New Roman"/>
                <a:cs typeface="Times New Roman"/>
              </a:rPr>
              <a:t> </a:t>
            </a:r>
            <a:r>
              <a:rPr sz="2800" dirty="0">
                <a:latin typeface="Times New Roman"/>
                <a:cs typeface="Times New Roman"/>
              </a:rPr>
              <a:t>mobile</a:t>
            </a:r>
            <a:r>
              <a:rPr sz="2800" spc="-40" dirty="0">
                <a:latin typeface="Times New Roman"/>
                <a:cs typeface="Times New Roman"/>
              </a:rPr>
              <a:t> </a:t>
            </a:r>
            <a:r>
              <a:rPr sz="2800" spc="-20" dirty="0">
                <a:latin typeface="Times New Roman"/>
                <a:cs typeface="Times New Roman"/>
              </a:rPr>
              <a:t>apps</a:t>
            </a:r>
            <a:endParaRPr sz="2800" dirty="0">
              <a:latin typeface="Times New Roman"/>
              <a:cs typeface="Times New Roman"/>
            </a:endParaRPr>
          </a:p>
          <a:p>
            <a:pPr marL="12700" marR="5080">
              <a:lnSpc>
                <a:spcPct val="100000"/>
              </a:lnSpc>
              <a:spcBef>
                <a:spcPts val="5"/>
              </a:spcBef>
            </a:pPr>
            <a:r>
              <a:rPr sz="2800" dirty="0">
                <a:latin typeface="Times New Roman"/>
                <a:cs typeface="Times New Roman"/>
              </a:rPr>
              <a:t>can</a:t>
            </a:r>
            <a:r>
              <a:rPr sz="2800" spc="-45" dirty="0">
                <a:latin typeface="Times New Roman"/>
                <a:cs typeface="Times New Roman"/>
              </a:rPr>
              <a:t> </a:t>
            </a:r>
            <a:r>
              <a:rPr sz="2800" dirty="0">
                <a:latin typeface="Times New Roman"/>
                <a:cs typeface="Times New Roman"/>
              </a:rPr>
              <a:t>significantly</a:t>
            </a:r>
            <a:r>
              <a:rPr sz="2800" spc="-110" dirty="0">
                <a:latin typeface="Times New Roman"/>
                <a:cs typeface="Times New Roman"/>
              </a:rPr>
              <a:t> </a:t>
            </a:r>
            <a:r>
              <a:rPr sz="2800" dirty="0">
                <a:latin typeface="Times New Roman"/>
                <a:cs typeface="Times New Roman"/>
              </a:rPr>
              <a:t>influence</a:t>
            </a:r>
            <a:r>
              <a:rPr sz="2800" spc="-40" dirty="0">
                <a:latin typeface="Times New Roman"/>
                <a:cs typeface="Times New Roman"/>
              </a:rPr>
              <a:t> </a:t>
            </a:r>
            <a:r>
              <a:rPr sz="2800" dirty="0">
                <a:latin typeface="Times New Roman"/>
                <a:cs typeface="Times New Roman"/>
              </a:rPr>
              <a:t>potential</a:t>
            </a:r>
            <a:r>
              <a:rPr sz="2800" spc="-114" dirty="0">
                <a:latin typeface="Times New Roman"/>
                <a:cs typeface="Times New Roman"/>
              </a:rPr>
              <a:t> </a:t>
            </a:r>
            <a:r>
              <a:rPr sz="2800" dirty="0">
                <a:latin typeface="Times New Roman"/>
                <a:cs typeface="Times New Roman"/>
              </a:rPr>
              <a:t>customers'</a:t>
            </a:r>
            <a:r>
              <a:rPr sz="2800" spc="-100" dirty="0">
                <a:latin typeface="Times New Roman"/>
                <a:cs typeface="Times New Roman"/>
              </a:rPr>
              <a:t> </a:t>
            </a:r>
            <a:r>
              <a:rPr sz="2800" dirty="0">
                <a:latin typeface="Times New Roman"/>
                <a:cs typeface="Times New Roman"/>
              </a:rPr>
              <a:t>perceptions</a:t>
            </a:r>
            <a:r>
              <a:rPr sz="2800" spc="-35" dirty="0">
                <a:latin typeface="Times New Roman"/>
                <a:cs typeface="Times New Roman"/>
              </a:rPr>
              <a:t> </a:t>
            </a:r>
            <a:r>
              <a:rPr sz="2800" spc="-25" dirty="0">
                <a:latin typeface="Times New Roman"/>
                <a:cs typeface="Times New Roman"/>
              </a:rPr>
              <a:t>and </a:t>
            </a:r>
            <a:r>
              <a:rPr sz="2800" dirty="0">
                <a:latin typeface="Times New Roman"/>
                <a:cs typeface="Times New Roman"/>
              </a:rPr>
              <a:t>decisions.</a:t>
            </a:r>
            <a:r>
              <a:rPr sz="2800" spc="-65" dirty="0">
                <a:latin typeface="Times New Roman"/>
                <a:cs typeface="Times New Roman"/>
              </a:rPr>
              <a:t> </a:t>
            </a:r>
            <a:r>
              <a:rPr sz="2800" dirty="0">
                <a:latin typeface="Times New Roman"/>
                <a:cs typeface="Times New Roman"/>
              </a:rPr>
              <a:t>For</a:t>
            </a:r>
            <a:r>
              <a:rPr sz="2800" spc="-30" dirty="0">
                <a:latin typeface="Times New Roman"/>
                <a:cs typeface="Times New Roman"/>
              </a:rPr>
              <a:t> </a:t>
            </a:r>
            <a:r>
              <a:rPr sz="2800" dirty="0">
                <a:latin typeface="Times New Roman"/>
                <a:cs typeface="Times New Roman"/>
              </a:rPr>
              <a:t>a leading</a:t>
            </a:r>
            <a:r>
              <a:rPr sz="2800" spc="-75" dirty="0">
                <a:latin typeface="Times New Roman"/>
                <a:cs typeface="Times New Roman"/>
              </a:rPr>
              <a:t> </a:t>
            </a:r>
            <a:r>
              <a:rPr sz="2800" dirty="0">
                <a:latin typeface="Times New Roman"/>
                <a:cs typeface="Times New Roman"/>
              </a:rPr>
              <a:t>restaurant</a:t>
            </a:r>
            <a:r>
              <a:rPr sz="2800" spc="-90" dirty="0">
                <a:latin typeface="Times New Roman"/>
                <a:cs typeface="Times New Roman"/>
              </a:rPr>
              <a:t> </a:t>
            </a:r>
            <a:r>
              <a:rPr sz="2800" dirty="0">
                <a:latin typeface="Times New Roman"/>
                <a:cs typeface="Times New Roman"/>
              </a:rPr>
              <a:t>chain,</a:t>
            </a:r>
            <a:r>
              <a:rPr sz="2800" spc="-60" dirty="0">
                <a:latin typeface="Times New Roman"/>
                <a:cs typeface="Times New Roman"/>
              </a:rPr>
              <a:t> </a:t>
            </a:r>
            <a:r>
              <a:rPr sz="2800" dirty="0">
                <a:latin typeface="Times New Roman"/>
                <a:cs typeface="Times New Roman"/>
              </a:rPr>
              <a:t>managing</a:t>
            </a:r>
            <a:r>
              <a:rPr sz="2800" spc="-70" dirty="0">
                <a:latin typeface="Times New Roman"/>
                <a:cs typeface="Times New Roman"/>
              </a:rPr>
              <a:t> </a:t>
            </a:r>
            <a:r>
              <a:rPr sz="2800" spc="-25" dirty="0">
                <a:latin typeface="Times New Roman"/>
                <a:cs typeface="Times New Roman"/>
              </a:rPr>
              <a:t>and </a:t>
            </a:r>
            <a:r>
              <a:rPr sz="2800" dirty="0">
                <a:latin typeface="Times New Roman"/>
                <a:cs typeface="Times New Roman"/>
              </a:rPr>
              <a:t>analyzing</a:t>
            </a:r>
            <a:r>
              <a:rPr sz="2800" spc="-90" dirty="0">
                <a:latin typeface="Times New Roman"/>
                <a:cs typeface="Times New Roman"/>
              </a:rPr>
              <a:t> </a:t>
            </a:r>
            <a:r>
              <a:rPr sz="2800" dirty="0">
                <a:latin typeface="Times New Roman"/>
                <a:cs typeface="Times New Roman"/>
              </a:rPr>
              <a:t>a</a:t>
            </a:r>
            <a:r>
              <a:rPr sz="2800" spc="-20" dirty="0">
                <a:latin typeface="Times New Roman"/>
                <a:cs typeface="Times New Roman"/>
              </a:rPr>
              <a:t> </a:t>
            </a:r>
            <a:r>
              <a:rPr sz="2800" dirty="0">
                <a:latin typeface="Times New Roman"/>
                <a:cs typeface="Times New Roman"/>
              </a:rPr>
              <a:t>large</a:t>
            </a:r>
            <a:r>
              <a:rPr sz="2800" spc="-95" dirty="0">
                <a:latin typeface="Times New Roman"/>
                <a:cs typeface="Times New Roman"/>
              </a:rPr>
              <a:t> </a:t>
            </a:r>
            <a:r>
              <a:rPr sz="2800" dirty="0">
                <a:latin typeface="Times New Roman"/>
                <a:cs typeface="Times New Roman"/>
              </a:rPr>
              <a:t>volume</a:t>
            </a:r>
            <a:r>
              <a:rPr sz="2800" spc="-45" dirty="0">
                <a:latin typeface="Times New Roman"/>
                <a:cs typeface="Times New Roman"/>
              </a:rPr>
              <a:t> </a:t>
            </a:r>
            <a:r>
              <a:rPr sz="2800" dirty="0">
                <a:latin typeface="Times New Roman"/>
                <a:cs typeface="Times New Roman"/>
              </a:rPr>
              <a:t>of</a:t>
            </a:r>
            <a:r>
              <a:rPr sz="2800" spc="-20" dirty="0">
                <a:latin typeface="Times New Roman"/>
                <a:cs typeface="Times New Roman"/>
              </a:rPr>
              <a:t> </a:t>
            </a:r>
            <a:r>
              <a:rPr sz="2800" dirty="0">
                <a:latin typeface="Times New Roman"/>
                <a:cs typeface="Times New Roman"/>
              </a:rPr>
              <a:t>reviews</a:t>
            </a:r>
            <a:r>
              <a:rPr sz="2800" spc="-85" dirty="0">
                <a:latin typeface="Times New Roman"/>
                <a:cs typeface="Times New Roman"/>
              </a:rPr>
              <a:t> </a:t>
            </a:r>
            <a:r>
              <a:rPr sz="2800" dirty="0">
                <a:latin typeface="Times New Roman"/>
                <a:cs typeface="Times New Roman"/>
              </a:rPr>
              <a:t>manually</a:t>
            </a:r>
            <a:r>
              <a:rPr sz="2800" spc="-55" dirty="0">
                <a:latin typeface="Times New Roman"/>
                <a:cs typeface="Times New Roman"/>
              </a:rPr>
              <a:t> </a:t>
            </a:r>
            <a:r>
              <a:rPr sz="2800" dirty="0">
                <a:latin typeface="Times New Roman"/>
                <a:cs typeface="Times New Roman"/>
              </a:rPr>
              <a:t>can</a:t>
            </a:r>
            <a:r>
              <a:rPr sz="2800" spc="-65" dirty="0">
                <a:latin typeface="Times New Roman"/>
                <a:cs typeface="Times New Roman"/>
              </a:rPr>
              <a:t> </a:t>
            </a:r>
            <a:r>
              <a:rPr sz="2800" spc="-25" dirty="0">
                <a:latin typeface="Times New Roman"/>
                <a:cs typeface="Times New Roman"/>
              </a:rPr>
              <a:t>be </a:t>
            </a:r>
            <a:r>
              <a:rPr sz="2800" dirty="0">
                <a:latin typeface="Times New Roman"/>
                <a:cs typeface="Times New Roman"/>
              </a:rPr>
              <a:t>overwhelming</a:t>
            </a:r>
            <a:r>
              <a:rPr sz="2800" spc="-25" dirty="0">
                <a:latin typeface="Times New Roman"/>
                <a:cs typeface="Times New Roman"/>
              </a:rPr>
              <a:t> </a:t>
            </a:r>
            <a:r>
              <a:rPr sz="2800" dirty="0">
                <a:latin typeface="Times New Roman"/>
                <a:cs typeface="Times New Roman"/>
              </a:rPr>
              <a:t>and</a:t>
            </a:r>
            <a:r>
              <a:rPr sz="2800" spc="-90" dirty="0">
                <a:latin typeface="Times New Roman"/>
                <a:cs typeface="Times New Roman"/>
              </a:rPr>
              <a:t> </a:t>
            </a:r>
            <a:r>
              <a:rPr sz="2800" spc="-10" dirty="0">
                <a:latin typeface="Times New Roman"/>
                <a:cs typeface="Times New Roman"/>
              </a:rPr>
              <a:t>time-</a:t>
            </a:r>
            <a:r>
              <a:rPr sz="2800" dirty="0">
                <a:latin typeface="Times New Roman"/>
                <a:cs typeface="Times New Roman"/>
              </a:rPr>
              <a:t>consuming.</a:t>
            </a:r>
            <a:r>
              <a:rPr sz="2800" spc="-120" dirty="0">
                <a:latin typeface="Times New Roman"/>
                <a:cs typeface="Times New Roman"/>
              </a:rPr>
              <a:t> </a:t>
            </a:r>
            <a:r>
              <a:rPr sz="2800" dirty="0">
                <a:latin typeface="Times New Roman"/>
                <a:cs typeface="Times New Roman"/>
              </a:rPr>
              <a:t>Therefore,</a:t>
            </a:r>
            <a:r>
              <a:rPr sz="2800" spc="-65" dirty="0">
                <a:latin typeface="Times New Roman"/>
                <a:cs typeface="Times New Roman"/>
              </a:rPr>
              <a:t> </a:t>
            </a:r>
            <a:r>
              <a:rPr sz="2800" dirty="0">
                <a:latin typeface="Times New Roman"/>
                <a:cs typeface="Times New Roman"/>
              </a:rPr>
              <a:t>there</a:t>
            </a:r>
            <a:r>
              <a:rPr sz="2800" spc="-65" dirty="0">
                <a:latin typeface="Times New Roman"/>
                <a:cs typeface="Times New Roman"/>
              </a:rPr>
              <a:t> </a:t>
            </a:r>
            <a:r>
              <a:rPr sz="2800" dirty="0">
                <a:latin typeface="Times New Roman"/>
                <a:cs typeface="Times New Roman"/>
              </a:rPr>
              <a:t>is</a:t>
            </a:r>
            <a:r>
              <a:rPr sz="2800" spc="-25" dirty="0">
                <a:latin typeface="Times New Roman"/>
                <a:cs typeface="Times New Roman"/>
              </a:rPr>
              <a:t> </a:t>
            </a:r>
            <a:r>
              <a:rPr sz="2800" spc="-50" dirty="0">
                <a:latin typeface="Times New Roman"/>
                <a:cs typeface="Times New Roman"/>
              </a:rPr>
              <a:t>a </a:t>
            </a:r>
            <a:r>
              <a:rPr sz="2800" dirty="0">
                <a:latin typeface="Times New Roman"/>
                <a:cs typeface="Times New Roman"/>
              </a:rPr>
              <a:t>growing</a:t>
            </a:r>
            <a:r>
              <a:rPr sz="2800" spc="-85" dirty="0">
                <a:latin typeface="Times New Roman"/>
                <a:cs typeface="Times New Roman"/>
              </a:rPr>
              <a:t> </a:t>
            </a:r>
            <a:r>
              <a:rPr sz="2800" dirty="0">
                <a:latin typeface="Times New Roman"/>
                <a:cs typeface="Times New Roman"/>
              </a:rPr>
              <a:t>need</a:t>
            </a:r>
            <a:r>
              <a:rPr sz="2800" spc="-55" dirty="0">
                <a:latin typeface="Times New Roman"/>
                <a:cs typeface="Times New Roman"/>
              </a:rPr>
              <a:t> </a:t>
            </a:r>
            <a:r>
              <a:rPr sz="2800" dirty="0">
                <a:latin typeface="Times New Roman"/>
                <a:cs typeface="Times New Roman"/>
              </a:rPr>
              <a:t>for</a:t>
            </a:r>
            <a:r>
              <a:rPr sz="2800" spc="-10" dirty="0">
                <a:latin typeface="Times New Roman"/>
                <a:cs typeface="Times New Roman"/>
              </a:rPr>
              <a:t> </a:t>
            </a:r>
            <a:r>
              <a:rPr sz="2800" dirty="0">
                <a:latin typeface="Times New Roman"/>
                <a:cs typeface="Times New Roman"/>
              </a:rPr>
              <a:t>automated</a:t>
            </a:r>
            <a:r>
              <a:rPr sz="2800" spc="-85" dirty="0">
                <a:latin typeface="Times New Roman"/>
                <a:cs typeface="Times New Roman"/>
              </a:rPr>
              <a:t> </a:t>
            </a:r>
            <a:r>
              <a:rPr sz="2800" dirty="0">
                <a:latin typeface="Times New Roman"/>
                <a:cs typeface="Times New Roman"/>
              </a:rPr>
              <a:t>sentiment</a:t>
            </a:r>
            <a:r>
              <a:rPr sz="2800" spc="-20" dirty="0">
                <a:latin typeface="Times New Roman"/>
                <a:cs typeface="Times New Roman"/>
              </a:rPr>
              <a:t> </a:t>
            </a:r>
            <a:r>
              <a:rPr sz="2800" dirty="0">
                <a:latin typeface="Times New Roman"/>
                <a:cs typeface="Times New Roman"/>
              </a:rPr>
              <a:t>analysis</a:t>
            </a:r>
            <a:r>
              <a:rPr sz="2800" spc="-80" dirty="0">
                <a:latin typeface="Times New Roman"/>
                <a:cs typeface="Times New Roman"/>
              </a:rPr>
              <a:t> </a:t>
            </a:r>
            <a:r>
              <a:rPr sz="2800" dirty="0">
                <a:latin typeface="Times New Roman"/>
                <a:cs typeface="Times New Roman"/>
              </a:rPr>
              <a:t>and</a:t>
            </a:r>
            <a:r>
              <a:rPr sz="2800" spc="-55" dirty="0">
                <a:latin typeface="Times New Roman"/>
                <a:cs typeface="Times New Roman"/>
              </a:rPr>
              <a:t> </a:t>
            </a:r>
            <a:r>
              <a:rPr sz="2800" spc="-10" dirty="0">
                <a:latin typeface="Times New Roman"/>
                <a:cs typeface="Times New Roman"/>
              </a:rPr>
              <a:t>review </a:t>
            </a:r>
            <a:r>
              <a:rPr sz="2800" dirty="0">
                <a:latin typeface="Times New Roman"/>
                <a:cs typeface="Times New Roman"/>
              </a:rPr>
              <a:t>classification</a:t>
            </a:r>
            <a:r>
              <a:rPr sz="2800" spc="-130" dirty="0">
                <a:latin typeface="Times New Roman"/>
                <a:cs typeface="Times New Roman"/>
              </a:rPr>
              <a:t> </a:t>
            </a:r>
            <a:r>
              <a:rPr sz="2800" dirty="0">
                <a:latin typeface="Times New Roman"/>
                <a:cs typeface="Times New Roman"/>
              </a:rPr>
              <a:t>systems</a:t>
            </a:r>
            <a:r>
              <a:rPr sz="2800" spc="-20" dirty="0">
                <a:latin typeface="Times New Roman"/>
                <a:cs typeface="Times New Roman"/>
              </a:rPr>
              <a:t> </a:t>
            </a:r>
            <a:r>
              <a:rPr sz="2800" dirty="0">
                <a:latin typeface="Times New Roman"/>
                <a:cs typeface="Times New Roman"/>
              </a:rPr>
              <a:t>to</a:t>
            </a:r>
            <a:r>
              <a:rPr sz="2800" spc="-45" dirty="0">
                <a:latin typeface="Times New Roman"/>
                <a:cs typeface="Times New Roman"/>
              </a:rPr>
              <a:t> </a:t>
            </a:r>
            <a:r>
              <a:rPr sz="2800" dirty="0">
                <a:latin typeface="Times New Roman"/>
                <a:cs typeface="Times New Roman"/>
              </a:rPr>
              <a:t>extract</a:t>
            </a:r>
            <a:r>
              <a:rPr sz="2800" spc="-95" dirty="0">
                <a:latin typeface="Times New Roman"/>
                <a:cs typeface="Times New Roman"/>
              </a:rPr>
              <a:t> </a:t>
            </a:r>
            <a:r>
              <a:rPr sz="2800" dirty="0">
                <a:latin typeface="Times New Roman"/>
                <a:cs typeface="Times New Roman"/>
              </a:rPr>
              <a:t>actionable</a:t>
            </a:r>
            <a:r>
              <a:rPr sz="2800" spc="-105" dirty="0">
                <a:latin typeface="Times New Roman"/>
                <a:cs typeface="Times New Roman"/>
              </a:rPr>
              <a:t> </a:t>
            </a:r>
            <a:r>
              <a:rPr sz="2800" dirty="0">
                <a:latin typeface="Times New Roman"/>
                <a:cs typeface="Times New Roman"/>
              </a:rPr>
              <a:t>insights</a:t>
            </a:r>
            <a:r>
              <a:rPr sz="2800" spc="-90" dirty="0">
                <a:latin typeface="Times New Roman"/>
                <a:cs typeface="Times New Roman"/>
              </a:rPr>
              <a:t> </a:t>
            </a:r>
            <a:r>
              <a:rPr sz="2800" spc="-20" dirty="0">
                <a:latin typeface="Times New Roman"/>
                <a:cs typeface="Times New Roman"/>
              </a:rPr>
              <a:t>from</a:t>
            </a:r>
            <a:r>
              <a:rPr lang="en-US" sz="2800" spc="-20" dirty="0">
                <a:latin typeface="Times New Roman"/>
                <a:cs typeface="Times New Roman"/>
              </a:rPr>
              <a:t> </a:t>
            </a:r>
            <a:r>
              <a:rPr sz="2800" dirty="0">
                <a:latin typeface="Times New Roman"/>
                <a:cs typeface="Times New Roman"/>
              </a:rPr>
              <a:t>this</a:t>
            </a:r>
            <a:r>
              <a:rPr sz="2800" spc="-75" dirty="0">
                <a:latin typeface="Times New Roman"/>
                <a:cs typeface="Times New Roman"/>
              </a:rPr>
              <a:t> </a:t>
            </a:r>
            <a:r>
              <a:rPr sz="2800" dirty="0">
                <a:latin typeface="Times New Roman"/>
                <a:cs typeface="Times New Roman"/>
              </a:rPr>
              <a:t>wealth</a:t>
            </a:r>
            <a:r>
              <a:rPr sz="2800" spc="-45" dirty="0">
                <a:latin typeface="Times New Roman"/>
                <a:cs typeface="Times New Roman"/>
              </a:rPr>
              <a:t> </a:t>
            </a:r>
            <a:r>
              <a:rPr sz="2800" dirty="0">
                <a:latin typeface="Times New Roman"/>
                <a:cs typeface="Times New Roman"/>
              </a:rPr>
              <a:t>of</a:t>
            </a:r>
            <a:r>
              <a:rPr sz="2800" spc="-5" dirty="0">
                <a:latin typeface="Times New Roman"/>
                <a:cs typeface="Times New Roman"/>
              </a:rPr>
              <a:t> </a:t>
            </a:r>
            <a:r>
              <a:rPr sz="2800" dirty="0">
                <a:latin typeface="Times New Roman"/>
                <a:cs typeface="Times New Roman"/>
              </a:rPr>
              <a:t>unstructured</a:t>
            </a:r>
            <a:r>
              <a:rPr sz="2800" spc="-10" dirty="0">
                <a:latin typeface="Times New Roman"/>
                <a:cs typeface="Times New Roman"/>
              </a:rPr>
              <a:t> data.</a:t>
            </a:r>
            <a:endParaRPr sz="28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618518"/>
            <a:ext cx="10287626" cy="587526"/>
          </a:xfrm>
          <a:prstGeom prst="rect">
            <a:avLst/>
          </a:prstGeom>
        </p:spPr>
        <p:txBody>
          <a:bodyPr vert="horz" wrap="square" lIns="0" tIns="12065" rIns="0" bIns="0" rtlCol="0">
            <a:spAutoFit/>
          </a:bodyPr>
          <a:lstStyle/>
          <a:p>
            <a:pPr marL="578485">
              <a:lnSpc>
                <a:spcPct val="100000"/>
              </a:lnSpc>
              <a:spcBef>
                <a:spcPts val="95"/>
              </a:spcBef>
            </a:pPr>
            <a:r>
              <a:rPr spc="-70" dirty="0"/>
              <a:t>MOTIVATION</a:t>
            </a:r>
            <a:r>
              <a:rPr spc="-125" dirty="0"/>
              <a:t> </a:t>
            </a:r>
            <a:r>
              <a:rPr spc="-10" dirty="0"/>
              <a:t>OF</a:t>
            </a:r>
            <a:r>
              <a:rPr spc="-190" dirty="0"/>
              <a:t> </a:t>
            </a:r>
            <a:r>
              <a:rPr spc="-20" dirty="0"/>
              <a:t>WORK</a:t>
            </a:r>
          </a:p>
        </p:txBody>
      </p:sp>
      <p:sp>
        <p:nvSpPr>
          <p:cNvPr id="3" name="object 3"/>
          <p:cNvSpPr txBox="1"/>
          <p:nvPr/>
        </p:nvSpPr>
        <p:spPr>
          <a:xfrm>
            <a:off x="1181100" y="1482954"/>
            <a:ext cx="9829800" cy="3892091"/>
          </a:xfrm>
          <a:prstGeom prst="rect">
            <a:avLst/>
          </a:prstGeom>
        </p:spPr>
        <p:txBody>
          <a:bodyPr vert="horz" wrap="square" lIns="0" tIns="13970" rIns="0" bIns="0" rtlCol="0">
            <a:spAutoFit/>
          </a:bodyPr>
          <a:lstStyle/>
          <a:p>
            <a:pPr marL="12700" marR="5080">
              <a:lnSpc>
                <a:spcPct val="100000"/>
              </a:lnSpc>
              <a:spcBef>
                <a:spcPts val="110"/>
              </a:spcBef>
            </a:pPr>
            <a:r>
              <a:rPr sz="2800" dirty="0">
                <a:latin typeface="Trebuchet MS"/>
                <a:cs typeface="Trebuchet MS"/>
              </a:rPr>
              <a:t>The</a:t>
            </a:r>
            <a:r>
              <a:rPr sz="2800" spc="-60" dirty="0">
                <a:latin typeface="Trebuchet MS"/>
                <a:cs typeface="Trebuchet MS"/>
              </a:rPr>
              <a:t> </a:t>
            </a:r>
            <a:r>
              <a:rPr sz="2800" dirty="0">
                <a:latin typeface="Trebuchet MS"/>
                <a:cs typeface="Trebuchet MS"/>
              </a:rPr>
              <a:t>motivation</a:t>
            </a:r>
            <a:r>
              <a:rPr sz="2800" spc="-35" dirty="0">
                <a:latin typeface="Trebuchet MS"/>
                <a:cs typeface="Trebuchet MS"/>
              </a:rPr>
              <a:t> </a:t>
            </a:r>
            <a:r>
              <a:rPr sz="2800" dirty="0">
                <a:latin typeface="Trebuchet MS"/>
                <a:cs typeface="Trebuchet MS"/>
              </a:rPr>
              <a:t>behind</a:t>
            </a:r>
            <a:r>
              <a:rPr sz="2800" spc="-65" dirty="0">
                <a:latin typeface="Trebuchet MS"/>
                <a:cs typeface="Trebuchet MS"/>
              </a:rPr>
              <a:t> </a:t>
            </a:r>
            <a:r>
              <a:rPr sz="2800" dirty="0">
                <a:latin typeface="Trebuchet MS"/>
                <a:cs typeface="Trebuchet MS"/>
              </a:rPr>
              <a:t>this</a:t>
            </a:r>
            <a:r>
              <a:rPr sz="2800" spc="-35" dirty="0">
                <a:latin typeface="Trebuchet MS"/>
                <a:cs typeface="Trebuchet MS"/>
              </a:rPr>
              <a:t> </a:t>
            </a:r>
            <a:r>
              <a:rPr sz="2800" dirty="0">
                <a:latin typeface="Trebuchet MS"/>
                <a:cs typeface="Trebuchet MS"/>
              </a:rPr>
              <a:t>project</a:t>
            </a:r>
            <a:r>
              <a:rPr sz="2800" spc="-70" dirty="0">
                <a:latin typeface="Trebuchet MS"/>
                <a:cs typeface="Trebuchet MS"/>
              </a:rPr>
              <a:t> </a:t>
            </a:r>
            <a:r>
              <a:rPr sz="2800" dirty="0">
                <a:latin typeface="Trebuchet MS"/>
                <a:cs typeface="Trebuchet MS"/>
              </a:rPr>
              <a:t>stems</a:t>
            </a:r>
            <a:r>
              <a:rPr sz="2800" spc="-45" dirty="0">
                <a:latin typeface="Trebuchet MS"/>
                <a:cs typeface="Trebuchet MS"/>
              </a:rPr>
              <a:t> </a:t>
            </a:r>
            <a:r>
              <a:rPr sz="2800" dirty="0">
                <a:latin typeface="Trebuchet MS"/>
                <a:cs typeface="Trebuchet MS"/>
              </a:rPr>
              <a:t>from</a:t>
            </a:r>
            <a:r>
              <a:rPr sz="2800" spc="-30" dirty="0">
                <a:latin typeface="Trebuchet MS"/>
                <a:cs typeface="Trebuchet MS"/>
              </a:rPr>
              <a:t> </a:t>
            </a:r>
            <a:r>
              <a:rPr sz="2800" spc="-25" dirty="0">
                <a:latin typeface="Trebuchet MS"/>
                <a:cs typeface="Trebuchet MS"/>
              </a:rPr>
              <a:t>the </a:t>
            </a:r>
            <a:r>
              <a:rPr sz="2800" dirty="0">
                <a:latin typeface="Trebuchet MS"/>
                <a:cs typeface="Trebuchet MS"/>
              </a:rPr>
              <a:t>desire</a:t>
            </a:r>
            <a:r>
              <a:rPr sz="2800" spc="-30" dirty="0">
                <a:latin typeface="Trebuchet MS"/>
                <a:cs typeface="Trebuchet MS"/>
              </a:rPr>
              <a:t> </a:t>
            </a:r>
            <a:r>
              <a:rPr sz="2800" dirty="0">
                <a:latin typeface="Trebuchet MS"/>
                <a:cs typeface="Trebuchet MS"/>
              </a:rPr>
              <a:t>to</a:t>
            </a:r>
            <a:r>
              <a:rPr sz="2800" spc="-30" dirty="0">
                <a:latin typeface="Trebuchet MS"/>
                <a:cs typeface="Trebuchet MS"/>
              </a:rPr>
              <a:t> </a:t>
            </a:r>
            <a:r>
              <a:rPr sz="2800" dirty="0">
                <a:latin typeface="Trebuchet MS"/>
                <a:cs typeface="Trebuchet MS"/>
              </a:rPr>
              <a:t>leverage</a:t>
            </a:r>
            <a:r>
              <a:rPr sz="2800" spc="-65" dirty="0">
                <a:latin typeface="Trebuchet MS"/>
                <a:cs typeface="Trebuchet MS"/>
              </a:rPr>
              <a:t> </a:t>
            </a:r>
            <a:r>
              <a:rPr sz="2800" dirty="0">
                <a:latin typeface="Trebuchet MS"/>
                <a:cs typeface="Trebuchet MS"/>
              </a:rPr>
              <a:t>advanced</a:t>
            </a:r>
            <a:r>
              <a:rPr sz="2800" spc="-25" dirty="0">
                <a:latin typeface="Trebuchet MS"/>
                <a:cs typeface="Trebuchet MS"/>
              </a:rPr>
              <a:t> </a:t>
            </a:r>
            <a:r>
              <a:rPr sz="2800" dirty="0">
                <a:latin typeface="Trebuchet MS"/>
                <a:cs typeface="Trebuchet MS"/>
              </a:rPr>
              <a:t>technology</a:t>
            </a:r>
            <a:r>
              <a:rPr sz="2800" spc="-114" dirty="0">
                <a:latin typeface="Trebuchet MS"/>
                <a:cs typeface="Trebuchet MS"/>
              </a:rPr>
              <a:t> </a:t>
            </a:r>
            <a:r>
              <a:rPr sz="2800" dirty="0">
                <a:latin typeface="Trebuchet MS"/>
                <a:cs typeface="Trebuchet MS"/>
              </a:rPr>
              <a:t>to</a:t>
            </a:r>
            <a:r>
              <a:rPr sz="2800" spc="-25" dirty="0">
                <a:latin typeface="Trebuchet MS"/>
                <a:cs typeface="Trebuchet MS"/>
              </a:rPr>
              <a:t> </a:t>
            </a:r>
            <a:r>
              <a:rPr sz="2800" spc="-10" dirty="0">
                <a:latin typeface="Trebuchet MS"/>
                <a:cs typeface="Trebuchet MS"/>
              </a:rPr>
              <a:t>enhance </a:t>
            </a:r>
            <a:r>
              <a:rPr sz="2800" dirty="0">
                <a:latin typeface="Trebuchet MS"/>
                <a:cs typeface="Trebuchet MS"/>
              </a:rPr>
              <a:t>the</a:t>
            </a:r>
            <a:r>
              <a:rPr sz="2800" spc="-75" dirty="0">
                <a:latin typeface="Trebuchet MS"/>
                <a:cs typeface="Trebuchet MS"/>
              </a:rPr>
              <a:t> </a:t>
            </a:r>
            <a:r>
              <a:rPr sz="2800" dirty="0">
                <a:latin typeface="Trebuchet MS"/>
                <a:cs typeface="Trebuchet MS"/>
              </a:rPr>
              <a:t>customer</a:t>
            </a:r>
            <a:r>
              <a:rPr sz="2800" spc="-45" dirty="0">
                <a:latin typeface="Trebuchet MS"/>
                <a:cs typeface="Trebuchet MS"/>
              </a:rPr>
              <a:t> </a:t>
            </a:r>
            <a:r>
              <a:rPr sz="2800" dirty="0">
                <a:latin typeface="Trebuchet MS"/>
                <a:cs typeface="Trebuchet MS"/>
              </a:rPr>
              <a:t>experience</a:t>
            </a:r>
            <a:r>
              <a:rPr sz="2800" spc="-105" dirty="0">
                <a:latin typeface="Trebuchet MS"/>
                <a:cs typeface="Trebuchet MS"/>
              </a:rPr>
              <a:t> </a:t>
            </a:r>
            <a:r>
              <a:rPr sz="2800" dirty="0">
                <a:latin typeface="Trebuchet MS"/>
                <a:cs typeface="Trebuchet MS"/>
              </a:rPr>
              <a:t>and</a:t>
            </a:r>
            <a:r>
              <a:rPr sz="2800" spc="-45" dirty="0">
                <a:latin typeface="Trebuchet MS"/>
                <a:cs typeface="Trebuchet MS"/>
              </a:rPr>
              <a:t> </a:t>
            </a:r>
            <a:r>
              <a:rPr sz="2800" dirty="0">
                <a:latin typeface="Trebuchet MS"/>
                <a:cs typeface="Trebuchet MS"/>
              </a:rPr>
              <a:t>operational</a:t>
            </a:r>
            <a:r>
              <a:rPr sz="2800" spc="-60" dirty="0">
                <a:latin typeface="Trebuchet MS"/>
                <a:cs typeface="Trebuchet MS"/>
              </a:rPr>
              <a:t> </a:t>
            </a:r>
            <a:r>
              <a:rPr sz="2800" spc="-10" dirty="0">
                <a:latin typeface="Trebuchet MS"/>
                <a:cs typeface="Trebuchet MS"/>
              </a:rPr>
              <a:t>efficiency </a:t>
            </a:r>
            <a:r>
              <a:rPr sz="2800" dirty="0">
                <a:latin typeface="Trebuchet MS"/>
                <a:cs typeface="Trebuchet MS"/>
              </a:rPr>
              <a:t>of</a:t>
            </a:r>
            <a:r>
              <a:rPr sz="2800" spc="-55" dirty="0">
                <a:latin typeface="Trebuchet MS"/>
                <a:cs typeface="Trebuchet MS"/>
              </a:rPr>
              <a:t> </a:t>
            </a:r>
            <a:r>
              <a:rPr sz="2800" dirty="0">
                <a:latin typeface="Trebuchet MS"/>
                <a:cs typeface="Trebuchet MS"/>
              </a:rPr>
              <a:t>a</a:t>
            </a:r>
            <a:r>
              <a:rPr sz="2800" spc="-45" dirty="0">
                <a:latin typeface="Trebuchet MS"/>
                <a:cs typeface="Trebuchet MS"/>
              </a:rPr>
              <a:t> </a:t>
            </a:r>
            <a:r>
              <a:rPr sz="2800" dirty="0">
                <a:latin typeface="Trebuchet MS"/>
                <a:cs typeface="Trebuchet MS"/>
              </a:rPr>
              <a:t>leading</a:t>
            </a:r>
            <a:r>
              <a:rPr sz="2800" spc="-55" dirty="0">
                <a:latin typeface="Trebuchet MS"/>
                <a:cs typeface="Trebuchet MS"/>
              </a:rPr>
              <a:t> </a:t>
            </a:r>
            <a:r>
              <a:rPr sz="2800" dirty="0">
                <a:latin typeface="Trebuchet MS"/>
                <a:cs typeface="Trebuchet MS"/>
              </a:rPr>
              <a:t>restaurant</a:t>
            </a:r>
            <a:r>
              <a:rPr sz="2800" spc="-30" dirty="0">
                <a:latin typeface="Trebuchet MS"/>
                <a:cs typeface="Trebuchet MS"/>
              </a:rPr>
              <a:t> </a:t>
            </a:r>
            <a:r>
              <a:rPr sz="2800" dirty="0">
                <a:latin typeface="Trebuchet MS"/>
                <a:cs typeface="Trebuchet MS"/>
              </a:rPr>
              <a:t>chain.</a:t>
            </a:r>
            <a:r>
              <a:rPr sz="2800" spc="-65" dirty="0">
                <a:latin typeface="Trebuchet MS"/>
                <a:cs typeface="Trebuchet MS"/>
              </a:rPr>
              <a:t> </a:t>
            </a:r>
            <a:r>
              <a:rPr sz="2800" dirty="0">
                <a:latin typeface="Trebuchet MS"/>
                <a:cs typeface="Trebuchet MS"/>
              </a:rPr>
              <a:t>By</a:t>
            </a:r>
            <a:r>
              <a:rPr sz="2800" spc="-65" dirty="0">
                <a:latin typeface="Trebuchet MS"/>
                <a:cs typeface="Trebuchet MS"/>
              </a:rPr>
              <a:t> </a:t>
            </a:r>
            <a:r>
              <a:rPr sz="2800" dirty="0">
                <a:latin typeface="Trebuchet MS"/>
                <a:cs typeface="Trebuchet MS"/>
              </a:rPr>
              <a:t>implementing</a:t>
            </a:r>
            <a:r>
              <a:rPr sz="2800" spc="-80" dirty="0">
                <a:latin typeface="Trebuchet MS"/>
                <a:cs typeface="Trebuchet MS"/>
              </a:rPr>
              <a:t> </a:t>
            </a:r>
            <a:r>
              <a:rPr sz="2800" spc="-50" dirty="0">
                <a:latin typeface="Trebuchet MS"/>
                <a:cs typeface="Trebuchet MS"/>
              </a:rPr>
              <a:t>a </a:t>
            </a:r>
            <a:r>
              <a:rPr sz="2800" dirty="0">
                <a:latin typeface="Trebuchet MS"/>
                <a:cs typeface="Trebuchet MS"/>
              </a:rPr>
              <a:t>sentiment</a:t>
            </a:r>
            <a:r>
              <a:rPr sz="2800" spc="-100" dirty="0">
                <a:latin typeface="Trebuchet MS"/>
                <a:cs typeface="Trebuchet MS"/>
              </a:rPr>
              <a:t> </a:t>
            </a:r>
            <a:r>
              <a:rPr sz="2800" dirty="0">
                <a:latin typeface="Trebuchet MS"/>
                <a:cs typeface="Trebuchet MS"/>
              </a:rPr>
              <a:t>analysis</a:t>
            </a:r>
            <a:r>
              <a:rPr sz="2800" spc="-75" dirty="0">
                <a:latin typeface="Trebuchet MS"/>
                <a:cs typeface="Trebuchet MS"/>
              </a:rPr>
              <a:t> </a:t>
            </a:r>
            <a:r>
              <a:rPr sz="2800" dirty="0">
                <a:latin typeface="Trebuchet MS"/>
                <a:cs typeface="Trebuchet MS"/>
              </a:rPr>
              <a:t>and</a:t>
            </a:r>
            <a:r>
              <a:rPr sz="2800" spc="-65" dirty="0">
                <a:latin typeface="Trebuchet MS"/>
                <a:cs typeface="Trebuchet MS"/>
              </a:rPr>
              <a:t> </a:t>
            </a:r>
            <a:r>
              <a:rPr sz="2800" dirty="0">
                <a:latin typeface="Trebuchet MS"/>
                <a:cs typeface="Trebuchet MS"/>
              </a:rPr>
              <a:t>review</a:t>
            </a:r>
            <a:r>
              <a:rPr sz="2800" spc="-85" dirty="0">
                <a:latin typeface="Trebuchet MS"/>
                <a:cs typeface="Trebuchet MS"/>
              </a:rPr>
              <a:t> </a:t>
            </a:r>
            <a:r>
              <a:rPr sz="2800" dirty="0">
                <a:latin typeface="Trebuchet MS"/>
                <a:cs typeface="Trebuchet MS"/>
              </a:rPr>
              <a:t>classification</a:t>
            </a:r>
            <a:r>
              <a:rPr sz="2800" spc="-25" dirty="0">
                <a:latin typeface="Trebuchet MS"/>
                <a:cs typeface="Trebuchet MS"/>
              </a:rPr>
              <a:t> </a:t>
            </a:r>
            <a:r>
              <a:rPr sz="2800" spc="-10" dirty="0">
                <a:latin typeface="Trebuchet MS"/>
                <a:cs typeface="Trebuchet MS"/>
              </a:rPr>
              <a:t>system, </a:t>
            </a:r>
            <a:r>
              <a:rPr sz="2800" dirty="0">
                <a:latin typeface="Trebuchet MS"/>
                <a:cs typeface="Trebuchet MS"/>
              </a:rPr>
              <a:t>the</a:t>
            </a:r>
            <a:r>
              <a:rPr sz="2800" spc="-65" dirty="0">
                <a:latin typeface="Trebuchet MS"/>
                <a:cs typeface="Trebuchet MS"/>
              </a:rPr>
              <a:t> </a:t>
            </a:r>
            <a:r>
              <a:rPr sz="2800" dirty="0">
                <a:latin typeface="Trebuchet MS"/>
                <a:cs typeface="Trebuchet MS"/>
              </a:rPr>
              <a:t>restaurant</a:t>
            </a:r>
            <a:r>
              <a:rPr sz="2800" spc="-15" dirty="0">
                <a:latin typeface="Trebuchet MS"/>
                <a:cs typeface="Trebuchet MS"/>
              </a:rPr>
              <a:t> </a:t>
            </a:r>
            <a:r>
              <a:rPr sz="2800" dirty="0">
                <a:latin typeface="Trebuchet MS"/>
                <a:cs typeface="Trebuchet MS"/>
              </a:rPr>
              <a:t>chain</a:t>
            </a:r>
            <a:r>
              <a:rPr sz="2800" spc="-65" dirty="0">
                <a:latin typeface="Trebuchet MS"/>
                <a:cs typeface="Trebuchet MS"/>
              </a:rPr>
              <a:t> </a:t>
            </a:r>
            <a:r>
              <a:rPr sz="2800" dirty="0">
                <a:latin typeface="Trebuchet MS"/>
                <a:cs typeface="Trebuchet MS"/>
              </a:rPr>
              <a:t>can</a:t>
            </a:r>
            <a:r>
              <a:rPr sz="2800" spc="-40" dirty="0">
                <a:latin typeface="Trebuchet MS"/>
                <a:cs typeface="Trebuchet MS"/>
              </a:rPr>
              <a:t> </a:t>
            </a:r>
            <a:r>
              <a:rPr sz="2800" spc="-25" dirty="0">
                <a:latin typeface="Trebuchet MS"/>
                <a:cs typeface="Trebuchet MS"/>
              </a:rPr>
              <a:t>be:</a:t>
            </a:r>
            <a:endParaRPr sz="2800" dirty="0">
              <a:latin typeface="Trebuchet MS"/>
              <a:cs typeface="Trebuchet MS"/>
            </a:endParaRPr>
          </a:p>
          <a:p>
            <a:pPr marL="438784" marR="80645" indent="-426720">
              <a:lnSpc>
                <a:spcPct val="100000"/>
              </a:lnSpc>
              <a:spcBef>
                <a:spcPts val="10"/>
              </a:spcBef>
              <a:buChar char="•"/>
              <a:tabLst>
                <a:tab pos="438784" algn="l"/>
                <a:tab pos="469265" algn="l"/>
              </a:tabLst>
            </a:pPr>
            <a:r>
              <a:rPr sz="2800" dirty="0">
                <a:latin typeface="Arial MT"/>
                <a:cs typeface="Arial MT"/>
              </a:rPr>
              <a:t>	</a:t>
            </a:r>
            <a:r>
              <a:rPr sz="2800" dirty="0">
                <a:latin typeface="Trebuchet MS"/>
                <a:cs typeface="Trebuchet MS"/>
              </a:rPr>
              <a:t>Gain</a:t>
            </a:r>
            <a:r>
              <a:rPr sz="2800" spc="-25" dirty="0">
                <a:latin typeface="Trebuchet MS"/>
                <a:cs typeface="Trebuchet MS"/>
              </a:rPr>
              <a:t> </a:t>
            </a:r>
            <a:r>
              <a:rPr sz="2800" spc="-10" dirty="0">
                <a:latin typeface="Trebuchet MS"/>
                <a:cs typeface="Trebuchet MS"/>
              </a:rPr>
              <a:t>real-</a:t>
            </a:r>
            <a:r>
              <a:rPr sz="2800" dirty="0">
                <a:latin typeface="Trebuchet MS"/>
                <a:cs typeface="Trebuchet MS"/>
              </a:rPr>
              <a:t>time</a:t>
            </a:r>
            <a:r>
              <a:rPr sz="2800" spc="-50" dirty="0">
                <a:latin typeface="Trebuchet MS"/>
                <a:cs typeface="Trebuchet MS"/>
              </a:rPr>
              <a:t> </a:t>
            </a:r>
            <a:r>
              <a:rPr sz="2800" dirty="0">
                <a:latin typeface="Trebuchet MS"/>
                <a:cs typeface="Trebuchet MS"/>
              </a:rPr>
              <a:t>insights</a:t>
            </a:r>
            <a:r>
              <a:rPr sz="2800" spc="-35" dirty="0">
                <a:latin typeface="Trebuchet MS"/>
                <a:cs typeface="Trebuchet MS"/>
              </a:rPr>
              <a:t> </a:t>
            </a:r>
            <a:r>
              <a:rPr sz="2800" dirty="0">
                <a:latin typeface="Trebuchet MS"/>
                <a:cs typeface="Trebuchet MS"/>
              </a:rPr>
              <a:t>into</a:t>
            </a:r>
            <a:r>
              <a:rPr sz="2800" spc="-25" dirty="0">
                <a:latin typeface="Trebuchet MS"/>
                <a:cs typeface="Trebuchet MS"/>
              </a:rPr>
              <a:t> </a:t>
            </a:r>
            <a:r>
              <a:rPr sz="2800" dirty="0">
                <a:latin typeface="Trebuchet MS"/>
                <a:cs typeface="Trebuchet MS"/>
              </a:rPr>
              <a:t>customer</a:t>
            </a:r>
            <a:r>
              <a:rPr sz="2800" spc="-55" dirty="0">
                <a:latin typeface="Trebuchet MS"/>
                <a:cs typeface="Trebuchet MS"/>
              </a:rPr>
              <a:t> </a:t>
            </a:r>
            <a:r>
              <a:rPr sz="2800" spc="-10" dirty="0">
                <a:latin typeface="Trebuchet MS"/>
                <a:cs typeface="Trebuchet MS"/>
              </a:rPr>
              <a:t>sentiments </a:t>
            </a:r>
            <a:r>
              <a:rPr sz="2800" dirty="0">
                <a:latin typeface="Trebuchet MS"/>
                <a:cs typeface="Trebuchet MS"/>
              </a:rPr>
              <a:t>and</a:t>
            </a:r>
            <a:r>
              <a:rPr sz="2800" spc="-20" dirty="0">
                <a:latin typeface="Trebuchet MS"/>
                <a:cs typeface="Trebuchet MS"/>
              </a:rPr>
              <a:t> </a:t>
            </a:r>
            <a:r>
              <a:rPr sz="2800" spc="-10" dirty="0">
                <a:latin typeface="Trebuchet MS"/>
                <a:cs typeface="Trebuchet MS"/>
              </a:rPr>
              <a:t>preferences.</a:t>
            </a:r>
            <a:endParaRPr sz="2800" dirty="0">
              <a:latin typeface="Trebuchet MS"/>
              <a:cs typeface="Trebuchet MS"/>
            </a:endParaRPr>
          </a:p>
          <a:p>
            <a:pPr marL="438784" marR="1035050" indent="-426720">
              <a:lnSpc>
                <a:spcPct val="100000"/>
              </a:lnSpc>
              <a:buChar char="•"/>
              <a:tabLst>
                <a:tab pos="438784" algn="l"/>
                <a:tab pos="469265" algn="l"/>
              </a:tabLst>
            </a:pPr>
            <a:r>
              <a:rPr sz="2800" dirty="0">
                <a:latin typeface="Arial MT"/>
                <a:cs typeface="Arial MT"/>
              </a:rPr>
              <a:t>	</a:t>
            </a:r>
            <a:r>
              <a:rPr sz="2800" dirty="0">
                <a:latin typeface="Trebuchet MS"/>
                <a:cs typeface="Trebuchet MS"/>
              </a:rPr>
              <a:t>Identify</a:t>
            </a:r>
            <a:r>
              <a:rPr sz="2800" spc="-65" dirty="0">
                <a:latin typeface="Trebuchet MS"/>
                <a:cs typeface="Trebuchet MS"/>
              </a:rPr>
              <a:t> </a:t>
            </a:r>
            <a:r>
              <a:rPr sz="2800" dirty="0">
                <a:latin typeface="Trebuchet MS"/>
                <a:cs typeface="Trebuchet MS"/>
              </a:rPr>
              <a:t>areas</a:t>
            </a:r>
            <a:r>
              <a:rPr sz="2800" spc="-30" dirty="0">
                <a:latin typeface="Trebuchet MS"/>
                <a:cs typeface="Trebuchet MS"/>
              </a:rPr>
              <a:t> </a:t>
            </a:r>
            <a:r>
              <a:rPr sz="2800" dirty="0">
                <a:latin typeface="Trebuchet MS"/>
                <a:cs typeface="Trebuchet MS"/>
              </a:rPr>
              <a:t>of</a:t>
            </a:r>
            <a:r>
              <a:rPr sz="2800" spc="-70" dirty="0">
                <a:latin typeface="Trebuchet MS"/>
                <a:cs typeface="Trebuchet MS"/>
              </a:rPr>
              <a:t> </a:t>
            </a:r>
            <a:r>
              <a:rPr sz="2800" dirty="0">
                <a:latin typeface="Trebuchet MS"/>
                <a:cs typeface="Trebuchet MS"/>
              </a:rPr>
              <a:t>improvement</a:t>
            </a:r>
            <a:r>
              <a:rPr sz="2800" spc="-70" dirty="0">
                <a:latin typeface="Trebuchet MS"/>
                <a:cs typeface="Trebuchet MS"/>
              </a:rPr>
              <a:t> </a:t>
            </a:r>
            <a:r>
              <a:rPr sz="2800" dirty="0">
                <a:latin typeface="Trebuchet MS"/>
                <a:cs typeface="Trebuchet MS"/>
              </a:rPr>
              <a:t>and</a:t>
            </a:r>
            <a:r>
              <a:rPr sz="2800" spc="-40" dirty="0">
                <a:latin typeface="Trebuchet MS"/>
                <a:cs typeface="Trebuchet MS"/>
              </a:rPr>
              <a:t> </a:t>
            </a:r>
            <a:r>
              <a:rPr sz="2800" spc="-10" dirty="0">
                <a:latin typeface="Trebuchet MS"/>
                <a:cs typeface="Trebuchet MS"/>
              </a:rPr>
              <a:t>address </a:t>
            </a:r>
            <a:r>
              <a:rPr sz="2800" dirty="0">
                <a:latin typeface="Trebuchet MS"/>
                <a:cs typeface="Trebuchet MS"/>
              </a:rPr>
              <a:t>customer</a:t>
            </a:r>
            <a:r>
              <a:rPr sz="2800" spc="-85" dirty="0">
                <a:latin typeface="Trebuchet MS"/>
                <a:cs typeface="Trebuchet MS"/>
              </a:rPr>
              <a:t> </a:t>
            </a:r>
            <a:r>
              <a:rPr sz="2800" dirty="0">
                <a:latin typeface="Trebuchet MS"/>
                <a:cs typeface="Trebuchet MS"/>
              </a:rPr>
              <a:t>concerns</a:t>
            </a:r>
            <a:r>
              <a:rPr sz="2800" spc="-90" dirty="0">
                <a:latin typeface="Trebuchet MS"/>
                <a:cs typeface="Trebuchet MS"/>
              </a:rPr>
              <a:t> </a:t>
            </a:r>
            <a:r>
              <a:rPr sz="2800" spc="-10" dirty="0">
                <a:latin typeface="Trebuchet MS"/>
                <a:cs typeface="Trebuchet MS"/>
              </a:rPr>
              <a:t>promptly.</a:t>
            </a:r>
            <a:endParaRPr sz="2800" dirty="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98575" y="954100"/>
            <a:ext cx="8674100" cy="3015615"/>
          </a:xfrm>
          <a:prstGeom prst="rect">
            <a:avLst/>
          </a:prstGeom>
        </p:spPr>
        <p:txBody>
          <a:bodyPr vert="horz" wrap="square" lIns="0" tIns="13970" rIns="0" bIns="0" rtlCol="0">
            <a:spAutoFit/>
          </a:bodyPr>
          <a:lstStyle/>
          <a:p>
            <a:pPr marL="469900" marR="5080" indent="-457834">
              <a:lnSpc>
                <a:spcPct val="100000"/>
              </a:lnSpc>
              <a:spcBef>
                <a:spcPts val="110"/>
              </a:spcBef>
              <a:buFont typeface="Arial MT"/>
              <a:buChar char="•"/>
              <a:tabLst>
                <a:tab pos="469900" algn="l"/>
              </a:tabLst>
            </a:pPr>
            <a:r>
              <a:rPr sz="2800" dirty="0">
                <a:latin typeface="Trebuchet MS"/>
                <a:cs typeface="Trebuchet MS"/>
              </a:rPr>
              <a:t>Build</a:t>
            </a:r>
            <a:r>
              <a:rPr sz="2800" spc="-75" dirty="0">
                <a:latin typeface="Trebuchet MS"/>
                <a:cs typeface="Trebuchet MS"/>
              </a:rPr>
              <a:t> </a:t>
            </a:r>
            <a:r>
              <a:rPr sz="2800" dirty="0">
                <a:latin typeface="Trebuchet MS"/>
                <a:cs typeface="Trebuchet MS"/>
              </a:rPr>
              <a:t>a</a:t>
            </a:r>
            <a:r>
              <a:rPr sz="2800" spc="-30" dirty="0">
                <a:latin typeface="Trebuchet MS"/>
                <a:cs typeface="Trebuchet MS"/>
              </a:rPr>
              <a:t> </a:t>
            </a:r>
            <a:r>
              <a:rPr sz="2800" dirty="0">
                <a:latin typeface="Trebuchet MS"/>
                <a:cs typeface="Trebuchet MS"/>
              </a:rPr>
              <a:t>positive</a:t>
            </a:r>
            <a:r>
              <a:rPr sz="2800" spc="-5" dirty="0">
                <a:latin typeface="Trebuchet MS"/>
                <a:cs typeface="Trebuchet MS"/>
              </a:rPr>
              <a:t> </a:t>
            </a:r>
            <a:r>
              <a:rPr sz="2800" dirty="0">
                <a:latin typeface="Trebuchet MS"/>
                <a:cs typeface="Trebuchet MS"/>
              </a:rPr>
              <a:t>online</a:t>
            </a:r>
            <a:r>
              <a:rPr sz="2800" spc="-100" dirty="0">
                <a:latin typeface="Trebuchet MS"/>
                <a:cs typeface="Trebuchet MS"/>
              </a:rPr>
              <a:t> </a:t>
            </a:r>
            <a:r>
              <a:rPr sz="2800" dirty="0">
                <a:latin typeface="Trebuchet MS"/>
                <a:cs typeface="Trebuchet MS"/>
              </a:rPr>
              <a:t>reputation</a:t>
            </a:r>
            <a:r>
              <a:rPr sz="2800" spc="-30" dirty="0">
                <a:latin typeface="Trebuchet MS"/>
                <a:cs typeface="Trebuchet MS"/>
              </a:rPr>
              <a:t> </a:t>
            </a:r>
            <a:r>
              <a:rPr sz="2800" dirty="0">
                <a:latin typeface="Trebuchet MS"/>
                <a:cs typeface="Trebuchet MS"/>
              </a:rPr>
              <a:t>by</a:t>
            </a:r>
            <a:r>
              <a:rPr sz="2800" spc="-55" dirty="0">
                <a:latin typeface="Trebuchet MS"/>
                <a:cs typeface="Trebuchet MS"/>
              </a:rPr>
              <a:t> </a:t>
            </a:r>
            <a:r>
              <a:rPr sz="2800" spc="-10" dirty="0">
                <a:latin typeface="Trebuchet MS"/>
                <a:cs typeface="Trebuchet MS"/>
              </a:rPr>
              <a:t>responding </a:t>
            </a:r>
            <a:r>
              <a:rPr sz="2800" dirty="0">
                <a:latin typeface="Trebuchet MS"/>
                <a:cs typeface="Trebuchet MS"/>
              </a:rPr>
              <a:t>effectively</a:t>
            </a:r>
            <a:r>
              <a:rPr sz="2800" spc="-75" dirty="0">
                <a:latin typeface="Trebuchet MS"/>
                <a:cs typeface="Trebuchet MS"/>
              </a:rPr>
              <a:t> </a:t>
            </a:r>
            <a:r>
              <a:rPr sz="2800" dirty="0">
                <a:latin typeface="Trebuchet MS"/>
                <a:cs typeface="Trebuchet MS"/>
              </a:rPr>
              <a:t>to</a:t>
            </a:r>
            <a:r>
              <a:rPr sz="2800" spc="-40" dirty="0">
                <a:latin typeface="Trebuchet MS"/>
                <a:cs typeface="Trebuchet MS"/>
              </a:rPr>
              <a:t> </a:t>
            </a:r>
            <a:r>
              <a:rPr sz="2800" dirty="0">
                <a:latin typeface="Trebuchet MS"/>
                <a:cs typeface="Trebuchet MS"/>
              </a:rPr>
              <a:t>both</a:t>
            </a:r>
            <a:r>
              <a:rPr sz="2800" spc="-40" dirty="0">
                <a:latin typeface="Trebuchet MS"/>
                <a:cs typeface="Trebuchet MS"/>
              </a:rPr>
              <a:t> </a:t>
            </a:r>
            <a:r>
              <a:rPr sz="2800" dirty="0">
                <a:latin typeface="Trebuchet MS"/>
                <a:cs typeface="Trebuchet MS"/>
              </a:rPr>
              <a:t>positive</a:t>
            </a:r>
            <a:r>
              <a:rPr sz="2800" spc="-30" dirty="0">
                <a:latin typeface="Trebuchet MS"/>
                <a:cs typeface="Trebuchet MS"/>
              </a:rPr>
              <a:t> </a:t>
            </a:r>
            <a:r>
              <a:rPr sz="2800" dirty="0">
                <a:latin typeface="Trebuchet MS"/>
                <a:cs typeface="Trebuchet MS"/>
              </a:rPr>
              <a:t>and</a:t>
            </a:r>
            <a:r>
              <a:rPr sz="2800" spc="-30" dirty="0">
                <a:latin typeface="Trebuchet MS"/>
                <a:cs typeface="Trebuchet MS"/>
              </a:rPr>
              <a:t> </a:t>
            </a:r>
            <a:r>
              <a:rPr sz="2800" dirty="0">
                <a:latin typeface="Trebuchet MS"/>
                <a:cs typeface="Trebuchet MS"/>
              </a:rPr>
              <a:t>negative</a:t>
            </a:r>
            <a:r>
              <a:rPr sz="2800" spc="-25" dirty="0">
                <a:latin typeface="Trebuchet MS"/>
                <a:cs typeface="Trebuchet MS"/>
              </a:rPr>
              <a:t> </a:t>
            </a:r>
            <a:r>
              <a:rPr sz="2800" spc="-10" dirty="0">
                <a:latin typeface="Trebuchet MS"/>
                <a:cs typeface="Trebuchet MS"/>
              </a:rPr>
              <a:t>feedback.</a:t>
            </a:r>
            <a:endParaRPr sz="2800" dirty="0">
              <a:latin typeface="Trebuchet MS"/>
              <a:cs typeface="Trebuchet MS"/>
            </a:endParaRPr>
          </a:p>
          <a:p>
            <a:pPr marL="439420" marR="501015" indent="-427355">
              <a:lnSpc>
                <a:spcPct val="100000"/>
              </a:lnSpc>
              <a:spcBef>
                <a:spcPts val="5"/>
              </a:spcBef>
              <a:buChar char="•"/>
              <a:tabLst>
                <a:tab pos="439420" algn="l"/>
                <a:tab pos="469900" algn="l"/>
              </a:tabLst>
            </a:pPr>
            <a:r>
              <a:rPr sz="2800" dirty="0">
                <a:latin typeface="Arial MT"/>
                <a:cs typeface="Arial MT"/>
              </a:rPr>
              <a:t>	</a:t>
            </a:r>
            <a:r>
              <a:rPr sz="2800" spc="-45" dirty="0">
                <a:latin typeface="Trebuchet MS"/>
                <a:cs typeface="Trebuchet MS"/>
              </a:rPr>
              <a:t>Track</a:t>
            </a:r>
            <a:r>
              <a:rPr sz="2800" spc="-60" dirty="0">
                <a:latin typeface="Trebuchet MS"/>
                <a:cs typeface="Trebuchet MS"/>
              </a:rPr>
              <a:t> </a:t>
            </a:r>
            <a:r>
              <a:rPr sz="2800" dirty="0">
                <a:latin typeface="Trebuchet MS"/>
                <a:cs typeface="Trebuchet MS"/>
              </a:rPr>
              <a:t>trends</a:t>
            </a:r>
            <a:r>
              <a:rPr sz="2800" spc="-60" dirty="0">
                <a:latin typeface="Trebuchet MS"/>
                <a:cs typeface="Trebuchet MS"/>
              </a:rPr>
              <a:t> </a:t>
            </a:r>
            <a:r>
              <a:rPr sz="2800" dirty="0">
                <a:latin typeface="Trebuchet MS"/>
                <a:cs typeface="Trebuchet MS"/>
              </a:rPr>
              <a:t>and</a:t>
            </a:r>
            <a:r>
              <a:rPr sz="2800" spc="-45" dirty="0">
                <a:latin typeface="Trebuchet MS"/>
                <a:cs typeface="Trebuchet MS"/>
              </a:rPr>
              <a:t> </a:t>
            </a:r>
            <a:r>
              <a:rPr sz="2800" dirty="0">
                <a:latin typeface="Trebuchet MS"/>
                <a:cs typeface="Trebuchet MS"/>
              </a:rPr>
              <a:t>patterns</a:t>
            </a:r>
            <a:r>
              <a:rPr sz="2800" spc="-40" dirty="0">
                <a:latin typeface="Trebuchet MS"/>
                <a:cs typeface="Trebuchet MS"/>
              </a:rPr>
              <a:t> </a:t>
            </a:r>
            <a:r>
              <a:rPr sz="2800" dirty="0">
                <a:latin typeface="Trebuchet MS"/>
                <a:cs typeface="Trebuchet MS"/>
              </a:rPr>
              <a:t>in</a:t>
            </a:r>
            <a:r>
              <a:rPr sz="2800" spc="-65" dirty="0">
                <a:latin typeface="Trebuchet MS"/>
                <a:cs typeface="Trebuchet MS"/>
              </a:rPr>
              <a:t> </a:t>
            </a:r>
            <a:r>
              <a:rPr sz="2800" dirty="0">
                <a:latin typeface="Trebuchet MS"/>
                <a:cs typeface="Trebuchet MS"/>
              </a:rPr>
              <a:t>customer</a:t>
            </a:r>
            <a:r>
              <a:rPr sz="2800" spc="-75" dirty="0">
                <a:latin typeface="Trebuchet MS"/>
                <a:cs typeface="Trebuchet MS"/>
              </a:rPr>
              <a:t> </a:t>
            </a:r>
            <a:r>
              <a:rPr sz="2800" spc="-10" dirty="0">
                <a:latin typeface="Trebuchet MS"/>
                <a:cs typeface="Trebuchet MS"/>
              </a:rPr>
              <a:t>Feedback </a:t>
            </a:r>
            <a:r>
              <a:rPr sz="2800" dirty="0">
                <a:latin typeface="Trebuchet MS"/>
                <a:cs typeface="Trebuchet MS"/>
              </a:rPr>
              <a:t>to</a:t>
            </a:r>
            <a:r>
              <a:rPr sz="2800" spc="-65" dirty="0">
                <a:latin typeface="Trebuchet MS"/>
                <a:cs typeface="Trebuchet MS"/>
              </a:rPr>
              <a:t> </a:t>
            </a:r>
            <a:r>
              <a:rPr sz="2800" dirty="0">
                <a:latin typeface="Trebuchet MS"/>
                <a:cs typeface="Trebuchet MS"/>
              </a:rPr>
              <a:t>make</a:t>
            </a:r>
            <a:r>
              <a:rPr sz="2800" spc="-30" dirty="0">
                <a:latin typeface="Trebuchet MS"/>
                <a:cs typeface="Trebuchet MS"/>
              </a:rPr>
              <a:t> </a:t>
            </a:r>
            <a:r>
              <a:rPr sz="2800" dirty="0">
                <a:latin typeface="Trebuchet MS"/>
                <a:cs typeface="Trebuchet MS"/>
              </a:rPr>
              <a:t>informed</a:t>
            </a:r>
            <a:r>
              <a:rPr sz="2800" spc="-60" dirty="0">
                <a:latin typeface="Trebuchet MS"/>
                <a:cs typeface="Trebuchet MS"/>
              </a:rPr>
              <a:t> </a:t>
            </a:r>
            <a:r>
              <a:rPr sz="2800" dirty="0">
                <a:latin typeface="Trebuchet MS"/>
                <a:cs typeface="Trebuchet MS"/>
              </a:rPr>
              <a:t>business</a:t>
            </a:r>
            <a:r>
              <a:rPr sz="2800" spc="-40" dirty="0">
                <a:latin typeface="Trebuchet MS"/>
                <a:cs typeface="Trebuchet MS"/>
              </a:rPr>
              <a:t> </a:t>
            </a:r>
            <a:r>
              <a:rPr sz="2800" spc="-10" dirty="0">
                <a:latin typeface="Trebuchet MS"/>
                <a:cs typeface="Trebuchet MS"/>
              </a:rPr>
              <a:t>decisions.</a:t>
            </a:r>
            <a:endParaRPr sz="2800" dirty="0">
              <a:latin typeface="Trebuchet MS"/>
              <a:cs typeface="Trebuchet MS"/>
            </a:endParaRPr>
          </a:p>
          <a:p>
            <a:pPr marL="439420" marR="34290" indent="-427355">
              <a:lnSpc>
                <a:spcPct val="100000"/>
              </a:lnSpc>
              <a:buChar char="•"/>
              <a:tabLst>
                <a:tab pos="439420" algn="l"/>
                <a:tab pos="469900" algn="l"/>
                <a:tab pos="8531860" algn="l"/>
              </a:tabLst>
            </a:pPr>
            <a:r>
              <a:rPr sz="2800" dirty="0">
                <a:latin typeface="Arial MT"/>
                <a:cs typeface="Arial MT"/>
              </a:rPr>
              <a:t>	</a:t>
            </a:r>
            <a:r>
              <a:rPr sz="2800" dirty="0">
                <a:latin typeface="Trebuchet MS"/>
                <a:cs typeface="Trebuchet MS"/>
              </a:rPr>
              <a:t>Enhance</a:t>
            </a:r>
            <a:r>
              <a:rPr sz="2800" spc="-90" dirty="0">
                <a:latin typeface="Trebuchet MS"/>
                <a:cs typeface="Trebuchet MS"/>
              </a:rPr>
              <a:t> </a:t>
            </a:r>
            <a:r>
              <a:rPr sz="2800" dirty="0">
                <a:latin typeface="Trebuchet MS"/>
                <a:cs typeface="Trebuchet MS"/>
              </a:rPr>
              <a:t>marketing</a:t>
            </a:r>
            <a:r>
              <a:rPr sz="2800" spc="-65" dirty="0">
                <a:latin typeface="Trebuchet MS"/>
                <a:cs typeface="Trebuchet MS"/>
              </a:rPr>
              <a:t> </a:t>
            </a:r>
            <a:r>
              <a:rPr sz="2800" dirty="0">
                <a:latin typeface="Trebuchet MS"/>
                <a:cs typeface="Trebuchet MS"/>
              </a:rPr>
              <a:t>strategies</a:t>
            </a:r>
            <a:r>
              <a:rPr sz="2800" spc="-30" dirty="0">
                <a:latin typeface="Trebuchet MS"/>
                <a:cs typeface="Trebuchet MS"/>
              </a:rPr>
              <a:t> </a:t>
            </a:r>
            <a:r>
              <a:rPr sz="2800" dirty="0">
                <a:latin typeface="Trebuchet MS"/>
                <a:cs typeface="Trebuchet MS"/>
              </a:rPr>
              <a:t>by</a:t>
            </a:r>
            <a:r>
              <a:rPr sz="2800" spc="-40" dirty="0">
                <a:latin typeface="Trebuchet MS"/>
                <a:cs typeface="Trebuchet MS"/>
              </a:rPr>
              <a:t> </a:t>
            </a:r>
            <a:r>
              <a:rPr sz="2800" spc="-10" dirty="0">
                <a:latin typeface="Trebuchet MS"/>
                <a:cs typeface="Trebuchet MS"/>
              </a:rPr>
              <a:t>understanding </a:t>
            </a:r>
            <a:r>
              <a:rPr sz="2800" dirty="0">
                <a:latin typeface="Trebuchet MS"/>
                <a:cs typeface="Trebuchet MS"/>
              </a:rPr>
              <a:t>what</a:t>
            </a:r>
            <a:r>
              <a:rPr sz="2800" spc="-60" dirty="0">
                <a:latin typeface="Trebuchet MS"/>
                <a:cs typeface="Trebuchet MS"/>
              </a:rPr>
              <a:t> </a:t>
            </a:r>
            <a:r>
              <a:rPr sz="2800" dirty="0">
                <a:latin typeface="Trebuchet MS"/>
                <a:cs typeface="Trebuchet MS"/>
              </a:rPr>
              <a:t>resonates</a:t>
            </a:r>
            <a:r>
              <a:rPr sz="2800" spc="-45" dirty="0">
                <a:latin typeface="Trebuchet MS"/>
                <a:cs typeface="Trebuchet MS"/>
              </a:rPr>
              <a:t> </a:t>
            </a:r>
            <a:r>
              <a:rPr sz="2800" dirty="0">
                <a:latin typeface="Trebuchet MS"/>
                <a:cs typeface="Trebuchet MS"/>
              </a:rPr>
              <a:t>with</a:t>
            </a:r>
            <a:r>
              <a:rPr sz="2800" spc="-40" dirty="0">
                <a:latin typeface="Trebuchet MS"/>
                <a:cs typeface="Trebuchet MS"/>
              </a:rPr>
              <a:t> </a:t>
            </a:r>
            <a:r>
              <a:rPr sz="2800" dirty="0">
                <a:latin typeface="Trebuchet MS"/>
                <a:cs typeface="Trebuchet MS"/>
              </a:rPr>
              <a:t>customers</a:t>
            </a:r>
            <a:r>
              <a:rPr sz="2800" spc="-75" dirty="0">
                <a:latin typeface="Trebuchet MS"/>
                <a:cs typeface="Trebuchet MS"/>
              </a:rPr>
              <a:t> </a:t>
            </a:r>
            <a:r>
              <a:rPr sz="2800" dirty="0">
                <a:latin typeface="Trebuchet MS"/>
                <a:cs typeface="Trebuchet MS"/>
              </a:rPr>
              <a:t>and</a:t>
            </a:r>
            <a:r>
              <a:rPr sz="2800" spc="-45" dirty="0">
                <a:latin typeface="Trebuchet MS"/>
                <a:cs typeface="Trebuchet MS"/>
              </a:rPr>
              <a:t> </a:t>
            </a:r>
            <a:r>
              <a:rPr sz="2800" dirty="0">
                <a:latin typeface="Trebuchet MS"/>
                <a:cs typeface="Trebuchet MS"/>
              </a:rPr>
              <a:t>what</a:t>
            </a:r>
            <a:r>
              <a:rPr sz="2800" spc="-30" dirty="0">
                <a:latin typeface="Trebuchet MS"/>
                <a:cs typeface="Trebuchet MS"/>
              </a:rPr>
              <a:t> </a:t>
            </a:r>
            <a:r>
              <a:rPr sz="2800" spc="-10" dirty="0">
                <a:latin typeface="Trebuchet MS"/>
                <a:cs typeface="Trebuchet MS"/>
              </a:rPr>
              <a:t>needs</a:t>
            </a:r>
            <a:r>
              <a:rPr sz="2800" dirty="0">
                <a:latin typeface="Trebuchet MS"/>
                <a:cs typeface="Trebuchet MS"/>
              </a:rPr>
              <a:t>	</a:t>
            </a:r>
            <a:r>
              <a:rPr sz="2800" spc="-50" dirty="0">
                <a:latin typeface="Trebuchet MS"/>
                <a:cs typeface="Trebuchet MS"/>
              </a:rPr>
              <a:t>I</a:t>
            </a:r>
            <a:endParaRPr sz="2800" dirty="0">
              <a:latin typeface="Trebuchet MS"/>
              <a:cs typeface="Trebuchet MS"/>
            </a:endParaRPr>
          </a:p>
          <a:p>
            <a:pPr marL="12700">
              <a:lnSpc>
                <a:spcPct val="100000"/>
              </a:lnSpc>
              <a:spcBef>
                <a:spcPts val="5"/>
              </a:spcBef>
            </a:pPr>
            <a:r>
              <a:rPr sz="2800" spc="-10" dirty="0">
                <a:latin typeface="Trebuchet MS"/>
                <a:cs typeface="Trebuchet MS"/>
              </a:rPr>
              <a:t>improvement.</a:t>
            </a:r>
            <a:endParaRPr sz="2800" dirty="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36183"/>
            <a:ext cx="10521916" cy="812965"/>
          </a:xfrm>
          <a:prstGeom prst="rect">
            <a:avLst/>
          </a:prstGeom>
        </p:spPr>
        <p:txBody>
          <a:bodyPr vert="horz" wrap="square" lIns="0" tIns="256463" rIns="0" bIns="0" rtlCol="0">
            <a:spAutoFit/>
          </a:bodyPr>
          <a:lstStyle/>
          <a:p>
            <a:pPr marL="12700">
              <a:lnSpc>
                <a:spcPct val="100000"/>
              </a:lnSpc>
              <a:spcBef>
                <a:spcPts val="90"/>
              </a:spcBef>
            </a:pPr>
            <a:r>
              <a:rPr dirty="0"/>
              <a:t>PROBLEM</a:t>
            </a:r>
            <a:r>
              <a:rPr spc="-130" dirty="0"/>
              <a:t> </a:t>
            </a:r>
            <a:r>
              <a:rPr spc="-45" dirty="0"/>
              <a:t>STATEMENT</a:t>
            </a:r>
          </a:p>
        </p:txBody>
      </p:sp>
      <p:sp>
        <p:nvSpPr>
          <p:cNvPr id="3" name="object 3"/>
          <p:cNvSpPr txBox="1">
            <a:spLocks noGrp="1"/>
          </p:cNvSpPr>
          <p:nvPr>
            <p:ph idx="1"/>
          </p:nvPr>
        </p:nvSpPr>
        <p:spPr>
          <a:xfrm>
            <a:off x="381000" y="1981200"/>
            <a:ext cx="11125200" cy="3348353"/>
          </a:xfrm>
          <a:prstGeom prst="rect">
            <a:avLst/>
          </a:prstGeom>
        </p:spPr>
        <p:txBody>
          <a:bodyPr vert="horz" wrap="square" lIns="0" tIns="13970" rIns="0" bIns="0" rtlCol="0">
            <a:spAutoFit/>
          </a:bodyPr>
          <a:lstStyle/>
          <a:p>
            <a:pPr marL="12700">
              <a:lnSpc>
                <a:spcPct val="100000"/>
              </a:lnSpc>
              <a:spcBef>
                <a:spcPts val="110"/>
              </a:spcBef>
            </a:pPr>
            <a:r>
              <a:rPr dirty="0">
                <a:latin typeface="Trebuchet MS"/>
                <a:cs typeface="Trebuchet MS"/>
              </a:rPr>
              <a:t>The</a:t>
            </a:r>
            <a:r>
              <a:rPr spc="-55" dirty="0">
                <a:latin typeface="Trebuchet MS"/>
                <a:cs typeface="Trebuchet MS"/>
              </a:rPr>
              <a:t> </a:t>
            </a:r>
            <a:r>
              <a:rPr dirty="0">
                <a:latin typeface="Trebuchet MS"/>
                <a:cs typeface="Trebuchet MS"/>
              </a:rPr>
              <a:t>project</a:t>
            </a:r>
            <a:r>
              <a:rPr spc="-60" dirty="0">
                <a:latin typeface="Trebuchet MS"/>
                <a:cs typeface="Trebuchet MS"/>
              </a:rPr>
              <a:t> </a:t>
            </a:r>
            <a:r>
              <a:rPr dirty="0">
                <a:latin typeface="Trebuchet MS"/>
                <a:cs typeface="Trebuchet MS"/>
              </a:rPr>
              <a:t>will</a:t>
            </a:r>
            <a:r>
              <a:rPr spc="-35" dirty="0">
                <a:latin typeface="Trebuchet MS"/>
                <a:cs typeface="Trebuchet MS"/>
              </a:rPr>
              <a:t> </a:t>
            </a:r>
            <a:r>
              <a:rPr dirty="0">
                <a:latin typeface="Trebuchet MS"/>
                <a:cs typeface="Trebuchet MS"/>
              </a:rPr>
              <a:t>involve</a:t>
            </a:r>
            <a:r>
              <a:rPr spc="-50" dirty="0">
                <a:latin typeface="Trebuchet MS"/>
                <a:cs typeface="Trebuchet MS"/>
              </a:rPr>
              <a:t> </a:t>
            </a:r>
            <a:r>
              <a:rPr dirty="0">
                <a:latin typeface="Trebuchet MS"/>
                <a:cs typeface="Trebuchet MS"/>
              </a:rPr>
              <a:t>the</a:t>
            </a:r>
            <a:r>
              <a:rPr spc="-40" dirty="0">
                <a:latin typeface="Trebuchet MS"/>
                <a:cs typeface="Trebuchet MS"/>
              </a:rPr>
              <a:t> </a:t>
            </a:r>
            <a:r>
              <a:rPr dirty="0">
                <a:latin typeface="Trebuchet MS"/>
                <a:cs typeface="Trebuchet MS"/>
              </a:rPr>
              <a:t>following</a:t>
            </a:r>
            <a:r>
              <a:rPr spc="-90" dirty="0">
                <a:latin typeface="Trebuchet MS"/>
                <a:cs typeface="Trebuchet MS"/>
              </a:rPr>
              <a:t> </a:t>
            </a:r>
            <a:r>
              <a:rPr dirty="0">
                <a:latin typeface="Trebuchet MS"/>
                <a:cs typeface="Trebuchet MS"/>
              </a:rPr>
              <a:t>key</a:t>
            </a:r>
            <a:r>
              <a:rPr spc="-40" dirty="0">
                <a:latin typeface="Trebuchet MS"/>
                <a:cs typeface="Trebuchet MS"/>
              </a:rPr>
              <a:t> </a:t>
            </a:r>
            <a:r>
              <a:rPr spc="-10" dirty="0">
                <a:latin typeface="Trebuchet MS"/>
                <a:cs typeface="Trebuchet MS"/>
              </a:rPr>
              <a:t>components:</a:t>
            </a:r>
          </a:p>
          <a:p>
            <a:pPr marL="328295" marR="1051560" indent="-317500">
              <a:lnSpc>
                <a:spcPct val="100000"/>
              </a:lnSpc>
              <a:buSzPct val="96428"/>
              <a:buAutoNum type="arabicPeriod"/>
              <a:tabLst>
                <a:tab pos="332105" algn="l"/>
              </a:tabLst>
            </a:pPr>
            <a:r>
              <a:rPr dirty="0">
                <a:latin typeface="Trebuchet MS"/>
                <a:cs typeface="Trebuchet MS"/>
              </a:rPr>
              <a:t>Data</a:t>
            </a:r>
            <a:r>
              <a:rPr spc="-55" dirty="0">
                <a:latin typeface="Trebuchet MS"/>
                <a:cs typeface="Trebuchet MS"/>
              </a:rPr>
              <a:t> </a:t>
            </a:r>
            <a:r>
              <a:rPr dirty="0">
                <a:latin typeface="Trebuchet MS"/>
                <a:cs typeface="Trebuchet MS"/>
              </a:rPr>
              <a:t>Collection:</a:t>
            </a:r>
            <a:r>
              <a:rPr spc="-114" dirty="0">
                <a:latin typeface="Trebuchet MS"/>
                <a:cs typeface="Trebuchet MS"/>
              </a:rPr>
              <a:t> </a:t>
            </a:r>
            <a:r>
              <a:rPr dirty="0">
                <a:latin typeface="Trebuchet MS"/>
                <a:cs typeface="Trebuchet MS"/>
              </a:rPr>
              <a:t>Gathering</a:t>
            </a:r>
            <a:r>
              <a:rPr spc="-65" dirty="0">
                <a:latin typeface="Trebuchet MS"/>
                <a:cs typeface="Trebuchet MS"/>
              </a:rPr>
              <a:t> </a:t>
            </a:r>
            <a:r>
              <a:rPr dirty="0">
                <a:latin typeface="Trebuchet MS"/>
                <a:cs typeface="Trebuchet MS"/>
              </a:rPr>
              <a:t>a</a:t>
            </a:r>
            <a:r>
              <a:rPr spc="-55" dirty="0">
                <a:latin typeface="Trebuchet MS"/>
                <a:cs typeface="Trebuchet MS"/>
              </a:rPr>
              <a:t> </a:t>
            </a:r>
            <a:r>
              <a:rPr dirty="0">
                <a:latin typeface="Trebuchet MS"/>
                <a:cs typeface="Trebuchet MS"/>
              </a:rPr>
              <a:t>diverse</a:t>
            </a:r>
            <a:r>
              <a:rPr spc="-25" dirty="0">
                <a:latin typeface="Trebuchet MS"/>
                <a:cs typeface="Trebuchet MS"/>
              </a:rPr>
              <a:t> </a:t>
            </a:r>
            <a:r>
              <a:rPr dirty="0">
                <a:latin typeface="Trebuchet MS"/>
                <a:cs typeface="Trebuchet MS"/>
              </a:rPr>
              <a:t>dataset</a:t>
            </a:r>
            <a:r>
              <a:rPr spc="-30" dirty="0">
                <a:latin typeface="Trebuchet MS"/>
                <a:cs typeface="Trebuchet MS"/>
              </a:rPr>
              <a:t> </a:t>
            </a:r>
            <a:r>
              <a:rPr spc="-25" dirty="0">
                <a:latin typeface="Trebuchet MS"/>
                <a:cs typeface="Trebuchet MS"/>
              </a:rPr>
              <a:t>of </a:t>
            </a:r>
            <a:r>
              <a:rPr dirty="0">
                <a:latin typeface="Trebuchet MS"/>
                <a:cs typeface="Trebuchet MS"/>
              </a:rPr>
              <a:t>customer</a:t>
            </a:r>
            <a:r>
              <a:rPr spc="-75" dirty="0">
                <a:latin typeface="Trebuchet MS"/>
                <a:cs typeface="Trebuchet MS"/>
              </a:rPr>
              <a:t> </a:t>
            </a:r>
            <a:r>
              <a:rPr dirty="0">
                <a:latin typeface="Trebuchet MS"/>
                <a:cs typeface="Trebuchet MS"/>
              </a:rPr>
              <a:t>reviews</a:t>
            </a:r>
            <a:r>
              <a:rPr spc="-35" dirty="0">
                <a:latin typeface="Trebuchet MS"/>
                <a:cs typeface="Trebuchet MS"/>
              </a:rPr>
              <a:t> </a:t>
            </a:r>
            <a:r>
              <a:rPr dirty="0">
                <a:latin typeface="Trebuchet MS"/>
                <a:cs typeface="Trebuchet MS"/>
              </a:rPr>
              <a:t>from</a:t>
            </a:r>
            <a:r>
              <a:rPr spc="-30" dirty="0">
                <a:latin typeface="Trebuchet MS"/>
                <a:cs typeface="Trebuchet MS"/>
              </a:rPr>
              <a:t> </a:t>
            </a:r>
            <a:r>
              <a:rPr dirty="0">
                <a:latin typeface="Trebuchet MS"/>
                <a:cs typeface="Trebuchet MS"/>
              </a:rPr>
              <a:t>various</a:t>
            </a:r>
            <a:r>
              <a:rPr spc="-20" dirty="0">
                <a:latin typeface="Trebuchet MS"/>
                <a:cs typeface="Trebuchet MS"/>
              </a:rPr>
              <a:t> </a:t>
            </a:r>
            <a:r>
              <a:rPr dirty="0">
                <a:latin typeface="Trebuchet MS"/>
                <a:cs typeface="Trebuchet MS"/>
              </a:rPr>
              <a:t>online</a:t>
            </a:r>
            <a:r>
              <a:rPr spc="-105" dirty="0">
                <a:latin typeface="Trebuchet MS"/>
                <a:cs typeface="Trebuchet MS"/>
              </a:rPr>
              <a:t> </a:t>
            </a:r>
            <a:r>
              <a:rPr spc="-10" dirty="0">
                <a:latin typeface="Trebuchet MS"/>
                <a:cs typeface="Trebuchet MS"/>
              </a:rPr>
              <a:t>platforms.</a:t>
            </a:r>
          </a:p>
          <a:p>
            <a:pPr marL="226060" marR="647700" indent="-214629">
              <a:lnSpc>
                <a:spcPct val="100000"/>
              </a:lnSpc>
              <a:spcBef>
                <a:spcPts val="5"/>
              </a:spcBef>
              <a:buSzPct val="96428"/>
              <a:buAutoNum type="arabicPeriod"/>
              <a:tabLst>
                <a:tab pos="226060" algn="l"/>
                <a:tab pos="328930" algn="l"/>
              </a:tabLst>
            </a:pPr>
            <a:r>
              <a:rPr dirty="0">
                <a:latin typeface="Trebuchet MS"/>
                <a:cs typeface="Trebuchet MS"/>
              </a:rPr>
              <a:t>	Data</a:t>
            </a:r>
            <a:r>
              <a:rPr spc="-70" dirty="0">
                <a:latin typeface="Trebuchet MS"/>
                <a:cs typeface="Trebuchet MS"/>
              </a:rPr>
              <a:t> </a:t>
            </a:r>
            <a:r>
              <a:rPr spc="-10" dirty="0">
                <a:latin typeface="Trebuchet MS"/>
                <a:cs typeface="Trebuchet MS"/>
              </a:rPr>
              <a:t>Preprocessing:</a:t>
            </a:r>
            <a:r>
              <a:rPr spc="-70" dirty="0">
                <a:latin typeface="Trebuchet MS"/>
                <a:cs typeface="Trebuchet MS"/>
              </a:rPr>
              <a:t> </a:t>
            </a:r>
            <a:r>
              <a:rPr dirty="0">
                <a:latin typeface="Trebuchet MS"/>
                <a:cs typeface="Trebuchet MS"/>
              </a:rPr>
              <a:t>Cleaning,</a:t>
            </a:r>
            <a:r>
              <a:rPr spc="-114" dirty="0">
                <a:latin typeface="Trebuchet MS"/>
                <a:cs typeface="Trebuchet MS"/>
              </a:rPr>
              <a:t> </a:t>
            </a:r>
            <a:r>
              <a:rPr dirty="0">
                <a:latin typeface="Trebuchet MS"/>
                <a:cs typeface="Trebuchet MS"/>
              </a:rPr>
              <a:t>tokenizing,</a:t>
            </a:r>
            <a:r>
              <a:rPr spc="-110" dirty="0">
                <a:latin typeface="Trebuchet MS"/>
                <a:cs typeface="Trebuchet MS"/>
              </a:rPr>
              <a:t> </a:t>
            </a:r>
            <a:r>
              <a:rPr spc="-25" dirty="0">
                <a:latin typeface="Trebuchet MS"/>
                <a:cs typeface="Trebuchet MS"/>
              </a:rPr>
              <a:t>and </a:t>
            </a:r>
            <a:r>
              <a:rPr dirty="0">
                <a:latin typeface="Trebuchet MS"/>
                <a:cs typeface="Trebuchet MS"/>
              </a:rPr>
              <a:t>normalizing</a:t>
            </a:r>
            <a:r>
              <a:rPr spc="-80" dirty="0">
                <a:latin typeface="Trebuchet MS"/>
                <a:cs typeface="Trebuchet MS"/>
              </a:rPr>
              <a:t> </a:t>
            </a:r>
            <a:r>
              <a:rPr dirty="0">
                <a:latin typeface="Trebuchet MS"/>
                <a:cs typeface="Trebuchet MS"/>
              </a:rPr>
              <a:t>the</a:t>
            </a:r>
            <a:r>
              <a:rPr spc="-55" dirty="0">
                <a:latin typeface="Trebuchet MS"/>
                <a:cs typeface="Trebuchet MS"/>
              </a:rPr>
              <a:t> </a:t>
            </a:r>
            <a:r>
              <a:rPr dirty="0">
                <a:latin typeface="Trebuchet MS"/>
                <a:cs typeface="Trebuchet MS"/>
              </a:rPr>
              <a:t>text</a:t>
            </a:r>
            <a:r>
              <a:rPr spc="-55" dirty="0">
                <a:latin typeface="Trebuchet MS"/>
                <a:cs typeface="Trebuchet MS"/>
              </a:rPr>
              <a:t> </a:t>
            </a:r>
            <a:r>
              <a:rPr dirty="0">
                <a:latin typeface="Trebuchet MS"/>
                <a:cs typeface="Trebuchet MS"/>
              </a:rPr>
              <a:t>data to</a:t>
            </a:r>
            <a:r>
              <a:rPr spc="-55" dirty="0">
                <a:latin typeface="Trebuchet MS"/>
                <a:cs typeface="Trebuchet MS"/>
              </a:rPr>
              <a:t> </a:t>
            </a:r>
            <a:r>
              <a:rPr dirty="0">
                <a:latin typeface="Trebuchet MS"/>
                <a:cs typeface="Trebuchet MS"/>
              </a:rPr>
              <a:t>prepare it</a:t>
            </a:r>
            <a:r>
              <a:rPr spc="-40" dirty="0">
                <a:latin typeface="Trebuchet MS"/>
                <a:cs typeface="Trebuchet MS"/>
              </a:rPr>
              <a:t> </a:t>
            </a:r>
            <a:r>
              <a:rPr dirty="0">
                <a:latin typeface="Trebuchet MS"/>
                <a:cs typeface="Trebuchet MS"/>
              </a:rPr>
              <a:t>for</a:t>
            </a:r>
            <a:r>
              <a:rPr spc="-35" dirty="0">
                <a:latin typeface="Trebuchet MS"/>
                <a:cs typeface="Trebuchet MS"/>
              </a:rPr>
              <a:t> </a:t>
            </a:r>
            <a:r>
              <a:rPr spc="-10" dirty="0">
                <a:latin typeface="Trebuchet MS"/>
                <a:cs typeface="Trebuchet MS"/>
              </a:rPr>
              <a:t>analysis.</a:t>
            </a:r>
          </a:p>
          <a:p>
            <a:pPr marL="226060" marR="5080" indent="-213360">
              <a:lnSpc>
                <a:spcPct val="100000"/>
              </a:lnSpc>
              <a:spcBef>
                <a:spcPts val="5"/>
              </a:spcBef>
              <a:buSzPct val="96428"/>
              <a:buAutoNum type="arabicPeriod"/>
              <a:tabLst>
                <a:tab pos="226060" algn="l"/>
                <a:tab pos="330200" algn="l"/>
              </a:tabLst>
            </a:pPr>
            <a:r>
              <a:rPr dirty="0">
                <a:latin typeface="Trebuchet MS"/>
                <a:cs typeface="Trebuchet MS"/>
              </a:rPr>
              <a:t>	Feature</a:t>
            </a:r>
            <a:r>
              <a:rPr spc="-25" dirty="0">
                <a:latin typeface="Trebuchet MS"/>
                <a:cs typeface="Trebuchet MS"/>
              </a:rPr>
              <a:t> </a:t>
            </a:r>
            <a:r>
              <a:rPr dirty="0">
                <a:latin typeface="Trebuchet MS"/>
                <a:cs typeface="Trebuchet MS"/>
              </a:rPr>
              <a:t>Extraction:</a:t>
            </a:r>
            <a:r>
              <a:rPr spc="-45" dirty="0">
                <a:latin typeface="Trebuchet MS"/>
                <a:cs typeface="Trebuchet MS"/>
              </a:rPr>
              <a:t> </a:t>
            </a:r>
            <a:r>
              <a:rPr dirty="0">
                <a:latin typeface="Trebuchet MS"/>
                <a:cs typeface="Trebuchet MS"/>
              </a:rPr>
              <a:t>Using</a:t>
            </a:r>
            <a:r>
              <a:rPr spc="-45" dirty="0">
                <a:latin typeface="Trebuchet MS"/>
                <a:cs typeface="Trebuchet MS"/>
              </a:rPr>
              <a:t> </a:t>
            </a:r>
            <a:r>
              <a:rPr dirty="0">
                <a:latin typeface="Trebuchet MS"/>
                <a:cs typeface="Trebuchet MS"/>
              </a:rPr>
              <a:t>techniques</a:t>
            </a:r>
            <a:r>
              <a:rPr spc="-85" dirty="0">
                <a:latin typeface="Trebuchet MS"/>
                <a:cs typeface="Trebuchet MS"/>
              </a:rPr>
              <a:t> </a:t>
            </a:r>
            <a:r>
              <a:rPr dirty="0">
                <a:latin typeface="Trebuchet MS"/>
                <a:cs typeface="Trebuchet MS"/>
              </a:rPr>
              <a:t>like</a:t>
            </a:r>
            <a:r>
              <a:rPr spc="-100" dirty="0">
                <a:latin typeface="Trebuchet MS"/>
                <a:cs typeface="Trebuchet MS"/>
              </a:rPr>
              <a:t> </a:t>
            </a:r>
            <a:r>
              <a:rPr spc="-10" dirty="0">
                <a:latin typeface="Trebuchet MS"/>
                <a:cs typeface="Trebuchet MS"/>
              </a:rPr>
              <a:t>TF-</a:t>
            </a:r>
            <a:r>
              <a:rPr dirty="0">
                <a:latin typeface="Trebuchet MS"/>
                <a:cs typeface="Trebuchet MS"/>
              </a:rPr>
              <a:t>IDF</a:t>
            </a:r>
            <a:r>
              <a:rPr spc="-55" dirty="0">
                <a:latin typeface="Trebuchet MS"/>
                <a:cs typeface="Trebuchet MS"/>
              </a:rPr>
              <a:t> </a:t>
            </a:r>
            <a:r>
              <a:rPr spc="-25" dirty="0">
                <a:latin typeface="Trebuchet MS"/>
                <a:cs typeface="Trebuchet MS"/>
              </a:rPr>
              <a:t>or </a:t>
            </a:r>
            <a:r>
              <a:rPr dirty="0">
                <a:latin typeface="Trebuchet MS"/>
                <a:cs typeface="Trebuchet MS"/>
              </a:rPr>
              <a:t>word</a:t>
            </a:r>
            <a:r>
              <a:rPr spc="-55" dirty="0">
                <a:latin typeface="Trebuchet MS"/>
                <a:cs typeface="Trebuchet MS"/>
              </a:rPr>
              <a:t> </a:t>
            </a:r>
            <a:r>
              <a:rPr dirty="0">
                <a:latin typeface="Trebuchet MS"/>
                <a:cs typeface="Trebuchet MS"/>
              </a:rPr>
              <a:t>embeddings</a:t>
            </a:r>
            <a:r>
              <a:rPr spc="-85" dirty="0">
                <a:latin typeface="Trebuchet MS"/>
                <a:cs typeface="Trebuchet MS"/>
              </a:rPr>
              <a:t> </a:t>
            </a:r>
            <a:r>
              <a:rPr dirty="0">
                <a:latin typeface="Trebuchet MS"/>
                <a:cs typeface="Trebuchet MS"/>
              </a:rPr>
              <a:t>to</a:t>
            </a:r>
            <a:r>
              <a:rPr spc="-35" dirty="0">
                <a:latin typeface="Trebuchet MS"/>
                <a:cs typeface="Trebuchet MS"/>
              </a:rPr>
              <a:t> </a:t>
            </a:r>
            <a:r>
              <a:rPr dirty="0">
                <a:latin typeface="Trebuchet MS"/>
                <a:cs typeface="Trebuchet MS"/>
              </a:rPr>
              <a:t>represent</a:t>
            </a:r>
            <a:r>
              <a:rPr spc="-40" dirty="0">
                <a:latin typeface="Trebuchet MS"/>
                <a:cs typeface="Trebuchet MS"/>
              </a:rPr>
              <a:t> </a:t>
            </a:r>
            <a:r>
              <a:rPr dirty="0">
                <a:latin typeface="Trebuchet MS"/>
                <a:cs typeface="Trebuchet MS"/>
              </a:rPr>
              <a:t>the</a:t>
            </a:r>
            <a:r>
              <a:rPr spc="-60" dirty="0">
                <a:latin typeface="Trebuchet MS"/>
                <a:cs typeface="Trebuchet MS"/>
              </a:rPr>
              <a:t> </a:t>
            </a:r>
            <a:r>
              <a:rPr dirty="0">
                <a:latin typeface="Trebuchet MS"/>
                <a:cs typeface="Trebuchet MS"/>
              </a:rPr>
              <a:t>reviews</a:t>
            </a:r>
            <a:r>
              <a:rPr spc="-40" dirty="0">
                <a:latin typeface="Trebuchet MS"/>
                <a:cs typeface="Trebuchet MS"/>
              </a:rPr>
              <a:t> </a:t>
            </a:r>
            <a:r>
              <a:rPr spc="-10" dirty="0">
                <a:latin typeface="Trebuchet MS"/>
                <a:cs typeface="Trebuchet MS"/>
              </a:rPr>
              <a:t>numerically.</a:t>
            </a:r>
          </a:p>
          <a:p>
            <a:pPr marL="226060" marR="869315" indent="-213360" algn="just">
              <a:lnSpc>
                <a:spcPct val="100000"/>
              </a:lnSpc>
              <a:buSzPct val="96428"/>
              <a:buAutoNum type="arabicPeriod"/>
              <a:tabLst>
                <a:tab pos="226060" algn="l"/>
                <a:tab pos="330200" algn="l"/>
              </a:tabLst>
            </a:pPr>
            <a:r>
              <a:rPr dirty="0">
                <a:latin typeface="Trebuchet MS"/>
                <a:cs typeface="Trebuchet MS"/>
              </a:rPr>
              <a:t>	Model</a:t>
            </a:r>
            <a:r>
              <a:rPr spc="-70" dirty="0">
                <a:latin typeface="Trebuchet MS"/>
                <a:cs typeface="Trebuchet MS"/>
              </a:rPr>
              <a:t> </a:t>
            </a:r>
            <a:r>
              <a:rPr dirty="0">
                <a:latin typeface="Trebuchet MS"/>
                <a:cs typeface="Trebuchet MS"/>
              </a:rPr>
              <a:t>Selection:</a:t>
            </a:r>
            <a:r>
              <a:rPr spc="-70" dirty="0">
                <a:latin typeface="Trebuchet MS"/>
                <a:cs typeface="Trebuchet MS"/>
              </a:rPr>
              <a:t> </a:t>
            </a:r>
            <a:r>
              <a:rPr dirty="0">
                <a:latin typeface="Trebuchet MS"/>
                <a:cs typeface="Trebuchet MS"/>
              </a:rPr>
              <a:t>Choosing</a:t>
            </a:r>
            <a:r>
              <a:rPr spc="-75" dirty="0">
                <a:latin typeface="Trebuchet MS"/>
                <a:cs typeface="Trebuchet MS"/>
              </a:rPr>
              <a:t> </a:t>
            </a:r>
            <a:r>
              <a:rPr dirty="0">
                <a:latin typeface="Trebuchet MS"/>
                <a:cs typeface="Trebuchet MS"/>
              </a:rPr>
              <a:t>and</a:t>
            </a:r>
            <a:r>
              <a:rPr spc="-25" dirty="0">
                <a:latin typeface="Trebuchet MS"/>
                <a:cs typeface="Trebuchet MS"/>
              </a:rPr>
              <a:t> </a:t>
            </a:r>
            <a:r>
              <a:rPr dirty="0">
                <a:latin typeface="Trebuchet MS"/>
                <a:cs typeface="Trebuchet MS"/>
              </a:rPr>
              <a:t>training</a:t>
            </a:r>
            <a:r>
              <a:rPr spc="-20" dirty="0">
                <a:latin typeface="Trebuchet MS"/>
                <a:cs typeface="Trebuchet MS"/>
              </a:rPr>
              <a:t> </a:t>
            </a:r>
            <a:r>
              <a:rPr dirty="0">
                <a:latin typeface="Trebuchet MS"/>
                <a:cs typeface="Trebuchet MS"/>
              </a:rPr>
              <a:t>a</a:t>
            </a:r>
            <a:r>
              <a:rPr spc="-40" dirty="0">
                <a:latin typeface="Trebuchet MS"/>
                <a:cs typeface="Trebuchet MS"/>
              </a:rPr>
              <a:t> </a:t>
            </a:r>
            <a:r>
              <a:rPr spc="-10" dirty="0">
                <a:latin typeface="Trebuchet MS"/>
                <a:cs typeface="Trebuchet MS"/>
              </a:rPr>
              <a:t>machine </a:t>
            </a:r>
            <a:r>
              <a:rPr dirty="0">
                <a:latin typeface="Trebuchet MS"/>
                <a:cs typeface="Trebuchet MS"/>
              </a:rPr>
              <a:t>learning</a:t>
            </a:r>
            <a:r>
              <a:rPr lang="en-US" spc="-75" dirty="0">
                <a:latin typeface="Trebuchet MS"/>
                <a:cs typeface="Trebuchet MS"/>
              </a:rPr>
              <a:t> </a:t>
            </a:r>
            <a:r>
              <a:rPr dirty="0">
                <a:latin typeface="Trebuchet MS"/>
                <a:cs typeface="Trebuchet MS"/>
              </a:rPr>
              <a:t>model</a:t>
            </a:r>
            <a:r>
              <a:rPr spc="-65" dirty="0">
                <a:latin typeface="Trebuchet MS"/>
                <a:cs typeface="Trebuchet MS"/>
              </a:rPr>
              <a:t> </a:t>
            </a:r>
            <a:r>
              <a:rPr dirty="0">
                <a:latin typeface="Trebuchet MS"/>
                <a:cs typeface="Trebuchet MS"/>
              </a:rPr>
              <a:t>(</a:t>
            </a:r>
            <a:r>
              <a:rPr dirty="0" err="1">
                <a:latin typeface="Trebuchet MS"/>
                <a:cs typeface="Trebuchet MS"/>
              </a:rPr>
              <a:t>e.g.,Na</a:t>
            </a:r>
            <a:r>
              <a:rPr lang="en-IN" dirty="0">
                <a:latin typeface="Trebuchet MS"/>
                <a:cs typeface="Trebuchet MS"/>
              </a:rPr>
              <a:t>ï</a:t>
            </a:r>
            <a:r>
              <a:rPr dirty="0" err="1">
                <a:latin typeface="Trebuchet MS"/>
                <a:cs typeface="Trebuchet MS"/>
              </a:rPr>
              <a:t>veBayes</a:t>
            </a:r>
            <a:r>
              <a:rPr dirty="0">
                <a:latin typeface="Trebuchet MS"/>
                <a:cs typeface="Trebuchet MS"/>
              </a:rPr>
              <a:t>,</a:t>
            </a:r>
            <a:r>
              <a:rPr lang="en-US" dirty="0">
                <a:latin typeface="Trebuchet MS"/>
                <a:cs typeface="Trebuchet MS"/>
              </a:rPr>
              <a:t> Logistic REGRESSION, RANDOM FOREST</a:t>
            </a:r>
            <a:r>
              <a:rPr dirty="0">
                <a:latin typeface="Trebuchet MS"/>
                <a:cs typeface="Trebuchet MS"/>
              </a:rPr>
              <a:t>)</a:t>
            </a:r>
            <a:r>
              <a:rPr spc="-50" dirty="0">
                <a:latin typeface="Trebuchet MS"/>
                <a:cs typeface="Trebuchet MS"/>
              </a:rPr>
              <a:t> </a:t>
            </a:r>
            <a:r>
              <a:rPr spc="-25" dirty="0">
                <a:latin typeface="Trebuchet MS"/>
                <a:cs typeface="Trebuchet MS"/>
              </a:rPr>
              <a:t>for </a:t>
            </a:r>
            <a:r>
              <a:rPr dirty="0">
                <a:latin typeface="Trebuchet MS"/>
                <a:cs typeface="Trebuchet MS"/>
              </a:rPr>
              <a:t>sentiment</a:t>
            </a:r>
            <a:r>
              <a:rPr spc="-95" dirty="0">
                <a:latin typeface="Trebuchet MS"/>
                <a:cs typeface="Trebuchet MS"/>
              </a:rPr>
              <a:t> </a:t>
            </a:r>
            <a:r>
              <a:rPr dirty="0">
                <a:latin typeface="Trebuchet MS"/>
                <a:cs typeface="Trebuchet MS"/>
              </a:rPr>
              <a:t>analysis</a:t>
            </a:r>
            <a:r>
              <a:rPr spc="-60" dirty="0">
                <a:latin typeface="Trebuchet MS"/>
                <a:cs typeface="Trebuchet MS"/>
              </a:rPr>
              <a:t> </a:t>
            </a:r>
            <a:r>
              <a:rPr dirty="0">
                <a:latin typeface="Trebuchet MS"/>
                <a:cs typeface="Trebuchet MS"/>
              </a:rPr>
              <a:t>and</a:t>
            </a:r>
            <a:r>
              <a:rPr spc="-55" dirty="0">
                <a:latin typeface="Trebuchet MS"/>
                <a:cs typeface="Trebuchet MS"/>
              </a:rPr>
              <a:t> </a:t>
            </a:r>
            <a:r>
              <a:rPr dirty="0">
                <a:latin typeface="Trebuchet MS"/>
                <a:cs typeface="Trebuchet MS"/>
              </a:rPr>
              <a:t>review</a:t>
            </a:r>
            <a:r>
              <a:rPr spc="-45" dirty="0">
                <a:latin typeface="Trebuchet MS"/>
                <a:cs typeface="Trebuchet MS"/>
              </a:rPr>
              <a:t> </a:t>
            </a:r>
            <a:r>
              <a:rPr spc="-10" dirty="0">
                <a:latin typeface="Trebuchet MS"/>
                <a:cs typeface="Trebuchet MS"/>
              </a:rPr>
              <a:t>classification.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9431" y="1113281"/>
            <a:ext cx="8610600" cy="3014980"/>
          </a:xfrm>
          <a:prstGeom prst="rect">
            <a:avLst/>
          </a:prstGeom>
        </p:spPr>
        <p:txBody>
          <a:bodyPr vert="horz" wrap="square" lIns="0" tIns="13335" rIns="0" bIns="0" rtlCol="0">
            <a:spAutoFit/>
          </a:bodyPr>
          <a:lstStyle/>
          <a:p>
            <a:pPr marL="12700" marR="323215" indent="355600">
              <a:lnSpc>
                <a:spcPct val="100000"/>
              </a:lnSpc>
              <a:spcBef>
                <a:spcPts val="105"/>
              </a:spcBef>
              <a:buAutoNum type="arabicPeriod" startAt="5"/>
              <a:tabLst>
                <a:tab pos="368300" algn="l"/>
              </a:tabLst>
            </a:pPr>
            <a:r>
              <a:rPr sz="2800" dirty="0">
                <a:latin typeface="Times New Roman"/>
                <a:cs typeface="Times New Roman"/>
              </a:rPr>
              <a:t>Evaluation</a:t>
            </a:r>
            <a:r>
              <a:rPr sz="2800" spc="-35" dirty="0">
                <a:latin typeface="Times New Roman"/>
                <a:cs typeface="Times New Roman"/>
              </a:rPr>
              <a:t> </a:t>
            </a:r>
            <a:r>
              <a:rPr sz="2800" dirty="0">
                <a:latin typeface="Times New Roman"/>
                <a:cs typeface="Times New Roman"/>
              </a:rPr>
              <a:t>and</a:t>
            </a:r>
            <a:r>
              <a:rPr sz="2800" spc="-130" dirty="0">
                <a:latin typeface="Times New Roman"/>
                <a:cs typeface="Times New Roman"/>
              </a:rPr>
              <a:t> </a:t>
            </a:r>
            <a:r>
              <a:rPr sz="2800" spc="-30" dirty="0">
                <a:latin typeface="Times New Roman"/>
                <a:cs typeface="Times New Roman"/>
              </a:rPr>
              <a:t>Validation:</a:t>
            </a:r>
            <a:r>
              <a:rPr sz="2800" spc="-235" dirty="0">
                <a:latin typeface="Times New Roman"/>
                <a:cs typeface="Times New Roman"/>
              </a:rPr>
              <a:t> </a:t>
            </a:r>
            <a:r>
              <a:rPr sz="2800" dirty="0">
                <a:latin typeface="Times New Roman"/>
                <a:cs typeface="Times New Roman"/>
              </a:rPr>
              <a:t>Assessing</a:t>
            </a:r>
            <a:r>
              <a:rPr sz="2800" spc="-80" dirty="0">
                <a:latin typeface="Times New Roman"/>
                <a:cs typeface="Times New Roman"/>
              </a:rPr>
              <a:t> </a:t>
            </a:r>
            <a:r>
              <a:rPr sz="2800" dirty="0">
                <a:latin typeface="Times New Roman"/>
                <a:cs typeface="Times New Roman"/>
              </a:rPr>
              <a:t>the</a:t>
            </a:r>
            <a:r>
              <a:rPr sz="2800" spc="-65" dirty="0">
                <a:latin typeface="Times New Roman"/>
                <a:cs typeface="Times New Roman"/>
              </a:rPr>
              <a:t> </a:t>
            </a:r>
            <a:r>
              <a:rPr sz="2800" spc="-10" dirty="0">
                <a:latin typeface="Times New Roman"/>
                <a:cs typeface="Times New Roman"/>
              </a:rPr>
              <a:t>model's </a:t>
            </a:r>
            <a:r>
              <a:rPr sz="2800" dirty="0">
                <a:latin typeface="Times New Roman"/>
                <a:cs typeface="Times New Roman"/>
              </a:rPr>
              <a:t>performance</a:t>
            </a:r>
            <a:r>
              <a:rPr sz="2800" spc="-80" dirty="0">
                <a:latin typeface="Times New Roman"/>
                <a:cs typeface="Times New Roman"/>
              </a:rPr>
              <a:t> </a:t>
            </a:r>
            <a:r>
              <a:rPr sz="2800" dirty="0">
                <a:latin typeface="Times New Roman"/>
                <a:cs typeface="Times New Roman"/>
              </a:rPr>
              <a:t>using</a:t>
            </a:r>
            <a:r>
              <a:rPr sz="2800" spc="-95" dirty="0">
                <a:latin typeface="Times New Roman"/>
                <a:cs typeface="Times New Roman"/>
              </a:rPr>
              <a:t> </a:t>
            </a:r>
            <a:r>
              <a:rPr sz="2800" dirty="0">
                <a:latin typeface="Times New Roman"/>
                <a:cs typeface="Times New Roman"/>
              </a:rPr>
              <a:t>metrics</a:t>
            </a:r>
            <a:r>
              <a:rPr sz="2800" spc="-50" dirty="0">
                <a:latin typeface="Times New Roman"/>
                <a:cs typeface="Times New Roman"/>
              </a:rPr>
              <a:t> </a:t>
            </a:r>
            <a:r>
              <a:rPr sz="2800" dirty="0">
                <a:latin typeface="Times New Roman"/>
                <a:cs typeface="Times New Roman"/>
              </a:rPr>
              <a:t>like</a:t>
            </a:r>
            <a:r>
              <a:rPr sz="2800" spc="-80" dirty="0">
                <a:latin typeface="Times New Roman"/>
                <a:cs typeface="Times New Roman"/>
              </a:rPr>
              <a:t> </a:t>
            </a:r>
            <a:r>
              <a:rPr sz="2800" spc="-10" dirty="0">
                <a:latin typeface="Times New Roman"/>
                <a:cs typeface="Times New Roman"/>
              </a:rPr>
              <a:t>accuracy,</a:t>
            </a:r>
            <a:r>
              <a:rPr sz="2800" spc="-60" dirty="0">
                <a:latin typeface="Times New Roman"/>
                <a:cs typeface="Times New Roman"/>
              </a:rPr>
              <a:t> </a:t>
            </a:r>
            <a:r>
              <a:rPr sz="2800" dirty="0">
                <a:latin typeface="Times New Roman"/>
                <a:cs typeface="Times New Roman"/>
              </a:rPr>
              <a:t>precision,</a:t>
            </a:r>
            <a:r>
              <a:rPr sz="2800" spc="-110" dirty="0">
                <a:latin typeface="Times New Roman"/>
                <a:cs typeface="Times New Roman"/>
              </a:rPr>
              <a:t> </a:t>
            </a:r>
            <a:r>
              <a:rPr sz="2800" spc="-10" dirty="0">
                <a:latin typeface="Times New Roman"/>
                <a:cs typeface="Times New Roman"/>
              </a:rPr>
              <a:t>recall, </a:t>
            </a:r>
            <a:r>
              <a:rPr sz="2800" dirty="0">
                <a:latin typeface="Times New Roman"/>
                <a:cs typeface="Times New Roman"/>
              </a:rPr>
              <a:t>and</a:t>
            </a:r>
            <a:r>
              <a:rPr sz="2800" spc="-40" dirty="0">
                <a:latin typeface="Times New Roman"/>
                <a:cs typeface="Times New Roman"/>
              </a:rPr>
              <a:t> </a:t>
            </a:r>
            <a:r>
              <a:rPr sz="2800" dirty="0">
                <a:latin typeface="Times New Roman"/>
                <a:cs typeface="Times New Roman"/>
              </a:rPr>
              <a:t>F1-</a:t>
            </a:r>
            <a:r>
              <a:rPr sz="2800" spc="-10" dirty="0">
                <a:latin typeface="Times New Roman"/>
                <a:cs typeface="Times New Roman"/>
              </a:rPr>
              <a:t>score.</a:t>
            </a:r>
            <a:endParaRPr sz="2800">
              <a:latin typeface="Times New Roman"/>
              <a:cs typeface="Times New Roman"/>
            </a:endParaRPr>
          </a:p>
          <a:p>
            <a:pPr>
              <a:lnSpc>
                <a:spcPct val="100000"/>
              </a:lnSpc>
              <a:spcBef>
                <a:spcPts val="145"/>
              </a:spcBef>
              <a:buFont typeface="Times New Roman"/>
              <a:buAutoNum type="arabicPeriod" startAt="5"/>
            </a:pPr>
            <a:endParaRPr sz="2800">
              <a:latin typeface="Times New Roman"/>
              <a:cs typeface="Times New Roman"/>
            </a:endParaRPr>
          </a:p>
          <a:p>
            <a:pPr marL="12700" marR="5080" indent="354965">
              <a:lnSpc>
                <a:spcPct val="100000"/>
              </a:lnSpc>
              <a:buAutoNum type="arabicPeriod" startAt="5"/>
              <a:tabLst>
                <a:tab pos="367665" algn="l"/>
              </a:tabLst>
            </a:pPr>
            <a:r>
              <a:rPr sz="2800" dirty="0">
                <a:latin typeface="Times New Roman"/>
                <a:cs typeface="Times New Roman"/>
              </a:rPr>
              <a:t>Deployment:</a:t>
            </a:r>
            <a:r>
              <a:rPr sz="2800" spc="-75" dirty="0">
                <a:latin typeface="Times New Roman"/>
                <a:cs typeface="Times New Roman"/>
              </a:rPr>
              <a:t> </a:t>
            </a:r>
            <a:r>
              <a:rPr sz="2800" dirty="0">
                <a:latin typeface="Times New Roman"/>
                <a:cs typeface="Times New Roman"/>
              </a:rPr>
              <a:t>Deploying</a:t>
            </a:r>
            <a:r>
              <a:rPr sz="2800" spc="-65" dirty="0">
                <a:latin typeface="Times New Roman"/>
                <a:cs typeface="Times New Roman"/>
              </a:rPr>
              <a:t> </a:t>
            </a:r>
            <a:r>
              <a:rPr sz="2800" dirty="0">
                <a:latin typeface="Times New Roman"/>
                <a:cs typeface="Times New Roman"/>
              </a:rPr>
              <a:t>the</a:t>
            </a:r>
            <a:r>
              <a:rPr sz="2800" spc="-75" dirty="0">
                <a:latin typeface="Times New Roman"/>
                <a:cs typeface="Times New Roman"/>
              </a:rPr>
              <a:t> </a:t>
            </a:r>
            <a:r>
              <a:rPr sz="2800" dirty="0">
                <a:latin typeface="Times New Roman"/>
                <a:cs typeface="Times New Roman"/>
              </a:rPr>
              <a:t>trained</a:t>
            </a:r>
            <a:r>
              <a:rPr sz="2800" spc="-114" dirty="0">
                <a:latin typeface="Times New Roman"/>
                <a:cs typeface="Times New Roman"/>
              </a:rPr>
              <a:t> </a:t>
            </a:r>
            <a:r>
              <a:rPr sz="2800" dirty="0">
                <a:latin typeface="Times New Roman"/>
                <a:cs typeface="Times New Roman"/>
              </a:rPr>
              <a:t>model</a:t>
            </a:r>
            <a:r>
              <a:rPr sz="2800" spc="-10" dirty="0">
                <a:latin typeface="Times New Roman"/>
                <a:cs typeface="Times New Roman"/>
              </a:rPr>
              <a:t> </a:t>
            </a:r>
            <a:r>
              <a:rPr sz="2800" dirty="0">
                <a:latin typeface="Times New Roman"/>
                <a:cs typeface="Times New Roman"/>
              </a:rPr>
              <a:t>to</a:t>
            </a:r>
            <a:r>
              <a:rPr sz="2800" spc="-40" dirty="0">
                <a:latin typeface="Times New Roman"/>
                <a:cs typeface="Times New Roman"/>
              </a:rPr>
              <a:t> </a:t>
            </a:r>
            <a:r>
              <a:rPr sz="2800" dirty="0">
                <a:latin typeface="Times New Roman"/>
                <a:cs typeface="Times New Roman"/>
              </a:rPr>
              <a:t>classify</a:t>
            </a:r>
            <a:r>
              <a:rPr sz="2800" spc="-105" dirty="0">
                <a:latin typeface="Times New Roman"/>
                <a:cs typeface="Times New Roman"/>
              </a:rPr>
              <a:t> </a:t>
            </a:r>
            <a:r>
              <a:rPr sz="2800" spc="-25" dirty="0">
                <a:latin typeface="Times New Roman"/>
                <a:cs typeface="Times New Roman"/>
              </a:rPr>
              <a:t>new </a:t>
            </a:r>
            <a:r>
              <a:rPr sz="2800" dirty="0">
                <a:latin typeface="Times New Roman"/>
                <a:cs typeface="Times New Roman"/>
              </a:rPr>
              <a:t>reviews</a:t>
            </a:r>
            <a:r>
              <a:rPr sz="2800" spc="-45" dirty="0">
                <a:latin typeface="Times New Roman"/>
                <a:cs typeface="Times New Roman"/>
              </a:rPr>
              <a:t> </a:t>
            </a:r>
            <a:r>
              <a:rPr sz="2800" dirty="0">
                <a:latin typeface="Times New Roman"/>
                <a:cs typeface="Times New Roman"/>
              </a:rPr>
              <a:t>in</a:t>
            </a:r>
            <a:r>
              <a:rPr sz="2800" spc="-45" dirty="0">
                <a:latin typeface="Times New Roman"/>
                <a:cs typeface="Times New Roman"/>
              </a:rPr>
              <a:t> </a:t>
            </a:r>
            <a:r>
              <a:rPr sz="2800" dirty="0">
                <a:latin typeface="Times New Roman"/>
                <a:cs typeface="Times New Roman"/>
              </a:rPr>
              <a:t>real-time</a:t>
            </a:r>
            <a:r>
              <a:rPr sz="2800" spc="-30" dirty="0">
                <a:latin typeface="Times New Roman"/>
                <a:cs typeface="Times New Roman"/>
              </a:rPr>
              <a:t> </a:t>
            </a:r>
            <a:r>
              <a:rPr sz="2800" dirty="0">
                <a:latin typeface="Times New Roman"/>
                <a:cs typeface="Times New Roman"/>
              </a:rPr>
              <a:t>and</a:t>
            </a:r>
            <a:r>
              <a:rPr sz="2800" spc="-45" dirty="0">
                <a:latin typeface="Times New Roman"/>
                <a:cs typeface="Times New Roman"/>
              </a:rPr>
              <a:t> </a:t>
            </a:r>
            <a:r>
              <a:rPr sz="2800" dirty="0">
                <a:latin typeface="Times New Roman"/>
                <a:cs typeface="Times New Roman"/>
              </a:rPr>
              <a:t>integrating</a:t>
            </a:r>
            <a:r>
              <a:rPr sz="2800" spc="-95" dirty="0">
                <a:latin typeface="Times New Roman"/>
                <a:cs typeface="Times New Roman"/>
              </a:rPr>
              <a:t> </a:t>
            </a:r>
            <a:r>
              <a:rPr sz="2800" dirty="0">
                <a:latin typeface="Times New Roman"/>
                <a:cs typeface="Times New Roman"/>
              </a:rPr>
              <a:t>it</a:t>
            </a:r>
            <a:r>
              <a:rPr sz="2800" spc="-20" dirty="0">
                <a:latin typeface="Times New Roman"/>
                <a:cs typeface="Times New Roman"/>
              </a:rPr>
              <a:t> </a:t>
            </a:r>
            <a:r>
              <a:rPr sz="2800" dirty="0">
                <a:latin typeface="Times New Roman"/>
                <a:cs typeface="Times New Roman"/>
              </a:rPr>
              <a:t>into</a:t>
            </a:r>
            <a:r>
              <a:rPr sz="2800" spc="-70" dirty="0">
                <a:latin typeface="Times New Roman"/>
                <a:cs typeface="Times New Roman"/>
              </a:rPr>
              <a:t> </a:t>
            </a:r>
            <a:r>
              <a:rPr sz="2800" dirty="0">
                <a:latin typeface="Times New Roman"/>
                <a:cs typeface="Times New Roman"/>
              </a:rPr>
              <a:t>the</a:t>
            </a:r>
            <a:r>
              <a:rPr sz="2800" spc="-30" dirty="0">
                <a:latin typeface="Times New Roman"/>
                <a:cs typeface="Times New Roman"/>
              </a:rPr>
              <a:t> </a:t>
            </a:r>
            <a:r>
              <a:rPr sz="2800" spc="-10" dirty="0">
                <a:latin typeface="Times New Roman"/>
                <a:cs typeface="Times New Roman"/>
              </a:rPr>
              <a:t>restaurant </a:t>
            </a:r>
            <a:r>
              <a:rPr sz="2800" dirty="0">
                <a:latin typeface="Times New Roman"/>
                <a:cs typeface="Times New Roman"/>
              </a:rPr>
              <a:t>chain's</a:t>
            </a:r>
            <a:r>
              <a:rPr sz="2800" spc="-120" dirty="0">
                <a:latin typeface="Times New Roman"/>
                <a:cs typeface="Times New Roman"/>
              </a:rPr>
              <a:t> </a:t>
            </a:r>
            <a:r>
              <a:rPr sz="2800" dirty="0">
                <a:latin typeface="Times New Roman"/>
                <a:cs typeface="Times New Roman"/>
              </a:rPr>
              <a:t>feedback</a:t>
            </a:r>
            <a:r>
              <a:rPr sz="2800" spc="-80" dirty="0">
                <a:latin typeface="Times New Roman"/>
                <a:cs typeface="Times New Roman"/>
              </a:rPr>
              <a:t> </a:t>
            </a:r>
            <a:r>
              <a:rPr sz="2800" dirty="0">
                <a:latin typeface="Times New Roman"/>
                <a:cs typeface="Times New Roman"/>
              </a:rPr>
              <a:t>management</a:t>
            </a:r>
            <a:r>
              <a:rPr sz="2800" spc="-35" dirty="0">
                <a:latin typeface="Times New Roman"/>
                <a:cs typeface="Times New Roman"/>
              </a:rPr>
              <a:t> </a:t>
            </a:r>
            <a:r>
              <a:rPr sz="2800" spc="-10" dirty="0">
                <a:latin typeface="Times New Roman"/>
                <a:cs typeface="Times New Roman"/>
              </a:rPr>
              <a:t>system.</a:t>
            </a:r>
            <a:endParaRPr sz="28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304426-CE08-72A9-3011-B4539ABA4C33}"/>
              </a:ext>
            </a:extLst>
          </p:cNvPr>
          <p:cNvSpPr txBox="1"/>
          <p:nvPr/>
        </p:nvSpPr>
        <p:spPr>
          <a:xfrm>
            <a:off x="1219200" y="609600"/>
            <a:ext cx="8610600" cy="861774"/>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PROPOSED ARCHITECTURE DIAGRAM</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9DFA3FB-666D-8EEE-3639-004FCC2FA8D1}"/>
              </a:ext>
            </a:extLst>
          </p:cNvPr>
          <p:cNvSpPr txBox="1"/>
          <p:nvPr/>
        </p:nvSpPr>
        <p:spPr>
          <a:xfrm>
            <a:off x="990599" y="1471374"/>
            <a:ext cx="8229601" cy="586026"/>
          </a:xfrm>
          <a:prstGeom prst="rect">
            <a:avLst/>
          </a:prstGeom>
          <a:noFill/>
        </p:spPr>
        <p:txBody>
          <a:bodyPr wrap="square" rtlCol="0">
            <a:spAutoFit/>
          </a:bodyPr>
          <a:lstStyle/>
          <a:p>
            <a:endParaRPr lang="en-IN" dirty="0"/>
          </a:p>
        </p:txBody>
      </p:sp>
      <p:pic>
        <p:nvPicPr>
          <p:cNvPr id="10" name="Picture 9">
            <a:extLst>
              <a:ext uri="{FF2B5EF4-FFF2-40B4-BE49-F238E27FC236}">
                <a16:creationId xmlns:a16="http://schemas.microsoft.com/office/drawing/2014/main" id="{59E379D7-4C57-A4CB-3266-A7113E3CFA81}"/>
              </a:ext>
            </a:extLst>
          </p:cNvPr>
          <p:cNvPicPr>
            <a:picLocks noChangeAspect="1"/>
          </p:cNvPicPr>
          <p:nvPr/>
        </p:nvPicPr>
        <p:blipFill>
          <a:blip r:embed="rId2"/>
          <a:stretch>
            <a:fillRect/>
          </a:stretch>
        </p:blipFill>
        <p:spPr>
          <a:xfrm>
            <a:off x="1143000" y="1295400"/>
            <a:ext cx="7924801" cy="5029200"/>
          </a:xfrm>
          <a:prstGeom prst="rect">
            <a:avLst/>
          </a:prstGeom>
        </p:spPr>
      </p:pic>
    </p:spTree>
    <p:extLst>
      <p:ext uri="{BB962C8B-B14F-4D97-AF65-F5344CB8AC3E}">
        <p14:creationId xmlns:p14="http://schemas.microsoft.com/office/powerpoint/2010/main" val="1358128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FED12D-6165-0B55-0991-B5235BC98170}"/>
              </a:ext>
            </a:extLst>
          </p:cNvPr>
          <p:cNvSpPr txBox="1"/>
          <p:nvPr/>
        </p:nvSpPr>
        <p:spPr>
          <a:xfrm>
            <a:off x="838200" y="304800"/>
            <a:ext cx="57150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DATASET DESCRIPTION</a:t>
            </a:r>
            <a:endParaRPr lang="en-IN" sz="3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5CCB353-9040-A163-7092-59D50CA47BF0}"/>
              </a:ext>
            </a:extLst>
          </p:cNvPr>
          <p:cNvSpPr txBox="1"/>
          <p:nvPr/>
        </p:nvSpPr>
        <p:spPr>
          <a:xfrm>
            <a:off x="685800" y="889575"/>
            <a:ext cx="9829800" cy="4832092"/>
          </a:xfrm>
          <a:prstGeom prst="rect">
            <a:avLst/>
          </a:prstGeom>
          <a:noFill/>
        </p:spPr>
        <p:txBody>
          <a:bodyPr wrap="square" rtlCol="0">
            <a:spAutoFit/>
          </a:bodyPr>
          <a:lstStyle/>
          <a:p>
            <a:pPr marL="457200" indent="-45720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The data consists of textual reviews accompanied by sentiment labels indicating whether the feedback is positive or </a:t>
            </a:r>
            <a:r>
              <a:rPr lang="en-US" sz="2800" dirty="0" err="1">
                <a:latin typeface="Times New Roman" panose="02020603050405020304" pitchFamily="18" charset="0"/>
                <a:cs typeface="Times New Roman" panose="02020603050405020304" pitchFamily="18" charset="0"/>
              </a:rPr>
              <a:t>negative.By</a:t>
            </a:r>
            <a:r>
              <a:rPr lang="en-US" sz="2800" dirty="0">
                <a:latin typeface="Times New Roman" panose="02020603050405020304" pitchFamily="18" charset="0"/>
                <a:cs typeface="Times New Roman" panose="02020603050405020304" pitchFamily="18" charset="0"/>
              </a:rPr>
              <a:t> examining these reviews, we aim to understand the factors contributing to customer satisfaction and dissatisfaction in the restaurant industry.</a:t>
            </a:r>
          </a:p>
          <a:p>
            <a:pPr marL="457200" indent="-45720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Each review contains subjective opinions about various aspects of dining experiences, such as food quality, service, ambiance, and value for money. Positive reviews often highlight enjoyable aspects like delicious food, great service, and pleasant ambiance, while negative reviews typically point out issues like poor food quality, bad service, and unsatisfactory experiences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909666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Droplet</Template>
  <TotalTime>151</TotalTime>
  <Words>890</Words>
  <Application>Microsoft Office PowerPoint</Application>
  <PresentationFormat>Widescreen</PresentationFormat>
  <Paragraphs>63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MT</vt:lpstr>
      <vt:lpstr>Times New Roman</vt:lpstr>
      <vt:lpstr>Trebuchet MS</vt:lpstr>
      <vt:lpstr>Tw Cen MT</vt:lpstr>
      <vt:lpstr>Wingdings</vt:lpstr>
      <vt:lpstr>Droplet</vt:lpstr>
      <vt:lpstr>SENTIMENT ANALYSIS BASED REVIEW CLASSIFICATION FOR A LEADING RESTAURANT CHAIN</vt:lpstr>
      <vt:lpstr>ABSTRACT</vt:lpstr>
      <vt:lpstr>INTRODUCTION</vt:lpstr>
      <vt:lpstr>MOTIVATION OF WORK</vt:lpstr>
      <vt:lpstr>PowerPoint Presentation</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BASED REVIEW CLASSIFICATION FOR A LEADING RESTAURANT CHAIN</dc:title>
  <dc:creator>Dell</dc:creator>
  <cp:lastModifiedBy>SNEHA M</cp:lastModifiedBy>
  <cp:revision>4</cp:revision>
  <dcterms:created xsi:type="dcterms:W3CDTF">2024-05-28T05:50:08Z</dcterms:created>
  <dcterms:modified xsi:type="dcterms:W3CDTF">2024-09-30T05:29:05Z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2024-04-12T00:00:00Z</vt:filetime>
  </property>
  <property fmtid="{D5CDD505-2E9C-101B-9397-08002B2CF9AE}" pid="3" name="Creator">
    <vt:lpwstr>Microsoft® PowerPoint® 2016</vt:lpwstr>
  </property>
  <property fmtid="{D5CDD505-2E9C-101B-9397-08002B2CF9AE}" pid="4" name="LastSaved">
    <vt:filetime>2024-05-28T00:00:00Z</vt:filetime>
  </property>
  <property fmtid="{D5CDD505-2E9C-101B-9397-08002B2CF9AE}" pid="5" name="Producer">
    <vt:lpwstr>www.ilovepdf.com</vt:lpwstr>
  </property>
</Properties>
</file>